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71" r:id="rId6"/>
    <p:sldId id="263" r:id="rId7"/>
    <p:sldId id="272" r:id="rId8"/>
    <p:sldId id="273" r:id="rId9"/>
    <p:sldId id="259" r:id="rId10"/>
    <p:sldId id="265" r:id="rId11"/>
    <p:sldId id="266" r:id="rId12"/>
    <p:sldId id="260" r:id="rId13"/>
    <p:sldId id="262" r:id="rId14"/>
    <p:sldId id="264" r:id="rId15"/>
    <p:sldId id="267" r:id="rId16"/>
    <p:sldId id="268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7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70A9-F6C4-42A7-A9BC-481636DD722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1A4E7-B5BC-4336-BF28-269B80E3C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02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</p:spTree>
    <p:extLst>
      <p:ext uri="{BB962C8B-B14F-4D97-AF65-F5344CB8AC3E}">
        <p14:creationId xmlns:p14="http://schemas.microsoft.com/office/powerpoint/2010/main" val="21423875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6378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199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531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</p:spTree>
    <p:extLst>
      <p:ext uri="{BB962C8B-B14F-4D97-AF65-F5344CB8AC3E}">
        <p14:creationId xmlns:p14="http://schemas.microsoft.com/office/powerpoint/2010/main" val="978899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968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620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971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24902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8707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6998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Microprocessor is an IC which has only the CPU inside them i.e. only the processing powers such as Intel’s Pentium 1,2,3,4, core 2 duo, i3, i5 etc. These microprocessors don’t have RAM, ROM, and other peripheral on the chip. A system designer has to add them externally to make them functional.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3962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8EA16-5727-48BC-866E-3552D2D721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582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0925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591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0511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Max </a:t>
            </a:r>
            <a:r>
              <a:rPr lang="en-US" dirty="0" err="1"/>
              <a:t>cpu</a:t>
            </a:r>
            <a:r>
              <a:rPr lang="en-US"/>
              <a:t> speed =20MHZ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507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725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RISC 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devices with only basic function instructions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3337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877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Prepared By: Eng.Salah Abu-Ghalyon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6F512-A460-405C-8AC3-7341C5F706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31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1D90-CBA7-489F-820D-AE91C5390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E5E013-39AB-4241-904E-C149C4E12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98739-CB80-4C77-981B-94F53F935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12AA-5009-4957-90E1-F9A79811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54628-F41E-4816-B800-34253DC28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2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BEF06-DA94-4B56-AFB1-FDF1F0F2F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33681A-B3C1-46B1-8D9D-808840512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DF1BA-2C08-4EC7-AB0A-1D6C69E8D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36CA7-3EB3-45F4-AC3D-3FAB14D10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ADCD3-BC73-47E2-86ED-CBF260A6A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1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4BDCEB-C49F-4D3D-9887-2CE5E20FE8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8C43E-5B78-4B93-81AB-99DB5A2240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367EE-4307-469E-B88A-05F8C543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6C8EC-9D55-4430-9AE0-7928D032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F1E51-25E3-4D77-8BFE-DCF6E580C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BFE-C62C-4D6B-9871-7AA6D11DA03C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739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414B9-C6BF-448B-961D-B583C6CDBE97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9230-CCE9-4DCC-937A-131F1916C21D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846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7BBD-C259-4B50-B804-6EBC2CE9773E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680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9B20-70F6-40CB-939B-A6F4F7C02906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16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C9667-C5C4-4AA6-925C-C69C75266544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954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1661-C37D-49B8-8AD1-D48A4834FF84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328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F0032A-E422-41F4-968C-DA17DE474E13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46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8CF81-8786-4264-88EF-B6503FA39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70182-0505-42EF-A75C-F2A0245A4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FB941-E893-4CB4-A9A0-8B64057A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971CB-E621-4CB3-91DC-B7F3792A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E43FD-F8E5-4C91-BCCF-26782C13D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81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187D-835F-48E0-BD71-911E6A5E5AE7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261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07F8A-1FCA-4CB4-B3CB-98A3A3CCC388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789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E129-2EA7-467B-9520-3E4E1E0EBE24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84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C34CA-42BA-4CCA-821E-B339205A0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BFDDF7-8093-415B-A736-76E26018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AE81F-33F8-4F96-A709-F45DEB622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9AD71-375D-4EFD-B0BA-EEB4B70F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99917-6588-49AF-8966-432279A9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7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1F8D9-FF3B-43E4-9408-DA8B5CFA0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04C40-382D-4C56-978B-BF223802B8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5427F-3876-47DD-9C5F-D0188211F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AE799-CB79-4C27-AC49-CE5DA74C9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6A82D-36DB-45FA-9506-92ABBC528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D4322-EEF5-43BC-8E1A-795EB88D1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6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4E843-A152-47DF-B509-23EC371D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B8F2F-B7A0-4772-A50F-89DCBFB52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E86E39-7ACC-475C-8C41-7007B2428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17FDC-801D-43B2-AE13-B12CCA05C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470E4C-E815-44B8-A157-B4F7FD7A72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4D58BD-BAD5-4FC1-AC0F-B7384E09F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AF12E6-27A8-47BD-99F4-E76A5D15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BF1659-48E5-456D-B9B1-DB415FA6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1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24BE9-ED9D-4597-91AE-63F424839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2714B6-2EE3-44A3-A4ED-F91225D2D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291B5B-6EA2-461B-8226-148775CF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9397-13ED-4B46-887B-E77FDC8A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1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D81CB-F7DD-4AD8-9F18-E2A7581A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2F902C-BE88-4D93-8CAE-B9956CCBF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91B14C-8F30-40A5-B2B0-E080BF81C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15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86D19-C8AF-4C15-90A4-C0B35F82E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5F8B2-CCCA-4B01-AA63-7B100AC78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D5C45-F523-4FE2-89F4-31E3B0DF2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4F3C9-A673-4998-BD68-348F29B84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ADD64-6FB4-4166-BE66-C003844C8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38B01-39A4-45BE-84DF-29EA2ED4C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51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C071-02C0-4FCF-A563-E7E6A5911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24A96F-3028-46E1-AB80-363952309D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EBA03-2DEB-46E8-A88C-4B9CA2447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820C16-8489-48BE-A399-DC900F11C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1D9F62-3771-4C92-9752-E92A30132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AFCB0-AE4C-4FB0-86F6-8B6B7A3E9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0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D07FF4-ECE9-4832-A533-4275D1BDA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E3592-1D00-4BF7-AD7D-7DCAE0687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6EC39-0260-45CA-BB51-3B34A55867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F7716-C4EC-4E60-B73C-4A0B93ADBA21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3540D-39B9-4304-96C2-978C976E4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A6694-B43F-4A7B-94B3-13EE0A4E1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A5B1C-C1B5-4769-8E18-EB0ECCA4E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63220E-6FDA-4ABD-BD1B-9046C5606EDF}" type="datetime1">
              <a:rPr lang="en-US" smtClean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Prepared By: Eng.Salah Abu-Ghalyon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30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B1B06-D687-4E25-A14C-02DB5653C0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AEC0B1-E730-48C2-81FE-D3B9B93271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65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CPU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PIC CPU consists of several units such as ALU, Instruction Decoder, Control Unit, etc.</a:t>
            </a:r>
          </a:p>
          <a:p>
            <a:pPr>
              <a:buFont typeface="Wingdings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Support Reduce Instruction Set Computer (RISC) Architecture.</a:t>
            </a:r>
          </a:p>
          <a:p>
            <a:pPr>
              <a:buFont typeface="Wingdings" pitchFamily="2" charset="2"/>
              <a:buChar char="v"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Execution Time is same for most of instructions.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Memory 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58613"/>
            <a:ext cx="10058400" cy="4023360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memory map shows all available registers (in data memory) of a certain PIC along with their addresses.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registers are organized as a table format and has two parts: </a:t>
            </a:r>
          </a:p>
          <a:p>
            <a:pPr marL="292608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808" lvl="1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AutoNum type="arabicPeriod"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Upper part: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lists all the Special Function Registers (SFR) in a PIC; these registers normally have specific functions and are used to control the PIC operation </a:t>
            </a:r>
          </a:p>
          <a:p>
            <a:pPr marL="635508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AutoNum type="arabicPeriod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2608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 Lower part: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shows the General Purpose Registers (GPR) in a PIC; GPRs are data memory locations that the user is free to use as he wishes.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3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04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ap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0201" y="647700"/>
            <a:ext cx="629398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49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Bank Switching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 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memory map is divided into two columns, each column is called a bank.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The two banks are called : bank 0 and bank 1.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In order to access bank 1, we have to switch to that bank first and same for bank 0.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Bank Switching can be Performed using special instruction will be discussed later.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the banks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14-bit instructions use 7 bits to address a location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Memory space is organized in 128Byte banks.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Bank 1 is used to control the actual operation of  the PIC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Bank 0 is used to manipulate the data.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Some Special Function Registers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itchFamily="2" charset="2"/>
              <a:buChar char="v"/>
            </a:pPr>
            <a:r>
              <a:rPr lang="en-US" b="1" dirty="0"/>
              <a:t>  </a:t>
            </a:r>
            <a:r>
              <a:rPr lang="en-US" sz="2400" b="1" dirty="0"/>
              <a:t>W, the working register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To move values from one register to another register, the value must pass through the W register.</a:t>
            </a:r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b="1" dirty="0"/>
              <a:t>  FSR, File Select Register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Indirect data memory addressing pointer.</a:t>
            </a:r>
          </a:p>
          <a:p>
            <a:pPr lvl="1">
              <a:buNone/>
            </a:pP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/>
              <a:t> </a:t>
            </a:r>
            <a:r>
              <a:rPr lang="en-US" sz="2400" b="1" dirty="0"/>
              <a:t>PC, the Program Counter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PCL and PCLATH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514119"/>
            <a:ext cx="10363200" cy="1829761"/>
          </a:xfrm>
        </p:spPr>
        <p:txBody>
          <a:bodyPr>
            <a:noAutofit/>
          </a:bodyPr>
          <a:lstStyle/>
          <a:p>
            <a:pPr algn="ctr"/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PIC Assembly Instruction Set(I)</a:t>
            </a:r>
          </a:p>
        </p:txBody>
      </p:sp>
    </p:spTree>
    <p:extLst>
      <p:ext uri="{BB962C8B-B14F-4D97-AF65-F5344CB8AC3E}">
        <p14:creationId xmlns:p14="http://schemas.microsoft.com/office/powerpoint/2010/main" val="3091777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314" y="104503"/>
            <a:ext cx="10058400" cy="1450757"/>
          </a:xfrm>
        </p:spPr>
        <p:txBody>
          <a:bodyPr/>
          <a:lstStyle/>
          <a:p>
            <a:r>
              <a:rPr lang="en-US" dirty="0"/>
              <a:t>Instructions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907" y="1855798"/>
            <a:ext cx="7246513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Instruction set contains 35 instructions.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Each is single word long (14 bits).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Byte-oriented OPCODE f, F(W)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Source f: name of a SFR or a RAM variable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Destination F(W):</a:t>
            </a:r>
          </a:p>
          <a:p>
            <a:pPr lvl="2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 if the destination is to be the same as the source register</a:t>
            </a:r>
          </a:p>
          <a:p>
            <a:pPr lvl="2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if the destination is to be the working register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Bit-oriented OPCODE f, b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Bit address b (0≤b≤7)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Literal and control OPCODE k</a:t>
            </a:r>
          </a:p>
          <a:p>
            <a:pPr lvl="1"/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Literal value k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50105" t="8118" r="17503" b="11882"/>
          <a:stretch>
            <a:fillRect/>
          </a:stretch>
        </p:blipFill>
        <p:spPr bwMode="auto">
          <a:xfrm>
            <a:off x="7447877" y="0"/>
            <a:ext cx="47441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53093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l="12817" t="6786" r="13977" b="8976"/>
          <a:stretch>
            <a:fillRect/>
          </a:stretch>
        </p:blipFill>
        <p:spPr bwMode="auto">
          <a:xfrm>
            <a:off x="1032734" y="0"/>
            <a:ext cx="10381130" cy="663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70219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308" y="505543"/>
            <a:ext cx="10058400" cy="1450757"/>
          </a:xfrm>
        </p:spPr>
        <p:txBody>
          <a:bodyPr/>
          <a:lstStyle/>
          <a:p>
            <a:r>
              <a:rPr lang="en-US" dirty="0"/>
              <a:t>Movement instructions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02110"/>
            <a:ext cx="10972800" cy="4525963"/>
          </a:xfrm>
        </p:spPr>
        <p:txBody>
          <a:bodyPr/>
          <a:lstStyle/>
          <a:p>
            <a:pPr marL="339725" lvl="0" indent="-227013" hangingPunct="0">
              <a:buFont typeface="Arial" panose="020B0604020202020204" pitchFamily="34" charset="0"/>
              <a:buChar char="•"/>
            </a:pPr>
            <a:r>
              <a:rPr lang="en-US" sz="2400" dirty="0"/>
              <a:t>Moving constants to the working register (Loading) </a:t>
            </a:r>
          </a:p>
          <a:p>
            <a:pPr marL="339725" lvl="0" indent="-227013" hangingPunct="0">
              <a:buFont typeface="Arial" panose="020B0604020202020204" pitchFamily="34" charset="0"/>
              <a:buChar char="•"/>
            </a:pPr>
            <a:r>
              <a:rPr lang="en-US" sz="2400" dirty="0"/>
              <a:t>Moving values from the data memory to the working register (Loading) </a:t>
            </a:r>
          </a:p>
          <a:p>
            <a:pPr marL="339725" lvl="0" indent="-227013" hangingPunct="0">
              <a:buFont typeface="Arial" panose="020B0604020202020204" pitchFamily="34" charset="0"/>
              <a:buChar char="•"/>
            </a:pPr>
            <a:r>
              <a:rPr lang="en-US" sz="2400" dirty="0"/>
              <a:t>Moving values from the working register to the data memory (Storing)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90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152" y="2514119"/>
            <a:ext cx="10363200" cy="1829761"/>
          </a:xfrm>
        </p:spPr>
        <p:txBody>
          <a:bodyPr>
            <a:noAutofit/>
          </a:bodyPr>
          <a:lstStyle/>
          <a:p>
            <a:pPr algn="ctr"/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br>
              <a:rPr lang="en-US" sz="6600" dirty="0"/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CPE 110408362</a:t>
            </a: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Embedded Systems Design</a:t>
            </a: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b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4800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Lab 1: Introduction to PIC Microcontroller</a:t>
            </a:r>
          </a:p>
        </p:txBody>
      </p:sp>
    </p:spTree>
    <p:extLst>
      <p:ext uri="{BB962C8B-B14F-4D97-AF65-F5344CB8AC3E}">
        <p14:creationId xmlns:p14="http://schemas.microsoft.com/office/powerpoint/2010/main" val="3045630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67821"/>
            <a:ext cx="10972800" cy="652641"/>
          </a:xfrm>
        </p:spPr>
        <p:txBody>
          <a:bodyPr>
            <a:normAutofit fontScale="90000"/>
          </a:bodyPr>
          <a:lstStyle/>
          <a:p>
            <a:r>
              <a:rPr lang="en-US" dirty="0"/>
              <a:t>MOVLW: </a:t>
            </a:r>
            <a:r>
              <a:rPr lang="en-US" sz="3100" dirty="0"/>
              <a:t>moves a literal (constant) to the working register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7781" y="1336462"/>
            <a:ext cx="11436438" cy="5756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/>
              <a:t>1</a:t>
            </a:r>
            <a:r>
              <a:rPr lang="en-US" sz="2100" dirty="0"/>
              <a:t>. MOVLW 05	; moves the constant 5 to the working register</a:t>
            </a:r>
          </a:p>
          <a:p>
            <a:pPr>
              <a:buNone/>
            </a:pPr>
            <a:r>
              <a:rPr lang="en-US" sz="2100" dirty="0"/>
              <a:t>2. MOVLW 10	; moves the constant 16 to the working register.</a:t>
            </a:r>
          </a:p>
          <a:p>
            <a:pPr>
              <a:buNone/>
            </a:pPr>
            <a:r>
              <a:rPr lang="en-US" sz="2100" dirty="0"/>
              <a:t>3. MOVLW d’10’	; moves the decimal value 10 to the working register.</a:t>
            </a:r>
          </a:p>
          <a:p>
            <a:pPr>
              <a:buNone/>
            </a:pPr>
            <a:r>
              <a:rPr lang="en-US" sz="2100" dirty="0"/>
              <a:t>4. MOVLW .10	; moves the decimal value 10 to the working register.</a:t>
            </a:r>
          </a:p>
          <a:p>
            <a:pPr>
              <a:buNone/>
            </a:pPr>
            <a:r>
              <a:rPr lang="en-US" sz="2100" dirty="0"/>
              <a:t>5. MOVLW b ’10011110’     ; moves the binary value 10011110 to the W.</a:t>
            </a:r>
          </a:p>
          <a:p>
            <a:pPr>
              <a:buNone/>
            </a:pPr>
            <a:r>
              <a:rPr lang="en-US" sz="2100" dirty="0"/>
              <a:t>6. MOVLW O ’76’	; moves the octal value 76 to the working register.</a:t>
            </a:r>
          </a:p>
          <a:p>
            <a:pPr>
              <a:buNone/>
            </a:pPr>
            <a:r>
              <a:rPr lang="en-US" sz="2100" dirty="0"/>
              <a:t>7. MOVLW A’g’	; moves the ASCII value g to the working register. </a:t>
            </a:r>
          </a:p>
          <a:p>
            <a:pPr>
              <a:buNone/>
            </a:pPr>
            <a:r>
              <a:rPr lang="en-US" sz="2100" dirty="0"/>
              <a:t>8. MOVLW 0xAB	; moves the constant </a:t>
            </a:r>
            <a:r>
              <a:rPr lang="en-US" sz="2100" dirty="0" err="1"/>
              <a:t>ABh</a:t>
            </a:r>
            <a:r>
              <a:rPr lang="en-US" sz="2100" dirty="0"/>
              <a:t> to the working register</a:t>
            </a:r>
          </a:p>
          <a:p>
            <a:pPr>
              <a:buNone/>
            </a:pPr>
            <a:r>
              <a:rPr lang="en-US" sz="2100" dirty="0"/>
              <a:t>9. MOVLW H’7F’	; moves the constant 7Fh to the working register</a:t>
            </a:r>
          </a:p>
          <a:p>
            <a:pPr>
              <a:buNone/>
            </a:pPr>
            <a:r>
              <a:rPr lang="en-US" sz="2100" dirty="0"/>
              <a:t>10.MOVLW CD	; WRONG, if a </a:t>
            </a:r>
            <a:r>
              <a:rPr lang="en-US" sz="2100" dirty="0" err="1"/>
              <a:t>hexa</a:t>
            </a:r>
            <a:r>
              <a:rPr lang="en-US" sz="2100" dirty="0"/>
              <a:t> number starts with a character, you    should write it as 0CD or 0xCD or H’CD’</a:t>
            </a:r>
          </a:p>
        </p:txBody>
      </p:sp>
    </p:spTree>
    <p:extLst>
      <p:ext uri="{BB962C8B-B14F-4D97-AF65-F5344CB8AC3E}">
        <p14:creationId xmlns:p14="http://schemas.microsoft.com/office/powerpoint/2010/main" val="667188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59864" y="0"/>
            <a:ext cx="5512158" cy="6613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7977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MOVWF: </a:t>
            </a:r>
            <a:r>
              <a:rPr lang="en-US" sz="3100" i="1" dirty="0"/>
              <a:t>COPIES</a:t>
            </a:r>
            <a:r>
              <a:rPr lang="en-US" sz="3100" dirty="0"/>
              <a:t> the value found in the working register into the data memory, instructions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2514" y="1737360"/>
            <a:ext cx="11792755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1. </a:t>
            </a:r>
            <a:r>
              <a:rPr lang="en-US" sz="2200" dirty="0"/>
              <a:t>MOVWF 01	; COPIES the value found in W to TMR0</a:t>
            </a:r>
          </a:p>
          <a:p>
            <a:pPr>
              <a:buNone/>
            </a:pPr>
            <a:r>
              <a:rPr lang="en-US" sz="2200" dirty="0"/>
              <a:t>2. MOVWF 05	; COPIES the value found in W to PORTA</a:t>
            </a:r>
          </a:p>
          <a:p>
            <a:pPr>
              <a:buNone/>
            </a:pPr>
            <a:r>
              <a:rPr lang="en-US" sz="2200" dirty="0"/>
              <a:t>3. MOVWF 0C	; COPIES the value found in W to a GPR (location 0C)</a:t>
            </a:r>
          </a:p>
          <a:p>
            <a:pPr>
              <a:buNone/>
            </a:pPr>
            <a:r>
              <a:rPr lang="en-US" sz="2200" dirty="0"/>
              <a:t>4. MOVWF 32	; COPIES the value found in W to a GPR (location 32)</a:t>
            </a:r>
          </a:p>
          <a:p>
            <a:pPr>
              <a:buNone/>
            </a:pPr>
            <a:r>
              <a:rPr lang="en-US" sz="2200" dirty="0"/>
              <a:t>5</a:t>
            </a:r>
            <a:r>
              <a:rPr lang="en-US" sz="2200" dirty="0">
                <a:solidFill>
                  <a:srgbClr val="FF0000"/>
                </a:solidFill>
              </a:rPr>
              <a:t>. MOVWF 52	; WRONG, out of data memory range of the PIC 16F84a (GPR range is from 0C-4F and 8C to CF)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37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5205" y="82843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MOVF: </a:t>
            </a:r>
            <a:r>
              <a:rPr lang="en-US" sz="3100" i="1" dirty="0"/>
              <a:t>COPIES a value found in the data memory to the working register OR to itself.</a:t>
            </a:r>
            <a:br>
              <a:rPr lang="en-US" dirty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5662" y="1829058"/>
            <a:ext cx="12363719" cy="4525963"/>
          </a:xfrm>
        </p:spPr>
        <p:txBody>
          <a:bodyPr/>
          <a:lstStyle/>
          <a:p>
            <a:endParaRPr lang="en-US" dirty="0"/>
          </a:p>
          <a:p>
            <a:pPr>
              <a:buNone/>
            </a:pPr>
            <a:r>
              <a:rPr lang="en-US" dirty="0"/>
              <a:t>1. </a:t>
            </a:r>
            <a:r>
              <a:rPr lang="en-US" sz="2300" dirty="0"/>
              <a:t>MOVF 05, 0	; copies the content of PORTA to the working register.</a:t>
            </a:r>
          </a:p>
          <a:p>
            <a:pPr>
              <a:buNone/>
            </a:pPr>
            <a:r>
              <a:rPr lang="en-US" sz="2300" dirty="0"/>
              <a:t>2. MOVF 2D, 0	; copies the content of the GPR 2D the working register</a:t>
            </a:r>
          </a:p>
          <a:p>
            <a:pPr>
              <a:buNone/>
            </a:pPr>
            <a:r>
              <a:rPr lang="en-US" sz="2300" dirty="0"/>
              <a:t>3. MOVF 05, 1	; copies the content of PORTA to itself</a:t>
            </a:r>
          </a:p>
          <a:p>
            <a:pPr>
              <a:buNone/>
            </a:pPr>
            <a:r>
              <a:rPr lang="en-US" sz="2300" dirty="0"/>
              <a:t>4. MOVF 2D, 1	; copies the content of the GPR 2D to itself</a:t>
            </a:r>
          </a:p>
        </p:txBody>
      </p:sp>
    </p:spTree>
    <p:extLst>
      <p:ext uri="{BB962C8B-B14F-4D97-AF65-F5344CB8AC3E}">
        <p14:creationId xmlns:p14="http://schemas.microsoft.com/office/powerpoint/2010/main" val="669646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8132" y="2132546"/>
            <a:ext cx="10972800" cy="4525963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en-US" sz="8000" dirty="0"/>
              <a:t>MPLAB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Microcontroller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Microcontroller is a compact Microcomputer  or “Computer on chip”.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 a single IC that contains :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Processor core.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ROM.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RAM.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I/O control unit.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Microcontrollers are Designed for Embedded applications (mainly).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main difference between a Microprocessor and a Microcontroller is that a Microcontroller has an internal bus with built in memory and peripherals.</a:t>
            </a:r>
          </a:p>
        </p:txBody>
      </p:sp>
    </p:spTree>
    <p:extLst>
      <p:ext uri="{BB962C8B-B14F-4D97-AF65-F5344CB8AC3E}">
        <p14:creationId xmlns:p14="http://schemas.microsoft.com/office/powerpoint/2010/main" val="4234242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3FE2C-40FB-4C3E-BA04-64A17BC2D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04" y="398214"/>
            <a:ext cx="10361295" cy="1450757"/>
          </a:xfrm>
        </p:spPr>
        <p:txBody>
          <a:bodyPr/>
          <a:lstStyle/>
          <a:p>
            <a:r>
              <a:rPr lang="en-US" dirty="0"/>
              <a:t> comparison between Computer and MCU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136DCFA-A297-44F8-B172-DF2B515E6B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050" y="2109787"/>
            <a:ext cx="6876544" cy="289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1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Microcontrollers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Von Neumann Architecture</a:t>
            </a:r>
            <a:r>
              <a:rPr lang="en-US" sz="2600" dirty="0">
                <a:solidFill>
                  <a:schemeClr val="tx1"/>
                </a:solidFill>
              </a:rPr>
              <a:t>:</a:t>
            </a:r>
          </a:p>
          <a:p>
            <a:pPr lvl="2"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system has single memory for data and program to be executed.</a:t>
            </a:r>
          </a:p>
          <a:p>
            <a:pPr lvl="2"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Two clock cycles needed to complete an instruction.</a:t>
            </a:r>
          </a:p>
          <a:p>
            <a:pPr lvl="2"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Pipelining is not possible with this architecture.</a:t>
            </a:r>
          </a:p>
          <a:p>
            <a:pPr lvl="2">
              <a:buFont typeface="Arial" pitchFamily="34" charset="0"/>
              <a:buChar char="•"/>
            </a:pPr>
            <a:endParaRPr lang="en-U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Harvard Architecture :</a:t>
            </a:r>
          </a:p>
          <a:p>
            <a:pPr lvl="2"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Two separate memories for storing data and program.</a:t>
            </a:r>
          </a:p>
          <a:p>
            <a:pPr lvl="2"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Instruction needs one cycle if appropriate pipelining strategies are implemented.</a:t>
            </a:r>
          </a:p>
          <a:p>
            <a:pPr lvl="1">
              <a:buFont typeface="Wingdings" pitchFamily="2" charset="2"/>
              <a:buChar char="v"/>
            </a:pP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6C0D-C06D-4E33-AA2D-F028657AA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Microcontrollers Architecture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FAE526-D613-4DAC-B949-629C1DACD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513" y="2181225"/>
            <a:ext cx="7599362" cy="309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2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880" y="228600"/>
            <a:ext cx="10058400" cy="1450757"/>
          </a:xfrm>
        </p:spPr>
        <p:txBody>
          <a:bodyPr/>
          <a:lstStyle/>
          <a:p>
            <a:pPr algn="ctr"/>
            <a:r>
              <a:rPr lang="en-US" dirty="0"/>
              <a:t>What is the PIC Microcontroller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880" y="2126788"/>
            <a:ext cx="10972800" cy="4731212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Programmable Interface Controller (PIC) is a microcontroller developed by “Microchip Technology”.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Harvard Architecture.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PICs are available with various on-board peripherals (serial communication modules, UARTs, motor control kernels, etc.).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PIC microcontroller is can be re-programed as they use flash memory.</a:t>
            </a:r>
          </a:p>
          <a:p>
            <a:pPr lvl="1">
              <a:buFont typeface="Wingdings" panose="05000000000000000000" pitchFamily="2" charset="2"/>
              <a:buChar char="v"/>
              <a:tabLst>
                <a:tab pos="5086350" algn="l"/>
              </a:tabLst>
            </a:pPr>
            <a:r>
              <a:rPr lang="en-US" sz="2400" dirty="0"/>
              <a:t> 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PIC microcontroller can be programed  using assembly language or a high-level language such as C as it is much easier to use.</a:t>
            </a:r>
          </a:p>
        </p:txBody>
      </p:sp>
    </p:spTree>
    <p:extLst>
      <p:ext uri="{BB962C8B-B14F-4D97-AF65-F5344CB8AC3E}">
        <p14:creationId xmlns:p14="http://schemas.microsoft.com/office/powerpoint/2010/main" val="3746373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9293" y="250141"/>
            <a:ext cx="10058400" cy="1450757"/>
          </a:xfrm>
        </p:spPr>
        <p:txBody>
          <a:bodyPr/>
          <a:lstStyle/>
          <a:p>
            <a:pPr algn="ctr"/>
            <a:r>
              <a:rPr lang="en-US" dirty="0"/>
              <a:t>PIC16F84A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98638"/>
            <a:ext cx="10972800" cy="4525963"/>
          </a:xfrm>
        </p:spPr>
        <p:txBody>
          <a:bodyPr>
            <a:normAutofit/>
          </a:bodyPr>
          <a:lstStyle/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Only 35 single word instructions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Operating speed: DC - 20 MHz clock input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1024 words of program memory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14-bit wide instruction words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8-bit wide data bytes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15 Special Function Hardware registers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Eight-level deep hardware stack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13 I/O pins with individual direction control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High current sink/source for direct LED drive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10,000 erase/write cycles Enhanced FLASH</a:t>
            </a:r>
          </a:p>
          <a:p>
            <a:pPr marL="384048" lvl="2" indent="0" fontAlgn="base">
              <a:lnSpc>
                <a:spcPct val="80000"/>
              </a:lnSpc>
              <a:buSzTx/>
              <a:buNone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Program memory typical </a:t>
            </a:r>
          </a:p>
          <a:p>
            <a:pPr lvl="2" fontAlgn="base">
              <a:lnSpc>
                <a:spcPct val="80000"/>
              </a:lnSpc>
              <a:buSzTx/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Low power, high speed technology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455" y="533399"/>
            <a:ext cx="4665785" cy="576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30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6246" y="133350"/>
            <a:ext cx="10315754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62086"/>
            <a:ext cx="1969477" cy="1829422"/>
          </a:xfrm>
        </p:spPr>
        <p:txBody>
          <a:bodyPr/>
          <a:lstStyle/>
          <a:p>
            <a:r>
              <a:rPr lang="en-US" sz="1400" dirty="0"/>
              <a:t>Figure 2: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PIC 16F84A</a:t>
            </a:r>
            <a:br>
              <a:rPr lang="en-US" sz="1400" dirty="0"/>
            </a:br>
            <a:r>
              <a:rPr lang="en-US" sz="1400" dirty="0"/>
              <a:t>Block diagram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1430</Words>
  <Application>Microsoft Office PowerPoint</Application>
  <PresentationFormat>Widescreen</PresentationFormat>
  <Paragraphs>167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Andalus</vt:lpstr>
      <vt:lpstr>Arial</vt:lpstr>
      <vt:lpstr>Arial</vt:lpstr>
      <vt:lpstr>Calibri</vt:lpstr>
      <vt:lpstr>Calibri Light</vt:lpstr>
      <vt:lpstr>Times New Roman</vt:lpstr>
      <vt:lpstr>Wingdings</vt:lpstr>
      <vt:lpstr>Office Theme</vt:lpstr>
      <vt:lpstr>Retrospect</vt:lpstr>
      <vt:lpstr>PowerPoint Presentation</vt:lpstr>
      <vt:lpstr>          CPE 110408362 Embedded Systems Design  Lab 1: Introduction to PIC Microcontroller</vt:lpstr>
      <vt:lpstr>What is Microcontroller </vt:lpstr>
      <vt:lpstr> comparison between Computer and MCU </vt:lpstr>
      <vt:lpstr>Microcontrollers Architecture</vt:lpstr>
      <vt:lpstr>Microcontrollers Architecture</vt:lpstr>
      <vt:lpstr>What is the PIC Microcontroller</vt:lpstr>
      <vt:lpstr>PIC16F84A Features</vt:lpstr>
      <vt:lpstr>Figure 2:  PIC 16F84A Block diagram</vt:lpstr>
      <vt:lpstr>CPU</vt:lpstr>
      <vt:lpstr>Memory Map</vt:lpstr>
      <vt:lpstr>PowerPoint Presentation</vt:lpstr>
      <vt:lpstr>Bank Switching</vt:lpstr>
      <vt:lpstr>What are the banks for?</vt:lpstr>
      <vt:lpstr>Some Special Function Registers</vt:lpstr>
      <vt:lpstr>             PIC Assembly Instruction Set(I)</vt:lpstr>
      <vt:lpstr>Instructions Overview</vt:lpstr>
      <vt:lpstr>PowerPoint Presentation</vt:lpstr>
      <vt:lpstr>Movement instructions </vt:lpstr>
      <vt:lpstr>MOVLW: moves a literal (constant) to the working register </vt:lpstr>
      <vt:lpstr>PowerPoint Presentation</vt:lpstr>
      <vt:lpstr>MOVWF: COPIES the value found in the working register into the data memory, instructions</vt:lpstr>
      <vt:lpstr>MOVF: COPIES a value found in the data memory to the working register OR to itself.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Nesreen M.M Zayadneh</dc:creator>
  <cp:lastModifiedBy>Nesreen M.M Zayadneh</cp:lastModifiedBy>
  <cp:revision>1</cp:revision>
  <dcterms:created xsi:type="dcterms:W3CDTF">2020-12-15T08:57:34Z</dcterms:created>
  <dcterms:modified xsi:type="dcterms:W3CDTF">2020-12-15T08:57:50Z</dcterms:modified>
</cp:coreProperties>
</file>