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heme/themeOverride2.xml" ContentType="application/vnd.openxmlformats-officedocument.themeOverride+xml"/>
  <Override PartName="/ppt/notesSlides/notesSlide3.xml" ContentType="application/vnd.openxmlformats-officedocument.presentationml.notesSlide+xml"/>
  <Override PartName="/ppt/theme/themeOverride3.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heme/themeOverride4.xml" ContentType="application/vnd.openxmlformats-officedocument.themeOverride+xml"/>
  <Override PartName="/ppt/notesSlides/notesSlide7.xml" ContentType="application/vnd.openxmlformats-officedocument.presentationml.notesSlide+xml"/>
  <Override PartName="/ppt/theme/themeOverride5.xml" ContentType="application/vnd.openxmlformats-officedocument.themeOverride+xml"/>
  <Override PartName="/ppt/notesSlides/notesSlide8.xml" ContentType="application/vnd.openxmlformats-officedocument.presentationml.notesSlide+xml"/>
  <Override PartName="/ppt/theme/themeOverride6.xml" ContentType="application/vnd.openxmlformats-officedocument.themeOverride+xml"/>
  <Override PartName="/ppt/notesSlides/notesSlide9.xml" ContentType="application/vnd.openxmlformats-officedocument.presentationml.notesSlide+xml"/>
  <Override PartName="/ppt/theme/themeOverride7.xml" ContentType="application/vnd.openxmlformats-officedocument.themeOverr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2"/>
  </p:notesMasterIdLst>
  <p:sldIdLst>
    <p:sldId id="256" r:id="rId3"/>
    <p:sldId id="282" r:id="rId4"/>
    <p:sldId id="283" r:id="rId5"/>
    <p:sldId id="281" r:id="rId6"/>
    <p:sldId id="284" r:id="rId7"/>
    <p:sldId id="276" r:id="rId8"/>
    <p:sldId id="285" r:id="rId9"/>
    <p:sldId id="286" r:id="rId10"/>
    <p:sldId id="287" r:id="rId11"/>
    <p:sldId id="289" r:id="rId12"/>
    <p:sldId id="288" r:id="rId13"/>
    <p:sldId id="280" r:id="rId14"/>
    <p:sldId id="290" r:id="rId15"/>
    <p:sldId id="277" r:id="rId16"/>
    <p:sldId id="291" r:id="rId17"/>
    <p:sldId id="292" r:id="rId18"/>
    <p:sldId id="265" r:id="rId19"/>
    <p:sldId id="264" r:id="rId20"/>
    <p:sldId id="293"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4" d="100"/>
          <a:sy n="104" d="100"/>
        </p:scale>
        <p:origin x="756"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26479A5-929E-4CBC-93AF-8D220F179951}" type="datetimeFigureOut">
              <a:rPr lang="en-US" smtClean="0"/>
              <a:t>12/15/2020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AFA2AA-5FDF-46E0-99D6-2979E0CE07DF}" type="slidenum">
              <a:rPr lang="en-US" smtClean="0"/>
              <a:t>‹#›</a:t>
            </a:fld>
            <a:endParaRPr lang="en-US"/>
          </a:p>
        </p:txBody>
      </p:sp>
    </p:spTree>
    <p:extLst>
      <p:ext uri="{BB962C8B-B14F-4D97-AF65-F5344CB8AC3E}">
        <p14:creationId xmlns:p14="http://schemas.microsoft.com/office/powerpoint/2010/main" val="35460730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368EA16-5727-48BC-866E-3552D2D721B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Calibri"/>
                <a:ea typeface="+mn-ea"/>
                <a:cs typeface="+mn-cs"/>
              </a:rPr>
              <a:t>Prepared By: Eng.Salah Abu-Ghalyon</a:t>
            </a:r>
          </a:p>
        </p:txBody>
      </p:sp>
    </p:spTree>
    <p:extLst>
      <p:ext uri="{BB962C8B-B14F-4D97-AF65-F5344CB8AC3E}">
        <p14:creationId xmlns:p14="http://schemas.microsoft.com/office/powerpoint/2010/main" val="2465095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Footer Placeholder 3"/>
          <p:cNvSpPr>
            <a:spLocks noGrp="1"/>
          </p:cNvSpPr>
          <p:nvPr>
            <p:ph type="ftr" sz="quarter"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Calibri"/>
                <a:ea typeface="+mn-ea"/>
                <a:cs typeface="+mn-cs"/>
              </a:rPr>
              <a:t>Prepared By: Eng.Salah Abu-Ghalyon</a:t>
            </a:r>
          </a:p>
        </p:txBody>
      </p:sp>
      <p:sp>
        <p:nvSpPr>
          <p:cNvPr id="5" name="Slide Number Placeholder 4"/>
          <p:cNvSpPr>
            <a:spLocks noGrp="1"/>
          </p:cNvSpPr>
          <p:nvPr>
            <p:ph type="sldNum" sz="quarter" idx="11"/>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368EA16-5727-48BC-866E-3552D2D721B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6635892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Calibri"/>
                <a:ea typeface="+mn-ea"/>
                <a:cs typeface="+mn-cs"/>
              </a:rPr>
              <a:t>Prepared By: Eng.Salah Abu-Ghalyon</a:t>
            </a:r>
          </a:p>
        </p:txBody>
      </p:sp>
      <p:sp>
        <p:nvSpPr>
          <p:cNvPr id="5" name="Slide Number Placeholder 4"/>
          <p:cNvSpPr>
            <a:spLocks noGrp="1"/>
          </p:cNvSpPr>
          <p:nvPr>
            <p:ph type="sldNum" sz="quarter" idx="11"/>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368EA16-5727-48BC-866E-3552D2D721B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297792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Footer Placeholder 3"/>
          <p:cNvSpPr>
            <a:spLocks noGrp="1"/>
          </p:cNvSpPr>
          <p:nvPr>
            <p:ph type="ftr" sz="quarter"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Calibri"/>
                <a:ea typeface="+mn-ea"/>
                <a:cs typeface="+mn-cs"/>
              </a:rPr>
              <a:t>Prepared By: Eng.Salah Abu-Ghalyon</a:t>
            </a:r>
          </a:p>
        </p:txBody>
      </p:sp>
      <p:sp>
        <p:nvSpPr>
          <p:cNvPr id="5" name="Slide Number Placeholder 4"/>
          <p:cNvSpPr>
            <a:spLocks noGrp="1"/>
          </p:cNvSpPr>
          <p:nvPr>
            <p:ph type="sldNum" sz="quarter" idx="11"/>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368EA16-5727-48BC-866E-3552D2D721B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7429118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Footer Placeholder 3"/>
          <p:cNvSpPr>
            <a:spLocks noGrp="1"/>
          </p:cNvSpPr>
          <p:nvPr>
            <p:ph type="ftr" sz="quarter"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Calibri"/>
                <a:ea typeface="+mn-ea"/>
                <a:cs typeface="+mn-cs"/>
              </a:rPr>
              <a:t>Prepared By: Eng.Salah Abu-Ghalyon</a:t>
            </a:r>
          </a:p>
        </p:txBody>
      </p:sp>
      <p:sp>
        <p:nvSpPr>
          <p:cNvPr id="5" name="Slide Number Placeholder 4"/>
          <p:cNvSpPr>
            <a:spLocks noGrp="1"/>
          </p:cNvSpPr>
          <p:nvPr>
            <p:ph type="sldNum" sz="quarter" idx="11"/>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368EA16-5727-48BC-866E-3552D2D721B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027176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Footer Placeholder 3"/>
          <p:cNvSpPr>
            <a:spLocks noGrp="1"/>
          </p:cNvSpPr>
          <p:nvPr>
            <p:ph type="ftr" sz="quarter"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Calibri"/>
                <a:ea typeface="+mn-ea"/>
                <a:cs typeface="+mn-cs"/>
              </a:rPr>
              <a:t>Prepared By: Eng.Salah Abu-Ghalyon</a:t>
            </a:r>
          </a:p>
        </p:txBody>
      </p:sp>
      <p:sp>
        <p:nvSpPr>
          <p:cNvPr id="5" name="Slide Number Placeholder 4"/>
          <p:cNvSpPr>
            <a:spLocks noGrp="1"/>
          </p:cNvSpPr>
          <p:nvPr>
            <p:ph type="sldNum" sz="quarter" idx="11"/>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368EA16-5727-48BC-866E-3552D2D721B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7624600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Footer Placeholder 3"/>
          <p:cNvSpPr>
            <a:spLocks noGrp="1"/>
          </p:cNvSpPr>
          <p:nvPr>
            <p:ph type="ftr" sz="quarter"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Calibri"/>
                <a:ea typeface="+mn-ea"/>
                <a:cs typeface="+mn-cs"/>
              </a:rPr>
              <a:t>Prepared By: Eng.Salah Abu-Ghalyon</a:t>
            </a:r>
          </a:p>
        </p:txBody>
      </p:sp>
      <p:sp>
        <p:nvSpPr>
          <p:cNvPr id="5" name="Slide Number Placeholder 4"/>
          <p:cNvSpPr>
            <a:spLocks noGrp="1"/>
          </p:cNvSpPr>
          <p:nvPr>
            <p:ph type="sldNum" sz="quarter" idx="11"/>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368EA16-5727-48BC-866E-3552D2D721B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7677742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Footer Placeholder 3"/>
          <p:cNvSpPr>
            <a:spLocks noGrp="1"/>
          </p:cNvSpPr>
          <p:nvPr>
            <p:ph type="ftr" sz="quarter"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Calibri"/>
                <a:ea typeface="+mn-ea"/>
                <a:cs typeface="+mn-cs"/>
              </a:rPr>
              <a:t>Prepared By: Eng.Salah Abu-Ghalyon</a:t>
            </a:r>
          </a:p>
        </p:txBody>
      </p:sp>
      <p:sp>
        <p:nvSpPr>
          <p:cNvPr id="5" name="Slide Number Placeholder 4"/>
          <p:cNvSpPr>
            <a:spLocks noGrp="1"/>
          </p:cNvSpPr>
          <p:nvPr>
            <p:ph type="sldNum" sz="quarter" idx="11"/>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368EA16-5727-48BC-866E-3552D2D721B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6410634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Footer Placeholder 3"/>
          <p:cNvSpPr>
            <a:spLocks noGrp="1"/>
          </p:cNvSpPr>
          <p:nvPr>
            <p:ph type="ftr" sz="quarter"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Calibri"/>
                <a:ea typeface="+mn-ea"/>
                <a:cs typeface="+mn-cs"/>
              </a:rPr>
              <a:t>Prepared By: Eng.Salah Abu-Ghalyon</a:t>
            </a:r>
          </a:p>
        </p:txBody>
      </p:sp>
      <p:sp>
        <p:nvSpPr>
          <p:cNvPr id="5" name="Slide Number Placeholder 4"/>
          <p:cNvSpPr>
            <a:spLocks noGrp="1"/>
          </p:cNvSpPr>
          <p:nvPr>
            <p:ph type="sldNum" sz="quarter" idx="11"/>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368EA16-5727-48BC-866E-3552D2D721B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1967169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Footer Placeholder 3"/>
          <p:cNvSpPr>
            <a:spLocks noGrp="1"/>
          </p:cNvSpPr>
          <p:nvPr>
            <p:ph type="ftr" sz="quarter"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Calibri"/>
                <a:ea typeface="+mn-ea"/>
                <a:cs typeface="+mn-cs"/>
              </a:rPr>
              <a:t>Prepared By: Eng.Salah Abu-Ghalyon</a:t>
            </a:r>
          </a:p>
        </p:txBody>
      </p:sp>
      <p:sp>
        <p:nvSpPr>
          <p:cNvPr id="5" name="Slide Number Placeholder 4"/>
          <p:cNvSpPr>
            <a:spLocks noGrp="1"/>
          </p:cNvSpPr>
          <p:nvPr>
            <p:ph type="sldNum" sz="quarter" idx="11"/>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368EA16-5727-48BC-866E-3552D2D721B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8878756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85057-FD44-4B6F-ABDD-DB3DD6C5467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9F8C055-9E17-4DF7-9DF0-7F680924D2E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687EE03-D4B5-47F3-B96D-E6CA1C085BA0}"/>
              </a:ext>
            </a:extLst>
          </p:cNvPr>
          <p:cNvSpPr>
            <a:spLocks noGrp="1"/>
          </p:cNvSpPr>
          <p:nvPr>
            <p:ph type="dt" sz="half" idx="10"/>
          </p:nvPr>
        </p:nvSpPr>
        <p:spPr/>
        <p:txBody>
          <a:bodyPr/>
          <a:lstStyle/>
          <a:p>
            <a:fld id="{ACC89FFE-B4A4-4AFE-BB63-7E046EBC2A64}" type="datetimeFigureOut">
              <a:rPr lang="en-US" smtClean="0"/>
              <a:t>12/15/2020</a:t>
            </a:fld>
            <a:endParaRPr lang="en-US"/>
          </a:p>
        </p:txBody>
      </p:sp>
      <p:sp>
        <p:nvSpPr>
          <p:cNvPr id="5" name="Footer Placeholder 4">
            <a:extLst>
              <a:ext uri="{FF2B5EF4-FFF2-40B4-BE49-F238E27FC236}">
                <a16:creationId xmlns:a16="http://schemas.microsoft.com/office/drawing/2014/main" id="{8C7D3CC0-DBBE-4ACC-B043-CE8411E495A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16403E4-4B98-422E-8295-E5CEA731E2F3}"/>
              </a:ext>
            </a:extLst>
          </p:cNvPr>
          <p:cNvSpPr>
            <a:spLocks noGrp="1"/>
          </p:cNvSpPr>
          <p:nvPr>
            <p:ph type="sldNum" sz="quarter" idx="12"/>
          </p:nvPr>
        </p:nvSpPr>
        <p:spPr/>
        <p:txBody>
          <a:bodyPr/>
          <a:lstStyle/>
          <a:p>
            <a:fld id="{AFEC6C47-1CA8-4F1C-996F-7C702C5D8C78}" type="slidenum">
              <a:rPr lang="en-US" smtClean="0"/>
              <a:t>‹#›</a:t>
            </a:fld>
            <a:endParaRPr lang="en-US"/>
          </a:p>
        </p:txBody>
      </p:sp>
    </p:spTree>
    <p:extLst>
      <p:ext uri="{BB962C8B-B14F-4D97-AF65-F5344CB8AC3E}">
        <p14:creationId xmlns:p14="http://schemas.microsoft.com/office/powerpoint/2010/main" val="15392489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42C012-0FFA-43BE-BCD7-D6A47499F3D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3C82DF7-85D1-4211-ADF2-5A7A5EC4E77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F9936B1-8D21-4F71-B76D-98CB43B8DE59}"/>
              </a:ext>
            </a:extLst>
          </p:cNvPr>
          <p:cNvSpPr>
            <a:spLocks noGrp="1"/>
          </p:cNvSpPr>
          <p:nvPr>
            <p:ph type="dt" sz="half" idx="10"/>
          </p:nvPr>
        </p:nvSpPr>
        <p:spPr/>
        <p:txBody>
          <a:bodyPr/>
          <a:lstStyle/>
          <a:p>
            <a:fld id="{ACC89FFE-B4A4-4AFE-BB63-7E046EBC2A64}" type="datetimeFigureOut">
              <a:rPr lang="en-US" smtClean="0"/>
              <a:t>12/15/2020</a:t>
            </a:fld>
            <a:endParaRPr lang="en-US"/>
          </a:p>
        </p:txBody>
      </p:sp>
      <p:sp>
        <p:nvSpPr>
          <p:cNvPr id="5" name="Footer Placeholder 4">
            <a:extLst>
              <a:ext uri="{FF2B5EF4-FFF2-40B4-BE49-F238E27FC236}">
                <a16:creationId xmlns:a16="http://schemas.microsoft.com/office/drawing/2014/main" id="{B3C6D983-2812-4EF9-9CAF-4425F223BF7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F63EFBC-B51D-4E41-8B1B-46879F46FDCA}"/>
              </a:ext>
            </a:extLst>
          </p:cNvPr>
          <p:cNvSpPr>
            <a:spLocks noGrp="1"/>
          </p:cNvSpPr>
          <p:nvPr>
            <p:ph type="sldNum" sz="quarter" idx="12"/>
          </p:nvPr>
        </p:nvSpPr>
        <p:spPr/>
        <p:txBody>
          <a:bodyPr/>
          <a:lstStyle/>
          <a:p>
            <a:fld id="{AFEC6C47-1CA8-4F1C-996F-7C702C5D8C78}" type="slidenum">
              <a:rPr lang="en-US" smtClean="0"/>
              <a:t>‹#›</a:t>
            </a:fld>
            <a:endParaRPr lang="en-US"/>
          </a:p>
        </p:txBody>
      </p:sp>
    </p:spTree>
    <p:extLst>
      <p:ext uri="{BB962C8B-B14F-4D97-AF65-F5344CB8AC3E}">
        <p14:creationId xmlns:p14="http://schemas.microsoft.com/office/powerpoint/2010/main" val="319038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E7D9260-1B49-4AD8-AEDE-649C8963A20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AAE1924-D2D1-4897-9D33-F76D2EFD69B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2643910-3BF9-4FEA-85B7-36EACD89C283}"/>
              </a:ext>
            </a:extLst>
          </p:cNvPr>
          <p:cNvSpPr>
            <a:spLocks noGrp="1"/>
          </p:cNvSpPr>
          <p:nvPr>
            <p:ph type="dt" sz="half" idx="10"/>
          </p:nvPr>
        </p:nvSpPr>
        <p:spPr/>
        <p:txBody>
          <a:bodyPr/>
          <a:lstStyle/>
          <a:p>
            <a:fld id="{ACC89FFE-B4A4-4AFE-BB63-7E046EBC2A64}" type="datetimeFigureOut">
              <a:rPr lang="en-US" smtClean="0"/>
              <a:t>12/15/2020</a:t>
            </a:fld>
            <a:endParaRPr lang="en-US"/>
          </a:p>
        </p:txBody>
      </p:sp>
      <p:sp>
        <p:nvSpPr>
          <p:cNvPr id="5" name="Footer Placeholder 4">
            <a:extLst>
              <a:ext uri="{FF2B5EF4-FFF2-40B4-BE49-F238E27FC236}">
                <a16:creationId xmlns:a16="http://schemas.microsoft.com/office/drawing/2014/main" id="{361893CA-FAB8-4E86-8367-6EA2960772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7D1188B-04AA-486D-957D-9EE8CE1E7B28}"/>
              </a:ext>
            </a:extLst>
          </p:cNvPr>
          <p:cNvSpPr>
            <a:spLocks noGrp="1"/>
          </p:cNvSpPr>
          <p:nvPr>
            <p:ph type="sldNum" sz="quarter" idx="12"/>
          </p:nvPr>
        </p:nvSpPr>
        <p:spPr/>
        <p:txBody>
          <a:bodyPr/>
          <a:lstStyle/>
          <a:p>
            <a:fld id="{AFEC6C47-1CA8-4F1C-996F-7C702C5D8C78}" type="slidenum">
              <a:rPr lang="en-US" smtClean="0"/>
              <a:t>‹#›</a:t>
            </a:fld>
            <a:endParaRPr lang="en-US"/>
          </a:p>
        </p:txBody>
      </p:sp>
    </p:spTree>
    <p:extLst>
      <p:ext uri="{BB962C8B-B14F-4D97-AF65-F5344CB8AC3E}">
        <p14:creationId xmlns:p14="http://schemas.microsoft.com/office/powerpoint/2010/main" val="27013193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51182FD-94E8-4D88-8419-33A528863BDC}" type="datetime1">
              <a:rPr lang="en-US" smtClean="0"/>
              <a:t>12/15/2020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2414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D29E509-CD65-437A-8B24-ADFEB7A013CA}" type="datetime1">
              <a:rPr lang="en-US" smtClean="0"/>
              <a:t>12/15/2020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21785547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586526B-E7D1-4A5D-8602-46E20DDE73C0}" type="datetime1">
              <a:rPr lang="en-US" smtClean="0"/>
              <a:t>12/15/2020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58130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C0B3A79-16B1-4034-AF1C-523AA8869709}" type="datetime1">
              <a:rPr lang="en-US" smtClean="0"/>
              <a:t>12/15/2020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14672873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1957E45-E07E-4A85-8103-7E09B4895734}" type="datetime1">
              <a:rPr lang="en-US" smtClean="0"/>
              <a:t>12/15/2020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1573407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4198AC9-5928-484D-B643-0217A35A8B60}" type="datetime1">
              <a:rPr lang="en-US" smtClean="0"/>
              <a:t>12/15/2020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35573810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B264FB62-9FF8-40BB-86A1-B9FD06EF5090}" type="datetime1">
              <a:rPr lang="en-US" smtClean="0"/>
              <a:t>12/15/2020</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17653389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DED110C9-3875-48A5-93B1-A98AB6D02709}" type="datetime1">
              <a:rPr lang="en-US" smtClean="0"/>
              <a:t>12/15/2020</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511597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4F7BA-1391-4090-9A32-8CE7BE1831C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40C1128-0331-45C8-8523-FC83E0C08B3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4F58966-120D-462D-A8A5-057A2A487053}"/>
              </a:ext>
            </a:extLst>
          </p:cNvPr>
          <p:cNvSpPr>
            <a:spLocks noGrp="1"/>
          </p:cNvSpPr>
          <p:nvPr>
            <p:ph type="dt" sz="half" idx="10"/>
          </p:nvPr>
        </p:nvSpPr>
        <p:spPr/>
        <p:txBody>
          <a:bodyPr/>
          <a:lstStyle/>
          <a:p>
            <a:fld id="{ACC89FFE-B4A4-4AFE-BB63-7E046EBC2A64}" type="datetimeFigureOut">
              <a:rPr lang="en-US" smtClean="0"/>
              <a:t>12/15/2020</a:t>
            </a:fld>
            <a:endParaRPr lang="en-US"/>
          </a:p>
        </p:txBody>
      </p:sp>
      <p:sp>
        <p:nvSpPr>
          <p:cNvPr id="5" name="Footer Placeholder 4">
            <a:extLst>
              <a:ext uri="{FF2B5EF4-FFF2-40B4-BE49-F238E27FC236}">
                <a16:creationId xmlns:a16="http://schemas.microsoft.com/office/drawing/2014/main" id="{D7B6CD12-357C-4606-BF67-C65DAD04747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7646256-85A7-4737-9D57-AFE764BC1973}"/>
              </a:ext>
            </a:extLst>
          </p:cNvPr>
          <p:cNvSpPr>
            <a:spLocks noGrp="1"/>
          </p:cNvSpPr>
          <p:nvPr>
            <p:ph type="sldNum" sz="quarter" idx="12"/>
          </p:nvPr>
        </p:nvSpPr>
        <p:spPr/>
        <p:txBody>
          <a:bodyPr/>
          <a:lstStyle/>
          <a:p>
            <a:fld id="{AFEC6C47-1CA8-4F1C-996F-7C702C5D8C78}" type="slidenum">
              <a:rPr lang="en-US" smtClean="0"/>
              <a:t>‹#›</a:t>
            </a:fld>
            <a:endParaRPr lang="en-US"/>
          </a:p>
        </p:txBody>
      </p:sp>
    </p:spTree>
    <p:extLst>
      <p:ext uri="{BB962C8B-B14F-4D97-AF65-F5344CB8AC3E}">
        <p14:creationId xmlns:p14="http://schemas.microsoft.com/office/powerpoint/2010/main" val="408477301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309545B-3105-446F-B858-6D13F7C916A2}" type="datetime1">
              <a:rPr lang="en-US" smtClean="0"/>
              <a:t>12/15/2020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42713251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10D1FF3-D7D5-4D78-B5FE-01CFB11CBDB9}" type="datetime1">
              <a:rPr lang="en-US" smtClean="0"/>
              <a:t>12/15/2020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26450774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3781C73-76CC-48E8-930E-6B2B26D018E0}" type="datetime1">
              <a:rPr lang="en-US" smtClean="0"/>
              <a:t>12/15/2020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20958543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8E4EE3-41D2-4A12-9DAE-232DCF49478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2226124-7EBE-4B48-8BD5-632CBE4F6AB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066D3E0-031E-4B43-B889-63104D69881A}"/>
              </a:ext>
            </a:extLst>
          </p:cNvPr>
          <p:cNvSpPr>
            <a:spLocks noGrp="1"/>
          </p:cNvSpPr>
          <p:nvPr>
            <p:ph type="dt" sz="half" idx="10"/>
          </p:nvPr>
        </p:nvSpPr>
        <p:spPr/>
        <p:txBody>
          <a:bodyPr/>
          <a:lstStyle/>
          <a:p>
            <a:fld id="{ACC89FFE-B4A4-4AFE-BB63-7E046EBC2A64}" type="datetimeFigureOut">
              <a:rPr lang="en-US" smtClean="0"/>
              <a:t>12/15/2020</a:t>
            </a:fld>
            <a:endParaRPr lang="en-US"/>
          </a:p>
        </p:txBody>
      </p:sp>
      <p:sp>
        <p:nvSpPr>
          <p:cNvPr id="5" name="Footer Placeholder 4">
            <a:extLst>
              <a:ext uri="{FF2B5EF4-FFF2-40B4-BE49-F238E27FC236}">
                <a16:creationId xmlns:a16="http://schemas.microsoft.com/office/drawing/2014/main" id="{F9C5E53C-6E82-43D4-8259-D71EE3CCE5B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3F2489F-4B0B-42E3-9F1A-328BC69D8EA6}"/>
              </a:ext>
            </a:extLst>
          </p:cNvPr>
          <p:cNvSpPr>
            <a:spLocks noGrp="1"/>
          </p:cNvSpPr>
          <p:nvPr>
            <p:ph type="sldNum" sz="quarter" idx="12"/>
          </p:nvPr>
        </p:nvSpPr>
        <p:spPr/>
        <p:txBody>
          <a:bodyPr/>
          <a:lstStyle/>
          <a:p>
            <a:fld id="{AFEC6C47-1CA8-4F1C-996F-7C702C5D8C78}" type="slidenum">
              <a:rPr lang="en-US" smtClean="0"/>
              <a:t>‹#›</a:t>
            </a:fld>
            <a:endParaRPr lang="en-US"/>
          </a:p>
        </p:txBody>
      </p:sp>
    </p:spTree>
    <p:extLst>
      <p:ext uri="{BB962C8B-B14F-4D97-AF65-F5344CB8AC3E}">
        <p14:creationId xmlns:p14="http://schemas.microsoft.com/office/powerpoint/2010/main" val="38284995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9260AA-171B-4DBB-9CF3-8BDA52036E4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A0799E9-444A-44A5-BD4E-0EC9CBE34F9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C7A86A2-73C0-4140-B5B5-AF3998D27B1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362D56E-3680-4109-92E3-291FB7697A1A}"/>
              </a:ext>
            </a:extLst>
          </p:cNvPr>
          <p:cNvSpPr>
            <a:spLocks noGrp="1"/>
          </p:cNvSpPr>
          <p:nvPr>
            <p:ph type="dt" sz="half" idx="10"/>
          </p:nvPr>
        </p:nvSpPr>
        <p:spPr/>
        <p:txBody>
          <a:bodyPr/>
          <a:lstStyle/>
          <a:p>
            <a:fld id="{ACC89FFE-B4A4-4AFE-BB63-7E046EBC2A64}" type="datetimeFigureOut">
              <a:rPr lang="en-US" smtClean="0"/>
              <a:t>12/15/2020</a:t>
            </a:fld>
            <a:endParaRPr lang="en-US"/>
          </a:p>
        </p:txBody>
      </p:sp>
      <p:sp>
        <p:nvSpPr>
          <p:cNvPr id="6" name="Footer Placeholder 5">
            <a:extLst>
              <a:ext uri="{FF2B5EF4-FFF2-40B4-BE49-F238E27FC236}">
                <a16:creationId xmlns:a16="http://schemas.microsoft.com/office/drawing/2014/main" id="{CA513C7C-B0F0-4522-80C6-3CCB49332BA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84B0841-DE65-4A72-854A-04AABC4ECC3E}"/>
              </a:ext>
            </a:extLst>
          </p:cNvPr>
          <p:cNvSpPr>
            <a:spLocks noGrp="1"/>
          </p:cNvSpPr>
          <p:nvPr>
            <p:ph type="sldNum" sz="quarter" idx="12"/>
          </p:nvPr>
        </p:nvSpPr>
        <p:spPr/>
        <p:txBody>
          <a:bodyPr/>
          <a:lstStyle/>
          <a:p>
            <a:fld id="{AFEC6C47-1CA8-4F1C-996F-7C702C5D8C78}" type="slidenum">
              <a:rPr lang="en-US" smtClean="0"/>
              <a:t>‹#›</a:t>
            </a:fld>
            <a:endParaRPr lang="en-US"/>
          </a:p>
        </p:txBody>
      </p:sp>
    </p:spTree>
    <p:extLst>
      <p:ext uri="{BB962C8B-B14F-4D97-AF65-F5344CB8AC3E}">
        <p14:creationId xmlns:p14="http://schemas.microsoft.com/office/powerpoint/2010/main" val="22224230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C426EE-ABDA-48BC-B620-4DD06849C48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8BD007D-D043-495B-B558-15443A069C0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5526948-0D16-4897-83EA-76FF393C9BD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5B7B708-D896-46F3-A2A4-F512D238B3C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0F05850-45D1-48C9-B3BA-2E8E2DE9814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68CC108-F21D-4D1A-A638-67033A215496}"/>
              </a:ext>
            </a:extLst>
          </p:cNvPr>
          <p:cNvSpPr>
            <a:spLocks noGrp="1"/>
          </p:cNvSpPr>
          <p:nvPr>
            <p:ph type="dt" sz="half" idx="10"/>
          </p:nvPr>
        </p:nvSpPr>
        <p:spPr/>
        <p:txBody>
          <a:bodyPr/>
          <a:lstStyle/>
          <a:p>
            <a:fld id="{ACC89FFE-B4A4-4AFE-BB63-7E046EBC2A64}" type="datetimeFigureOut">
              <a:rPr lang="en-US" smtClean="0"/>
              <a:t>12/15/2020</a:t>
            </a:fld>
            <a:endParaRPr lang="en-US"/>
          </a:p>
        </p:txBody>
      </p:sp>
      <p:sp>
        <p:nvSpPr>
          <p:cNvPr id="8" name="Footer Placeholder 7">
            <a:extLst>
              <a:ext uri="{FF2B5EF4-FFF2-40B4-BE49-F238E27FC236}">
                <a16:creationId xmlns:a16="http://schemas.microsoft.com/office/drawing/2014/main" id="{37F28A25-B43E-4FF7-A036-762EB4948FE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9E8DA4B-39DE-429A-8E2F-7156B4EAC2D4}"/>
              </a:ext>
            </a:extLst>
          </p:cNvPr>
          <p:cNvSpPr>
            <a:spLocks noGrp="1"/>
          </p:cNvSpPr>
          <p:nvPr>
            <p:ph type="sldNum" sz="quarter" idx="12"/>
          </p:nvPr>
        </p:nvSpPr>
        <p:spPr/>
        <p:txBody>
          <a:bodyPr/>
          <a:lstStyle/>
          <a:p>
            <a:fld id="{AFEC6C47-1CA8-4F1C-996F-7C702C5D8C78}" type="slidenum">
              <a:rPr lang="en-US" smtClean="0"/>
              <a:t>‹#›</a:t>
            </a:fld>
            <a:endParaRPr lang="en-US"/>
          </a:p>
        </p:txBody>
      </p:sp>
    </p:spTree>
    <p:extLst>
      <p:ext uri="{BB962C8B-B14F-4D97-AF65-F5344CB8AC3E}">
        <p14:creationId xmlns:p14="http://schemas.microsoft.com/office/powerpoint/2010/main" val="18083995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3F310E-B782-4FB6-968B-624AAF0CE35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5A97F98-18F8-4C4D-BF32-FD3EA6ABCEB9}"/>
              </a:ext>
            </a:extLst>
          </p:cNvPr>
          <p:cNvSpPr>
            <a:spLocks noGrp="1"/>
          </p:cNvSpPr>
          <p:nvPr>
            <p:ph type="dt" sz="half" idx="10"/>
          </p:nvPr>
        </p:nvSpPr>
        <p:spPr/>
        <p:txBody>
          <a:bodyPr/>
          <a:lstStyle/>
          <a:p>
            <a:fld id="{ACC89FFE-B4A4-4AFE-BB63-7E046EBC2A64}" type="datetimeFigureOut">
              <a:rPr lang="en-US" smtClean="0"/>
              <a:t>12/15/2020</a:t>
            </a:fld>
            <a:endParaRPr lang="en-US"/>
          </a:p>
        </p:txBody>
      </p:sp>
      <p:sp>
        <p:nvSpPr>
          <p:cNvPr id="4" name="Footer Placeholder 3">
            <a:extLst>
              <a:ext uri="{FF2B5EF4-FFF2-40B4-BE49-F238E27FC236}">
                <a16:creationId xmlns:a16="http://schemas.microsoft.com/office/drawing/2014/main" id="{CCD99248-4488-4615-8BCB-0F7868B34AD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2C81445-8153-4861-9B19-59A8FE988B13}"/>
              </a:ext>
            </a:extLst>
          </p:cNvPr>
          <p:cNvSpPr>
            <a:spLocks noGrp="1"/>
          </p:cNvSpPr>
          <p:nvPr>
            <p:ph type="sldNum" sz="quarter" idx="12"/>
          </p:nvPr>
        </p:nvSpPr>
        <p:spPr/>
        <p:txBody>
          <a:bodyPr/>
          <a:lstStyle/>
          <a:p>
            <a:fld id="{AFEC6C47-1CA8-4F1C-996F-7C702C5D8C78}" type="slidenum">
              <a:rPr lang="en-US" smtClean="0"/>
              <a:t>‹#›</a:t>
            </a:fld>
            <a:endParaRPr lang="en-US"/>
          </a:p>
        </p:txBody>
      </p:sp>
    </p:spTree>
    <p:extLst>
      <p:ext uri="{BB962C8B-B14F-4D97-AF65-F5344CB8AC3E}">
        <p14:creationId xmlns:p14="http://schemas.microsoft.com/office/powerpoint/2010/main" val="8874163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BC0EDEC-E62F-49D2-966E-CCEFBF315129}"/>
              </a:ext>
            </a:extLst>
          </p:cNvPr>
          <p:cNvSpPr>
            <a:spLocks noGrp="1"/>
          </p:cNvSpPr>
          <p:nvPr>
            <p:ph type="dt" sz="half" idx="10"/>
          </p:nvPr>
        </p:nvSpPr>
        <p:spPr/>
        <p:txBody>
          <a:bodyPr/>
          <a:lstStyle/>
          <a:p>
            <a:fld id="{ACC89FFE-B4A4-4AFE-BB63-7E046EBC2A64}" type="datetimeFigureOut">
              <a:rPr lang="en-US" smtClean="0"/>
              <a:t>12/15/2020</a:t>
            </a:fld>
            <a:endParaRPr lang="en-US"/>
          </a:p>
        </p:txBody>
      </p:sp>
      <p:sp>
        <p:nvSpPr>
          <p:cNvPr id="3" name="Footer Placeholder 2">
            <a:extLst>
              <a:ext uri="{FF2B5EF4-FFF2-40B4-BE49-F238E27FC236}">
                <a16:creationId xmlns:a16="http://schemas.microsoft.com/office/drawing/2014/main" id="{7390EC6B-234A-4487-8A23-ACF452320BF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7E94799-47B8-4942-9ACE-450B06BDC5BB}"/>
              </a:ext>
            </a:extLst>
          </p:cNvPr>
          <p:cNvSpPr>
            <a:spLocks noGrp="1"/>
          </p:cNvSpPr>
          <p:nvPr>
            <p:ph type="sldNum" sz="quarter" idx="12"/>
          </p:nvPr>
        </p:nvSpPr>
        <p:spPr/>
        <p:txBody>
          <a:bodyPr/>
          <a:lstStyle/>
          <a:p>
            <a:fld id="{AFEC6C47-1CA8-4F1C-996F-7C702C5D8C78}" type="slidenum">
              <a:rPr lang="en-US" smtClean="0"/>
              <a:t>‹#›</a:t>
            </a:fld>
            <a:endParaRPr lang="en-US"/>
          </a:p>
        </p:txBody>
      </p:sp>
    </p:spTree>
    <p:extLst>
      <p:ext uri="{BB962C8B-B14F-4D97-AF65-F5344CB8AC3E}">
        <p14:creationId xmlns:p14="http://schemas.microsoft.com/office/powerpoint/2010/main" val="15002506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243C73-01DB-48C5-88F8-F2CC4A3D155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E283043-D243-45B6-9868-FF55B0F95B9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6B95BFF-1D2C-4276-BF5E-E1886BEB0F6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9DE1F85-5CAC-4F0A-9AF7-E7C409C348FB}"/>
              </a:ext>
            </a:extLst>
          </p:cNvPr>
          <p:cNvSpPr>
            <a:spLocks noGrp="1"/>
          </p:cNvSpPr>
          <p:nvPr>
            <p:ph type="dt" sz="half" idx="10"/>
          </p:nvPr>
        </p:nvSpPr>
        <p:spPr/>
        <p:txBody>
          <a:bodyPr/>
          <a:lstStyle/>
          <a:p>
            <a:fld id="{ACC89FFE-B4A4-4AFE-BB63-7E046EBC2A64}" type="datetimeFigureOut">
              <a:rPr lang="en-US" smtClean="0"/>
              <a:t>12/15/2020</a:t>
            </a:fld>
            <a:endParaRPr lang="en-US"/>
          </a:p>
        </p:txBody>
      </p:sp>
      <p:sp>
        <p:nvSpPr>
          <p:cNvPr id="6" name="Footer Placeholder 5">
            <a:extLst>
              <a:ext uri="{FF2B5EF4-FFF2-40B4-BE49-F238E27FC236}">
                <a16:creationId xmlns:a16="http://schemas.microsoft.com/office/drawing/2014/main" id="{1A34335E-B6B0-466C-A17A-7AF57BBAB06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DDC612D-DEE7-43F3-B53A-92E4A1E1E49A}"/>
              </a:ext>
            </a:extLst>
          </p:cNvPr>
          <p:cNvSpPr>
            <a:spLocks noGrp="1"/>
          </p:cNvSpPr>
          <p:nvPr>
            <p:ph type="sldNum" sz="quarter" idx="12"/>
          </p:nvPr>
        </p:nvSpPr>
        <p:spPr/>
        <p:txBody>
          <a:bodyPr/>
          <a:lstStyle/>
          <a:p>
            <a:fld id="{AFEC6C47-1CA8-4F1C-996F-7C702C5D8C78}" type="slidenum">
              <a:rPr lang="en-US" smtClean="0"/>
              <a:t>‹#›</a:t>
            </a:fld>
            <a:endParaRPr lang="en-US"/>
          </a:p>
        </p:txBody>
      </p:sp>
    </p:spTree>
    <p:extLst>
      <p:ext uri="{BB962C8B-B14F-4D97-AF65-F5344CB8AC3E}">
        <p14:creationId xmlns:p14="http://schemas.microsoft.com/office/powerpoint/2010/main" val="95414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232EAA-6BD4-4113-8473-8CBEF1C707F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5D652D9-8C56-4973-9576-01F0D7FF244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672E4DB-DFB8-4185-8F4D-8A816900400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14652D0-AFF8-4293-BAB8-9A9F1E7D3917}"/>
              </a:ext>
            </a:extLst>
          </p:cNvPr>
          <p:cNvSpPr>
            <a:spLocks noGrp="1"/>
          </p:cNvSpPr>
          <p:nvPr>
            <p:ph type="dt" sz="half" idx="10"/>
          </p:nvPr>
        </p:nvSpPr>
        <p:spPr/>
        <p:txBody>
          <a:bodyPr/>
          <a:lstStyle/>
          <a:p>
            <a:fld id="{ACC89FFE-B4A4-4AFE-BB63-7E046EBC2A64}" type="datetimeFigureOut">
              <a:rPr lang="en-US" smtClean="0"/>
              <a:t>12/15/2020</a:t>
            </a:fld>
            <a:endParaRPr lang="en-US"/>
          </a:p>
        </p:txBody>
      </p:sp>
      <p:sp>
        <p:nvSpPr>
          <p:cNvPr id="6" name="Footer Placeholder 5">
            <a:extLst>
              <a:ext uri="{FF2B5EF4-FFF2-40B4-BE49-F238E27FC236}">
                <a16:creationId xmlns:a16="http://schemas.microsoft.com/office/drawing/2014/main" id="{DA8762C4-5606-4291-AA90-108BB7C34D7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DF5838F-F118-4D5D-8E61-26AB3F623FB3}"/>
              </a:ext>
            </a:extLst>
          </p:cNvPr>
          <p:cNvSpPr>
            <a:spLocks noGrp="1"/>
          </p:cNvSpPr>
          <p:nvPr>
            <p:ph type="sldNum" sz="quarter" idx="12"/>
          </p:nvPr>
        </p:nvSpPr>
        <p:spPr/>
        <p:txBody>
          <a:bodyPr/>
          <a:lstStyle/>
          <a:p>
            <a:fld id="{AFEC6C47-1CA8-4F1C-996F-7C702C5D8C78}" type="slidenum">
              <a:rPr lang="en-US" smtClean="0"/>
              <a:t>‹#›</a:t>
            </a:fld>
            <a:endParaRPr lang="en-US"/>
          </a:p>
        </p:txBody>
      </p:sp>
    </p:spTree>
    <p:extLst>
      <p:ext uri="{BB962C8B-B14F-4D97-AF65-F5344CB8AC3E}">
        <p14:creationId xmlns:p14="http://schemas.microsoft.com/office/powerpoint/2010/main" val="6203490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1A0013A-36BA-4B10-9A07-FD9B4F67BC8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5D7540D-CBFC-4A9C-8CEF-76430EF8B03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AE8FC6F-152D-4319-B435-CB5E4CDDBA3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C89FFE-B4A4-4AFE-BB63-7E046EBC2A64}" type="datetimeFigureOut">
              <a:rPr lang="en-US" smtClean="0"/>
              <a:t>12/15/2020</a:t>
            </a:fld>
            <a:endParaRPr lang="en-US"/>
          </a:p>
        </p:txBody>
      </p:sp>
      <p:sp>
        <p:nvSpPr>
          <p:cNvPr id="5" name="Footer Placeholder 4">
            <a:extLst>
              <a:ext uri="{FF2B5EF4-FFF2-40B4-BE49-F238E27FC236}">
                <a16:creationId xmlns:a16="http://schemas.microsoft.com/office/drawing/2014/main" id="{3D796C21-9CF7-4108-B58C-94960DBD4D2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A50E08B-0EF5-4F72-B8A7-C797FD2F706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EC6C47-1CA8-4F1C-996F-7C702C5D8C78}" type="slidenum">
              <a:rPr lang="en-US" smtClean="0"/>
              <a:t>‹#›</a:t>
            </a:fld>
            <a:endParaRPr lang="en-US"/>
          </a:p>
        </p:txBody>
      </p:sp>
    </p:spTree>
    <p:extLst>
      <p:ext uri="{BB962C8B-B14F-4D97-AF65-F5344CB8AC3E}">
        <p14:creationId xmlns:p14="http://schemas.microsoft.com/office/powerpoint/2010/main" val="23517630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008207BD-8289-4BD3-883F-54C590351907}" type="datetime1">
              <a:rPr lang="en-US" smtClean="0"/>
              <a:t>12/15/2020</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8F63A3B-78C7-47BE-AE5E-E10140E04643}" type="slidenum">
              <a:rPr lang="en-US" smtClean="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8639413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themeOverride" Target="../theme/themeOverride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themeOverride" Target="../theme/themeOverride5.xml"/><Relationship Id="rId4" Type="http://schemas.openxmlformats.org/officeDocument/2006/relationships/image" Target="../media/image2.emf"/></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6.xml"/><Relationship Id="rId1" Type="http://schemas.openxmlformats.org/officeDocument/2006/relationships/themeOverride" Target="../theme/themeOverride6.xml"/><Relationship Id="rId5" Type="http://schemas.openxmlformats.org/officeDocument/2006/relationships/image" Target="../media/image7.png"/><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6.xml"/><Relationship Id="rId1" Type="http://schemas.openxmlformats.org/officeDocument/2006/relationships/themeOverride" Target="../theme/themeOverride7.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hemeOverride" Target="../theme/themeOverr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hemeOverride" Target="../theme/themeOverrid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824248" y="2514119"/>
            <a:ext cx="10363200" cy="1829761"/>
          </a:xfrm>
        </p:spPr>
        <p:txBody>
          <a:bodyPr>
            <a:noAutofit/>
          </a:bodyPr>
          <a:lstStyle/>
          <a:p>
            <a:pPr algn="ctr"/>
            <a:br>
              <a:rPr lang="en-US" sz="6600" dirty="0"/>
            </a:br>
            <a:br>
              <a:rPr lang="en-US" sz="6600" dirty="0"/>
            </a:br>
            <a:br>
              <a:rPr lang="en-US" sz="6600" dirty="0"/>
            </a:br>
            <a:br>
              <a:rPr lang="en-US" sz="6600" dirty="0"/>
            </a:br>
            <a:br>
              <a:rPr lang="en-US" sz="6600" dirty="0"/>
            </a:br>
            <a:br>
              <a:rPr lang="en-US" sz="6600" dirty="0"/>
            </a:br>
            <a:br>
              <a:rPr lang="en-US" sz="6600" dirty="0"/>
            </a:br>
            <a:br>
              <a:rPr lang="en-US" sz="6600" dirty="0"/>
            </a:br>
            <a:br>
              <a:rPr lang="en-US" sz="6600" dirty="0"/>
            </a:br>
            <a:br>
              <a:rPr lang="en-US" sz="6600" dirty="0"/>
            </a:br>
            <a:br>
              <a:rPr lang="en-US" sz="6600" dirty="0"/>
            </a:br>
            <a:br>
              <a:rPr lang="en-US" sz="6600" dirty="0"/>
            </a:br>
            <a:br>
              <a:rPr lang="en-US" sz="6600" dirty="0"/>
            </a:br>
            <a:r>
              <a:rPr lang="en-US" sz="4800" dirty="0">
                <a:solidFill>
                  <a:schemeClr val="accent5">
                    <a:lumMod val="50000"/>
                  </a:schemeClr>
                </a:solidFill>
                <a:latin typeface="Andalus" panose="02020603050405020304" pitchFamily="18" charset="-78"/>
                <a:cs typeface="Andalus" panose="02020603050405020304" pitchFamily="18" charset="-78"/>
              </a:rPr>
              <a:t>CPE 110408362</a:t>
            </a:r>
            <a:br>
              <a:rPr lang="en-US" sz="4800" dirty="0">
                <a:solidFill>
                  <a:schemeClr val="accent5">
                    <a:lumMod val="50000"/>
                  </a:schemeClr>
                </a:solidFill>
                <a:latin typeface="Andalus" panose="02020603050405020304" pitchFamily="18" charset="-78"/>
                <a:cs typeface="Andalus" panose="02020603050405020304" pitchFamily="18" charset="-78"/>
              </a:rPr>
            </a:br>
            <a:r>
              <a:rPr lang="en-US" sz="4800" dirty="0">
                <a:solidFill>
                  <a:schemeClr val="accent5">
                    <a:lumMod val="50000"/>
                  </a:schemeClr>
                </a:solidFill>
                <a:latin typeface="Andalus" panose="02020603050405020304" pitchFamily="18" charset="-78"/>
                <a:cs typeface="Andalus" panose="02020603050405020304" pitchFamily="18" charset="-78"/>
              </a:rPr>
              <a:t>Embedded Systems Design</a:t>
            </a:r>
            <a:br>
              <a:rPr lang="en-US" sz="4800" dirty="0">
                <a:solidFill>
                  <a:schemeClr val="accent5">
                    <a:lumMod val="50000"/>
                  </a:schemeClr>
                </a:solidFill>
                <a:latin typeface="Andalus" panose="02020603050405020304" pitchFamily="18" charset="-78"/>
                <a:cs typeface="Andalus" panose="02020603050405020304" pitchFamily="18" charset="-78"/>
              </a:rPr>
            </a:br>
            <a:br>
              <a:rPr lang="en-US" sz="4800" dirty="0">
                <a:solidFill>
                  <a:schemeClr val="accent5">
                    <a:lumMod val="50000"/>
                  </a:schemeClr>
                </a:solidFill>
                <a:latin typeface="Andalus" panose="02020603050405020304" pitchFamily="18" charset="-78"/>
                <a:cs typeface="Andalus" panose="02020603050405020304" pitchFamily="18" charset="-78"/>
              </a:rPr>
            </a:br>
            <a:r>
              <a:rPr lang="en-US" sz="4800" dirty="0">
                <a:solidFill>
                  <a:schemeClr val="accent5">
                    <a:lumMod val="50000"/>
                  </a:schemeClr>
                </a:solidFill>
                <a:latin typeface="Andalus" panose="02020603050405020304" pitchFamily="18" charset="-78"/>
                <a:cs typeface="Andalus" panose="02020603050405020304" pitchFamily="18" charset="-78"/>
              </a:rPr>
              <a:t>Lab 2</a:t>
            </a:r>
          </a:p>
        </p:txBody>
      </p:sp>
    </p:spTree>
    <p:extLst>
      <p:ext uri="{BB962C8B-B14F-4D97-AF65-F5344CB8AC3E}">
        <p14:creationId xmlns:p14="http://schemas.microsoft.com/office/powerpoint/2010/main" val="3045630918"/>
      </p:ext>
    </p:extLst>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stretch>
            <a:fillRect/>
          </a:stretch>
        </p:blipFill>
        <p:spPr>
          <a:xfrm>
            <a:off x="1957506" y="0"/>
            <a:ext cx="6342192" cy="6857999"/>
          </a:xfrm>
          <a:prstGeom prst="rect">
            <a:avLst/>
          </a:prstGeom>
        </p:spPr>
      </p:pic>
    </p:spTree>
    <p:extLst>
      <p:ext uri="{BB962C8B-B14F-4D97-AF65-F5344CB8AC3E}">
        <p14:creationId xmlns:p14="http://schemas.microsoft.com/office/powerpoint/2010/main" val="33252804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i="1" dirty="0"/>
              <a:t>Bank Switching</a:t>
            </a:r>
            <a:endParaRPr lang="en-US" dirty="0"/>
          </a:p>
        </p:txBody>
      </p:sp>
      <p:sp>
        <p:nvSpPr>
          <p:cNvPr id="2" name="Content Placeholder 1"/>
          <p:cNvSpPr>
            <a:spLocks noGrp="1"/>
          </p:cNvSpPr>
          <p:nvPr>
            <p:ph idx="1"/>
          </p:nvPr>
        </p:nvSpPr>
        <p:spPr>
          <a:xfrm>
            <a:off x="609600" y="1481329"/>
            <a:ext cx="11582400" cy="4525963"/>
          </a:xfrm>
          <a:noFill/>
        </p:spPr>
        <p:txBody>
          <a:bodyPr>
            <a:normAutofit/>
          </a:bodyPr>
          <a:lstStyle/>
          <a:p>
            <a:pPr>
              <a:buNone/>
            </a:pPr>
            <a:endParaRPr lang="en-US" sz="2300" dirty="0">
              <a:solidFill>
                <a:schemeClr val="tx1"/>
              </a:solidFill>
            </a:endParaRPr>
          </a:p>
          <a:p>
            <a:pPr>
              <a:buFont typeface="Wingdings" pitchFamily="2" charset="2"/>
              <a:buChar char="Ø"/>
            </a:pPr>
            <a:r>
              <a:rPr lang="en-US" sz="2300" dirty="0">
                <a:solidFill>
                  <a:schemeClr val="tx1"/>
                </a:solidFill>
              </a:rPr>
              <a:t> We have to switch to that bank1 first. </a:t>
            </a:r>
          </a:p>
          <a:p>
            <a:pPr>
              <a:buFont typeface="Wingdings" pitchFamily="2" charset="2"/>
              <a:buChar char="Ø"/>
            </a:pPr>
            <a:r>
              <a:rPr lang="en-US" sz="2300" dirty="0">
                <a:solidFill>
                  <a:schemeClr val="tx1"/>
                </a:solidFill>
              </a:rPr>
              <a:t>We can change RP0 by using the </a:t>
            </a:r>
            <a:r>
              <a:rPr lang="en-US" sz="2300" dirty="0" err="1">
                <a:solidFill>
                  <a:schemeClr val="tx1"/>
                </a:solidFill>
              </a:rPr>
              <a:t>bcf</a:t>
            </a:r>
            <a:r>
              <a:rPr lang="en-US" sz="2300" dirty="0">
                <a:solidFill>
                  <a:schemeClr val="tx1"/>
                </a:solidFill>
              </a:rPr>
              <a:t>/</a:t>
            </a:r>
            <a:r>
              <a:rPr lang="en-US" sz="2300" dirty="0" err="1">
                <a:solidFill>
                  <a:schemeClr val="tx1"/>
                </a:solidFill>
              </a:rPr>
              <a:t>bsf</a:t>
            </a:r>
            <a:r>
              <a:rPr lang="en-US" sz="2300" dirty="0">
                <a:solidFill>
                  <a:schemeClr val="tx1"/>
                </a:solidFill>
              </a:rPr>
              <a:t> instructions</a:t>
            </a:r>
          </a:p>
          <a:p>
            <a:pPr>
              <a:buNone/>
            </a:pPr>
            <a:r>
              <a:rPr lang="en-US" sz="2300" dirty="0">
                <a:solidFill>
                  <a:schemeClr val="tx1"/>
                </a:solidFill>
              </a:rPr>
              <a:t> </a:t>
            </a:r>
          </a:p>
          <a:p>
            <a:pPr>
              <a:buNone/>
            </a:pPr>
            <a:r>
              <a:rPr lang="en-US" sz="2300" dirty="0">
                <a:solidFill>
                  <a:schemeClr val="tx1"/>
                </a:solidFill>
              </a:rPr>
              <a:t>		</a:t>
            </a:r>
            <a:r>
              <a:rPr lang="en-US" sz="2300" b="1" dirty="0">
                <a:solidFill>
                  <a:schemeClr val="tx1"/>
                </a:solidFill>
              </a:rPr>
              <a:t>BCF STATUS, RP0  </a:t>
            </a:r>
            <a:r>
              <a:rPr lang="en-US" sz="2300" dirty="0">
                <a:solidFill>
                  <a:schemeClr val="tx1"/>
                </a:solidFill>
              </a:rPr>
              <a:t>         ;RP0 in STATUS is 0  -&gt;switch to bank 0</a:t>
            </a:r>
          </a:p>
          <a:p>
            <a:pPr>
              <a:buNone/>
            </a:pPr>
            <a:r>
              <a:rPr lang="en-US" sz="2300" dirty="0">
                <a:solidFill>
                  <a:srgbClr val="FF0000"/>
                </a:solidFill>
              </a:rPr>
              <a:t>		</a:t>
            </a:r>
            <a:r>
              <a:rPr lang="en-US" sz="2300" b="1" dirty="0">
                <a:solidFill>
                  <a:srgbClr val="FF0000"/>
                </a:solidFill>
              </a:rPr>
              <a:t>BSF STATUS, RP0            </a:t>
            </a:r>
            <a:r>
              <a:rPr lang="en-US" sz="2300" dirty="0">
                <a:solidFill>
                  <a:srgbClr val="FF0000"/>
                </a:solidFill>
              </a:rPr>
              <a:t>;RP0 in STATUS is 1 -&gt;switch to bank 1</a:t>
            </a:r>
          </a:p>
        </p:txBody>
      </p:sp>
    </p:spTree>
    <p:extLst>
      <p:ext uri="{BB962C8B-B14F-4D97-AF65-F5344CB8AC3E}">
        <p14:creationId xmlns:p14="http://schemas.microsoft.com/office/powerpoint/2010/main" val="22869151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Single Bit Manipulation</a:t>
            </a:r>
          </a:p>
        </p:txBody>
      </p:sp>
      <p:sp>
        <p:nvSpPr>
          <p:cNvPr id="2" name="Content Placeholder 1"/>
          <p:cNvSpPr>
            <a:spLocks noGrp="1"/>
          </p:cNvSpPr>
          <p:nvPr>
            <p:ph idx="1"/>
          </p:nvPr>
        </p:nvSpPr>
        <p:spPr/>
        <p:txBody>
          <a:bodyPr/>
          <a:lstStyle/>
          <a:p>
            <a:r>
              <a:rPr lang="en-US" sz="2400" dirty="0" err="1">
                <a:solidFill>
                  <a:srgbClr val="C00000"/>
                </a:solidFill>
              </a:rPr>
              <a:t>bcf</a:t>
            </a:r>
            <a:r>
              <a:rPr lang="en-US" sz="2400" dirty="0">
                <a:solidFill>
                  <a:srgbClr val="C00000"/>
                </a:solidFill>
              </a:rPr>
              <a:t> </a:t>
            </a:r>
            <a:r>
              <a:rPr lang="en-US" sz="2400" dirty="0" err="1">
                <a:solidFill>
                  <a:srgbClr val="C00000"/>
                </a:solidFill>
              </a:rPr>
              <a:t>f,b</a:t>
            </a:r>
            <a:endParaRPr lang="en-US" sz="2400" dirty="0">
              <a:solidFill>
                <a:srgbClr val="C00000"/>
              </a:solidFill>
            </a:endParaRPr>
          </a:p>
          <a:p>
            <a:pPr lvl="1">
              <a:buNone/>
            </a:pPr>
            <a:r>
              <a:rPr lang="en-US" sz="2400" dirty="0"/>
              <a:t>Operation: Clear bit b of register f, where b=0 to 7.</a:t>
            </a:r>
          </a:p>
          <a:p>
            <a:r>
              <a:rPr lang="en-US" sz="2400" dirty="0" err="1">
                <a:solidFill>
                  <a:srgbClr val="C00000"/>
                </a:solidFill>
              </a:rPr>
              <a:t>bsf</a:t>
            </a:r>
            <a:r>
              <a:rPr lang="en-US" sz="2400" dirty="0">
                <a:solidFill>
                  <a:srgbClr val="C00000"/>
                </a:solidFill>
              </a:rPr>
              <a:t> </a:t>
            </a:r>
            <a:r>
              <a:rPr lang="en-US" sz="2400" dirty="0" err="1">
                <a:solidFill>
                  <a:srgbClr val="C00000"/>
                </a:solidFill>
              </a:rPr>
              <a:t>f,b</a:t>
            </a:r>
            <a:endParaRPr lang="en-US" sz="2400" dirty="0">
              <a:solidFill>
                <a:srgbClr val="C00000"/>
              </a:solidFill>
            </a:endParaRPr>
          </a:p>
          <a:p>
            <a:pPr lvl="1">
              <a:buNone/>
            </a:pPr>
            <a:r>
              <a:rPr lang="en-US" sz="2400" dirty="0">
                <a:solidFill>
                  <a:schemeClr val="tx1"/>
                </a:solidFill>
              </a:rPr>
              <a:t>Operation: Set bit b of register f, where b=0 to 7.</a:t>
            </a:r>
          </a:p>
          <a:p>
            <a:endParaRPr lang="en-US" dirty="0"/>
          </a:p>
        </p:txBody>
      </p:sp>
      <p:sp>
        <p:nvSpPr>
          <p:cNvPr id="6" name="Rectangle 5"/>
          <p:cNvSpPr/>
          <p:nvPr/>
        </p:nvSpPr>
        <p:spPr>
          <a:xfrm>
            <a:off x="793217" y="3725845"/>
            <a:ext cx="6096000" cy="2015936"/>
          </a:xfrm>
          <a:prstGeom prst="rect">
            <a:avLst/>
          </a:prstGeom>
        </p:spPr>
        <p:txBody>
          <a:bodyPr>
            <a:spAutoFit/>
          </a:bodyPr>
          <a:lstStyle/>
          <a:p>
            <a:pPr marL="621792" marR="0" lvl="1" indent="-228600" algn="l" defTabSz="914400" rtl="0" eaLnBrk="1" fontAlgn="auto" latinLnBrk="0" hangingPunct="1">
              <a:lnSpc>
                <a:spcPct val="100000"/>
              </a:lnSpc>
              <a:spcBef>
                <a:spcPts val="324"/>
              </a:spcBef>
              <a:spcAft>
                <a:spcPts val="0"/>
              </a:spcAft>
              <a:buClr>
                <a:srgbClr val="99CB38"/>
              </a:buClr>
              <a:buSzTx/>
              <a:buFont typeface="Wingdings" pitchFamily="2" charset="2"/>
              <a:buChar char="Ø"/>
              <a:tabLst/>
              <a:defRPr/>
            </a:pPr>
            <a:r>
              <a:rPr kumimoji="0" lang="en-US" sz="2300" b="0" i="0" u="none" strike="noStrike" kern="1200" cap="none" spc="0" normalizeH="0" baseline="0" noProof="0" dirty="0">
                <a:ln>
                  <a:noFill/>
                </a:ln>
                <a:solidFill>
                  <a:prstClr val="black"/>
                </a:solidFill>
                <a:effectLst/>
                <a:uLnTx/>
                <a:uFillTx/>
                <a:latin typeface="Calibri" panose="020F0502020204030204"/>
                <a:ea typeface="+mn-ea"/>
                <a:cs typeface="+mn-cs"/>
              </a:rPr>
              <a:t>Examples:</a:t>
            </a:r>
          </a:p>
          <a:p>
            <a:pPr marL="621792" marR="0" lvl="1" indent="-228600" algn="l" defTabSz="914400" rtl="0" eaLnBrk="1" fontAlgn="auto" latinLnBrk="0" hangingPunct="1">
              <a:lnSpc>
                <a:spcPct val="100000"/>
              </a:lnSpc>
              <a:spcBef>
                <a:spcPts val="324"/>
              </a:spcBef>
              <a:spcAft>
                <a:spcPts val="0"/>
              </a:spcAft>
              <a:buClr>
                <a:srgbClr val="99CB38"/>
              </a:buClr>
              <a:buSzTx/>
              <a:buFontTx/>
              <a:buNone/>
              <a:tabLst/>
              <a:defRPr/>
            </a:pPr>
            <a:r>
              <a:rPr kumimoji="0" lang="en-US" sz="2300" b="0" i="0" u="none" strike="noStrike" kern="1200" cap="none" spc="0" normalizeH="0" baseline="0" noProof="0" dirty="0">
                <a:ln>
                  <a:noFill/>
                </a:ln>
                <a:solidFill>
                  <a:srgbClr val="C00000"/>
                </a:solidFill>
                <a:effectLst/>
                <a:uLnTx/>
                <a:uFillTx/>
                <a:latin typeface="Calibri" panose="020F0502020204030204"/>
                <a:ea typeface="+mn-ea"/>
                <a:cs typeface="+mn-cs"/>
              </a:rPr>
              <a:t> </a:t>
            </a:r>
            <a:r>
              <a:rPr kumimoji="0" lang="en-US" sz="2300" b="0" i="0" u="none" strike="noStrike" kern="1200" cap="none" spc="0" normalizeH="0" baseline="0" noProof="0" dirty="0" err="1">
                <a:ln>
                  <a:noFill/>
                </a:ln>
                <a:solidFill>
                  <a:prstClr val="black"/>
                </a:solidFill>
                <a:effectLst/>
                <a:uLnTx/>
                <a:uFillTx/>
                <a:latin typeface="Calibri" panose="020F0502020204030204"/>
                <a:ea typeface="+mn-ea"/>
                <a:cs typeface="+mn-cs"/>
              </a:rPr>
              <a:t>bcf</a:t>
            </a:r>
            <a:r>
              <a:rPr kumimoji="0" lang="en-US" sz="2300" b="0" i="0" u="none" strike="noStrike" kern="1200" cap="none" spc="0" normalizeH="0" baseline="0" noProof="0" dirty="0">
                <a:ln>
                  <a:noFill/>
                </a:ln>
                <a:solidFill>
                  <a:prstClr val="black"/>
                </a:solidFill>
                <a:effectLst/>
                <a:uLnTx/>
                <a:uFillTx/>
                <a:latin typeface="Calibri" panose="020F0502020204030204"/>
                <a:ea typeface="+mn-ea"/>
                <a:cs typeface="+mn-cs"/>
              </a:rPr>
              <a:t> PORTB, 0 ; Clear bit 0 off PORTB</a:t>
            </a:r>
          </a:p>
          <a:p>
            <a:pPr marL="621792" marR="0" lvl="1" indent="-228600" algn="l" defTabSz="914400" rtl="0" eaLnBrk="1" fontAlgn="auto" latinLnBrk="0" hangingPunct="1">
              <a:lnSpc>
                <a:spcPct val="100000"/>
              </a:lnSpc>
              <a:spcBef>
                <a:spcPts val="324"/>
              </a:spcBef>
              <a:spcAft>
                <a:spcPts val="0"/>
              </a:spcAft>
              <a:buClr>
                <a:srgbClr val="99CB38"/>
              </a:buClr>
              <a:buSzTx/>
              <a:buFontTx/>
              <a:buNone/>
              <a:tabLst/>
              <a:defRPr/>
            </a:pPr>
            <a:r>
              <a:rPr kumimoji="0" lang="en-US" sz="23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2300" b="0" i="0" u="none" strike="noStrike" kern="1200" cap="none" spc="0" normalizeH="0" baseline="0" noProof="0" dirty="0" err="1">
                <a:ln>
                  <a:noFill/>
                </a:ln>
                <a:solidFill>
                  <a:prstClr val="black"/>
                </a:solidFill>
                <a:effectLst/>
                <a:uLnTx/>
                <a:uFillTx/>
                <a:latin typeface="Calibri" panose="020F0502020204030204"/>
                <a:ea typeface="+mn-ea"/>
                <a:cs typeface="+mn-cs"/>
              </a:rPr>
              <a:t>bsf</a:t>
            </a:r>
            <a:r>
              <a:rPr kumimoji="0" lang="en-US" sz="2300" b="0" i="0" u="none" strike="noStrike" kern="1200" cap="none" spc="0" normalizeH="0" baseline="0" noProof="0" dirty="0">
                <a:ln>
                  <a:noFill/>
                </a:ln>
                <a:solidFill>
                  <a:prstClr val="black"/>
                </a:solidFill>
                <a:effectLst/>
                <a:uLnTx/>
                <a:uFillTx/>
                <a:latin typeface="Calibri" panose="020F0502020204030204"/>
                <a:ea typeface="+mn-ea"/>
                <a:cs typeface="+mn-cs"/>
              </a:rPr>
              <a:t> STATUS, C ; Set the Carry bit</a:t>
            </a:r>
          </a:p>
          <a:p>
            <a:pPr marL="621792" marR="0" lvl="1" indent="-228600" algn="l" defTabSz="914400" rtl="0" eaLnBrk="1" fontAlgn="auto" latinLnBrk="0" hangingPunct="1">
              <a:lnSpc>
                <a:spcPct val="100000"/>
              </a:lnSpc>
              <a:spcBef>
                <a:spcPts val="324"/>
              </a:spcBef>
              <a:spcAft>
                <a:spcPts val="0"/>
              </a:spcAft>
              <a:buClr>
                <a:srgbClr val="99CB38"/>
              </a:buClr>
              <a:buSzTx/>
              <a:buFontTx/>
              <a:buNone/>
              <a:tabLst/>
              <a:defRPr/>
            </a:pPr>
            <a:r>
              <a:rPr kumimoji="0" lang="en-US" sz="23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2300" b="0" i="0" u="none" strike="noStrike" kern="1200" cap="none" spc="0" normalizeH="0" baseline="0" noProof="0" dirty="0" err="1">
                <a:ln>
                  <a:noFill/>
                </a:ln>
                <a:solidFill>
                  <a:prstClr val="black"/>
                </a:solidFill>
                <a:effectLst/>
                <a:uLnTx/>
                <a:uFillTx/>
                <a:latin typeface="Calibri" panose="020F0502020204030204"/>
                <a:ea typeface="+mn-ea"/>
                <a:cs typeface="+mn-cs"/>
              </a:rPr>
              <a:t>bcf</a:t>
            </a:r>
            <a:r>
              <a:rPr kumimoji="0" lang="en-US" sz="2300" b="0" i="0" u="none" strike="noStrike" kern="1200" cap="none" spc="0" normalizeH="0" baseline="0" noProof="0" dirty="0">
                <a:ln>
                  <a:noFill/>
                </a:ln>
                <a:solidFill>
                  <a:prstClr val="black"/>
                </a:solidFill>
                <a:effectLst/>
                <a:uLnTx/>
                <a:uFillTx/>
                <a:latin typeface="Calibri" panose="020F0502020204030204"/>
                <a:ea typeface="+mn-ea"/>
                <a:cs typeface="+mn-cs"/>
              </a:rPr>
              <a:t> STATUS, RP1 ;</a:t>
            </a:r>
          </a:p>
          <a:p>
            <a:pPr marL="621792" marR="0" lvl="1" indent="-228600" algn="l" defTabSz="914400" rtl="0" eaLnBrk="1" fontAlgn="auto" latinLnBrk="0" hangingPunct="1">
              <a:lnSpc>
                <a:spcPct val="100000"/>
              </a:lnSpc>
              <a:spcBef>
                <a:spcPts val="324"/>
              </a:spcBef>
              <a:spcAft>
                <a:spcPts val="0"/>
              </a:spcAft>
              <a:buClr>
                <a:srgbClr val="99CB38"/>
              </a:buClr>
              <a:buSzTx/>
              <a:buFontTx/>
              <a:buNone/>
              <a:tabLst/>
              <a:defRPr/>
            </a:pPr>
            <a:r>
              <a:rPr kumimoji="0" lang="en-US" sz="23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2300" b="0" i="0" u="none" strike="noStrike" kern="1200" cap="none" spc="0" normalizeH="0" baseline="0" noProof="0" dirty="0" err="1">
                <a:ln>
                  <a:noFill/>
                </a:ln>
                <a:solidFill>
                  <a:prstClr val="black"/>
                </a:solidFill>
                <a:effectLst/>
                <a:uLnTx/>
                <a:uFillTx/>
                <a:latin typeface="Calibri" panose="020F0502020204030204"/>
                <a:ea typeface="+mn-ea"/>
                <a:cs typeface="+mn-cs"/>
              </a:rPr>
              <a:t>bsf</a:t>
            </a:r>
            <a:r>
              <a:rPr kumimoji="0" lang="en-US" sz="2300" b="0" i="0" u="none" strike="noStrike" kern="1200" cap="none" spc="0" normalizeH="0" baseline="0" noProof="0" dirty="0">
                <a:ln>
                  <a:noFill/>
                </a:ln>
                <a:solidFill>
                  <a:prstClr val="black"/>
                </a:solidFill>
                <a:effectLst/>
                <a:uLnTx/>
                <a:uFillTx/>
                <a:latin typeface="Calibri" panose="020F0502020204030204"/>
                <a:ea typeface="+mn-ea"/>
                <a:cs typeface="+mn-cs"/>
              </a:rPr>
              <a:t> STATUS, RP0 ; Select Bank 1</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cSld>
  <p:clrMapOvr>
    <a:overrideClrMapping bg1="lt1" tx1="dk1" bg2="lt2" tx2="dk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FLAGS</a:t>
            </a:r>
          </a:p>
        </p:txBody>
      </p:sp>
      <p:sp>
        <p:nvSpPr>
          <p:cNvPr id="3" name="Content Placeholder 2"/>
          <p:cNvSpPr>
            <a:spLocks noGrp="1"/>
          </p:cNvSpPr>
          <p:nvPr>
            <p:ph idx="1"/>
          </p:nvPr>
        </p:nvSpPr>
        <p:spPr/>
        <p:txBody>
          <a:bodyPr/>
          <a:lstStyle/>
          <a:p>
            <a:pPr>
              <a:buFont typeface="Wingdings" panose="05000000000000000000" pitchFamily="2" charset="2"/>
              <a:buChar char="Ø"/>
            </a:pPr>
            <a:r>
              <a:rPr lang="en-US" dirty="0">
                <a:solidFill>
                  <a:schemeClr val="tx1"/>
                </a:solidFill>
              </a:rPr>
              <a:t>The PIC 16 series has three indicator flags found in the STATUS register; they are the C, DC, and Z flags. </a:t>
            </a:r>
          </a:p>
          <a:p>
            <a:pPr>
              <a:buFont typeface="Wingdings" panose="05000000000000000000" pitchFamily="2" charset="2"/>
              <a:buChar char="Ø"/>
            </a:pPr>
            <a:r>
              <a:rPr lang="en-US" dirty="0">
                <a:solidFill>
                  <a:schemeClr val="tx1"/>
                </a:solidFill>
              </a:rPr>
              <a:t>Not all instructions affect the flags; some instructions affect some of the flags while others affect all the flags. </a:t>
            </a:r>
          </a:p>
          <a:p>
            <a:pPr>
              <a:buFont typeface="Wingdings" panose="05000000000000000000" pitchFamily="2" charset="2"/>
              <a:buChar char="Ø"/>
            </a:pPr>
            <a:r>
              <a:rPr lang="en-US" dirty="0">
                <a:solidFill>
                  <a:schemeClr val="tx1"/>
                </a:solidFill>
              </a:rPr>
              <a:t>The MOVLW and MOVWF do not affect any of the flags while the MOVF instruction affects the zero flag. Copying the register to itself does make sense now because if the file has the value of zero the zero flag will be one. </a:t>
            </a:r>
          </a:p>
          <a:p>
            <a:pPr>
              <a:buFont typeface="Wingdings" panose="05000000000000000000" pitchFamily="2" charset="2"/>
              <a:buChar char="Ø"/>
            </a:pPr>
            <a:r>
              <a:rPr lang="en-US" dirty="0">
                <a:solidFill>
                  <a:schemeClr val="tx1"/>
                </a:solidFill>
              </a:rPr>
              <a:t>Therefore the MOVF instruction is used to affect the zero flag and consequently know if a register has the value of 0. (Suppose you are having a down counter and want to check if the result is zero or not). </a:t>
            </a:r>
          </a:p>
        </p:txBody>
      </p:sp>
    </p:spTree>
    <p:extLst>
      <p:ext uri="{BB962C8B-B14F-4D97-AF65-F5344CB8AC3E}">
        <p14:creationId xmlns:p14="http://schemas.microsoft.com/office/powerpoint/2010/main" val="7045875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 name="Picture 6"/>
          <p:cNvPicPr>
            <a:picLocks noGrp="1" noChangeAspect="1" noChangeArrowheads="1"/>
          </p:cNvPicPr>
          <p:nvPr>
            <p:ph idx="1"/>
          </p:nvPr>
        </p:nvPicPr>
        <p:blipFill>
          <a:blip r:embed="rId4"/>
          <a:stretch>
            <a:fillRect/>
          </a:stretch>
        </p:blipFill>
        <p:spPr bwMode="auto">
          <a:xfrm>
            <a:off x="339634" y="0"/>
            <a:ext cx="10478620" cy="6663923"/>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Logical and Arithmetic Instructions </a:t>
            </a:r>
          </a:p>
        </p:txBody>
      </p:sp>
      <p:sp>
        <p:nvSpPr>
          <p:cNvPr id="3" name="Content Placeholder 2"/>
          <p:cNvSpPr>
            <a:spLocks noGrp="1"/>
          </p:cNvSpPr>
          <p:nvPr>
            <p:ph idx="1"/>
          </p:nvPr>
        </p:nvSpPr>
        <p:spPr>
          <a:xfrm>
            <a:off x="1097280" y="1845734"/>
            <a:ext cx="10058400" cy="4600786"/>
          </a:xfrm>
        </p:spPr>
        <p:txBody>
          <a:bodyPr>
            <a:normAutofit fontScale="92500" lnSpcReduction="20000"/>
          </a:bodyPr>
          <a:lstStyle/>
          <a:p>
            <a:r>
              <a:rPr lang="en-US" sz="2400" dirty="0">
                <a:solidFill>
                  <a:schemeClr val="tx1"/>
                </a:solidFill>
              </a:rPr>
              <a:t>There are the ADD, SUB, AND, XOR, IOR (the ordinary Inclusive OR). </a:t>
            </a:r>
          </a:p>
          <a:p>
            <a:endParaRPr lang="en-US" sz="2400" dirty="0">
              <a:solidFill>
                <a:schemeClr val="tx1"/>
              </a:solidFill>
            </a:endParaRPr>
          </a:p>
          <a:p>
            <a:endParaRPr lang="en-US" sz="2400" dirty="0">
              <a:solidFill>
                <a:schemeClr val="tx1"/>
              </a:solidFill>
            </a:endParaRPr>
          </a:p>
          <a:p>
            <a:endParaRPr lang="en-US" sz="2400" dirty="0">
              <a:solidFill>
                <a:schemeClr val="tx1"/>
              </a:solidFill>
            </a:endParaRPr>
          </a:p>
          <a:p>
            <a:endParaRPr lang="en-US" sz="2400" dirty="0">
              <a:solidFill>
                <a:schemeClr val="tx1"/>
              </a:solidFill>
            </a:endParaRPr>
          </a:p>
          <a:p>
            <a:endParaRPr lang="en-US" sz="2400" dirty="0"/>
          </a:p>
          <a:p>
            <a:r>
              <a:rPr lang="en-US" sz="2400" dirty="0"/>
              <a:t> </a:t>
            </a:r>
            <a:r>
              <a:rPr lang="en-US" sz="2400" dirty="0" err="1"/>
              <a:t>cblock</a:t>
            </a:r>
            <a:r>
              <a:rPr lang="en-US" sz="2400" dirty="0"/>
              <a:t> 0x20</a:t>
            </a:r>
          </a:p>
          <a:p>
            <a:r>
              <a:rPr lang="en-US" sz="2400" dirty="0"/>
              <a:t>    TEMP1</a:t>
            </a:r>
          </a:p>
          <a:p>
            <a:r>
              <a:rPr lang="en-US" sz="2400" dirty="0" err="1"/>
              <a:t>endc</a:t>
            </a:r>
            <a:endParaRPr lang="en-US" sz="2400" dirty="0"/>
          </a:p>
          <a:p>
            <a:r>
              <a:rPr lang="en-US" sz="2400" dirty="0" err="1"/>
              <a:t>addlw</a:t>
            </a:r>
            <a:r>
              <a:rPr lang="en-US" sz="2400" dirty="0"/>
              <a:t> 5                    ; W &lt;= 5+W</a:t>
            </a:r>
          </a:p>
          <a:p>
            <a:r>
              <a:rPr lang="en-US" sz="2400" dirty="0"/>
              <a:t> </a:t>
            </a:r>
            <a:r>
              <a:rPr lang="en-US" sz="2400" dirty="0" err="1"/>
              <a:t>addwf</a:t>
            </a:r>
            <a:r>
              <a:rPr lang="en-US" sz="2400" dirty="0"/>
              <a:t> TEMP1, F    ; TEMP1 &lt;- TEMP1+W</a:t>
            </a:r>
          </a:p>
          <a:p>
            <a:endParaRPr lang="en-US" sz="2400" dirty="0">
              <a:solidFill>
                <a:schemeClr val="tx1"/>
              </a:solidFill>
            </a:endParaRPr>
          </a:p>
        </p:txBody>
      </p:sp>
      <p:pic>
        <p:nvPicPr>
          <p:cNvPr id="4" name="Picture 3"/>
          <p:cNvPicPr>
            <a:picLocks noChangeAspect="1"/>
          </p:cNvPicPr>
          <p:nvPr/>
        </p:nvPicPr>
        <p:blipFill>
          <a:blip r:embed="rId2"/>
          <a:stretch>
            <a:fillRect/>
          </a:stretch>
        </p:blipFill>
        <p:spPr>
          <a:xfrm>
            <a:off x="767715" y="2871787"/>
            <a:ext cx="11241426" cy="267653"/>
          </a:xfrm>
          <a:prstGeom prst="rect">
            <a:avLst/>
          </a:prstGeom>
        </p:spPr>
      </p:pic>
      <p:pic>
        <p:nvPicPr>
          <p:cNvPr id="5" name="Picture 4"/>
          <p:cNvPicPr>
            <a:picLocks noChangeAspect="1"/>
          </p:cNvPicPr>
          <p:nvPr/>
        </p:nvPicPr>
        <p:blipFill>
          <a:blip r:embed="rId3"/>
          <a:stretch>
            <a:fillRect/>
          </a:stretch>
        </p:blipFill>
        <p:spPr>
          <a:xfrm>
            <a:off x="767715" y="3517582"/>
            <a:ext cx="11241426" cy="292481"/>
          </a:xfrm>
          <a:prstGeom prst="rect">
            <a:avLst/>
          </a:prstGeom>
        </p:spPr>
      </p:pic>
    </p:spTree>
    <p:extLst>
      <p:ext uri="{BB962C8B-B14F-4D97-AF65-F5344CB8AC3E}">
        <p14:creationId xmlns:p14="http://schemas.microsoft.com/office/powerpoint/2010/main" val="10065409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Content Placeholder 4"/>
          <p:cNvPicPr>
            <a:picLocks noGrp="1" noChangeAspect="1"/>
          </p:cNvPicPr>
          <p:nvPr>
            <p:ph idx="1"/>
          </p:nvPr>
        </p:nvPicPr>
        <p:blipFill>
          <a:blip r:embed="rId2"/>
          <a:stretch>
            <a:fillRect/>
          </a:stretch>
        </p:blipFill>
        <p:spPr>
          <a:xfrm>
            <a:off x="880007" y="0"/>
            <a:ext cx="10105029" cy="6964679"/>
          </a:xfrm>
          <a:prstGeom prst="rect">
            <a:avLst/>
          </a:prstGeom>
        </p:spPr>
      </p:pic>
    </p:spTree>
    <p:extLst>
      <p:ext uri="{BB962C8B-B14F-4D97-AF65-F5344CB8AC3E}">
        <p14:creationId xmlns:p14="http://schemas.microsoft.com/office/powerpoint/2010/main" val="6262463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858566" y="101722"/>
            <a:ext cx="10058400" cy="1450757"/>
          </a:xfrm>
        </p:spPr>
        <p:txBody>
          <a:bodyPr/>
          <a:lstStyle/>
          <a:p>
            <a:r>
              <a:rPr lang="en-US" dirty="0"/>
              <a:t>Addition/Subtraction</a:t>
            </a:r>
          </a:p>
        </p:txBody>
      </p:sp>
      <p:sp>
        <p:nvSpPr>
          <p:cNvPr id="5" name="Rectangle 4"/>
          <p:cNvSpPr/>
          <p:nvPr/>
        </p:nvSpPr>
        <p:spPr>
          <a:xfrm>
            <a:off x="1323090" y="4307825"/>
            <a:ext cx="8401319" cy="830997"/>
          </a:xfrm>
          <a:prstGeom prst="rect">
            <a:avLst/>
          </a:prstGeom>
        </p:spPr>
        <p:txBody>
          <a:bodyPr wrap="square">
            <a:spAutoFit/>
          </a:bodyPr>
          <a:lstStyle/>
          <a:p>
            <a:pPr marL="109728" marR="0" lvl="0" indent="0" algn="l" defTabSz="457200" rtl="0" eaLnBrk="1" fontAlgn="auto" latinLnBrk="0" hangingPunct="1">
              <a:lnSpc>
                <a:spcPct val="100000"/>
              </a:lnSpc>
              <a:spcBef>
                <a:spcPts val="400"/>
              </a:spcBef>
              <a:spcAft>
                <a:spcPts val="0"/>
              </a:spcAft>
              <a:buClr>
                <a:srgbClr val="99CB38"/>
              </a:buClr>
              <a:buSzPct val="68000"/>
              <a:buFontTx/>
              <a:buNone/>
              <a:tabLst/>
              <a:defRPr/>
            </a:pPr>
            <a:r>
              <a:rPr kumimoji="0" lang="en-US" sz="2400" b="0" i="0" u="none" strike="noStrike" kern="1200" cap="none" spc="0" normalizeH="0" baseline="0" noProof="0" dirty="0" err="1">
                <a:ln>
                  <a:noFill/>
                </a:ln>
                <a:solidFill>
                  <a:prstClr val="black"/>
                </a:solidFill>
                <a:effectLst/>
                <a:uLnTx/>
                <a:uFillTx/>
                <a:latin typeface="Calibri" panose="020F0502020204030204"/>
                <a:ea typeface="+mn-ea"/>
                <a:cs typeface="+mn-cs"/>
              </a:rPr>
              <a:t>sublw</a:t>
            </a: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 5 ; W &lt;= 5-W (not W &lt;= W-5 )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2400" b="0" i="0" u="none" strike="noStrike" kern="1200" cap="none" spc="0" normalizeH="0" baseline="0" noProof="0" dirty="0" err="1">
                <a:ln>
                  <a:noFill/>
                </a:ln>
                <a:solidFill>
                  <a:prstClr val="black"/>
                </a:solidFill>
                <a:effectLst/>
                <a:uLnTx/>
                <a:uFillTx/>
                <a:latin typeface="Calibri" panose="020F0502020204030204"/>
                <a:ea typeface="+mn-ea"/>
                <a:cs typeface="+mn-cs"/>
              </a:rPr>
              <a:t>subwf</a:t>
            </a: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 TEMP1, F ; TEMP1 &lt;= TEMP1 - W</a:t>
            </a:r>
          </a:p>
        </p:txBody>
      </p:sp>
      <p:cxnSp>
        <p:nvCxnSpPr>
          <p:cNvPr id="15" name="Straight Connector 14"/>
          <p:cNvCxnSpPr/>
          <p:nvPr/>
        </p:nvCxnSpPr>
        <p:spPr>
          <a:xfrm>
            <a:off x="1766886" y="2229994"/>
            <a:ext cx="9678353" cy="0"/>
          </a:xfrm>
          <a:prstGeom prst="line">
            <a:avLst/>
          </a:prstGeom>
          <a:ln/>
        </p:spPr>
        <p:style>
          <a:lnRef idx="2">
            <a:schemeClr val="dk1"/>
          </a:lnRef>
          <a:fillRef idx="0">
            <a:schemeClr val="dk1"/>
          </a:fillRef>
          <a:effectRef idx="1">
            <a:schemeClr val="dk1"/>
          </a:effectRef>
          <a:fontRef idx="minor">
            <a:schemeClr val="tx1"/>
          </a:fontRef>
        </p:style>
      </p:cxnSp>
      <p:pic>
        <p:nvPicPr>
          <p:cNvPr id="18" name="Picture 17"/>
          <p:cNvPicPr>
            <a:picLocks noChangeAspect="1"/>
          </p:cNvPicPr>
          <p:nvPr/>
        </p:nvPicPr>
        <p:blipFill>
          <a:blip r:embed="rId4"/>
          <a:stretch>
            <a:fillRect/>
          </a:stretch>
        </p:blipFill>
        <p:spPr>
          <a:xfrm>
            <a:off x="1771650" y="3348037"/>
            <a:ext cx="8648700" cy="282272"/>
          </a:xfrm>
          <a:prstGeom prst="rect">
            <a:avLst/>
          </a:prstGeom>
        </p:spPr>
      </p:pic>
      <p:pic>
        <p:nvPicPr>
          <p:cNvPr id="19" name="Picture 18"/>
          <p:cNvPicPr>
            <a:picLocks noChangeAspect="1"/>
          </p:cNvPicPr>
          <p:nvPr/>
        </p:nvPicPr>
        <p:blipFill>
          <a:blip r:embed="rId5"/>
          <a:stretch>
            <a:fillRect/>
          </a:stretch>
        </p:blipFill>
        <p:spPr>
          <a:xfrm>
            <a:off x="1766886" y="2745585"/>
            <a:ext cx="8653464" cy="282273"/>
          </a:xfrm>
          <a:prstGeom prst="rect">
            <a:avLst/>
          </a:prstGeom>
        </p:spPr>
      </p:pic>
    </p:spTree>
  </p:cSld>
  <p:clrMapOvr>
    <a:overrideClrMapping bg1="lt1" tx1="dk1" bg2="lt2" tx2="dk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5510" y="0"/>
            <a:ext cx="10972800" cy="1143000"/>
          </a:xfrm>
        </p:spPr>
        <p:txBody>
          <a:bodyPr>
            <a:normAutofit/>
          </a:bodyPr>
          <a:lstStyle/>
          <a:p>
            <a:r>
              <a:rPr lang="en-US" sz="4400" dirty="0"/>
              <a:t>Logical operations</a:t>
            </a:r>
          </a:p>
        </p:txBody>
      </p:sp>
      <p:sp>
        <p:nvSpPr>
          <p:cNvPr id="5" name="Rectangle 4"/>
          <p:cNvSpPr/>
          <p:nvPr/>
        </p:nvSpPr>
        <p:spPr>
          <a:xfrm>
            <a:off x="725510" y="2104132"/>
            <a:ext cx="10658770" cy="2985433"/>
          </a:xfrm>
          <a:prstGeom prst="rect">
            <a:avLst/>
          </a:prstGeom>
        </p:spPr>
        <p:txBody>
          <a:bodyPr wrap="square">
            <a:spAutoFit/>
          </a:bodyPr>
          <a:lstStyle/>
          <a:p>
            <a:pPr marL="365760" marR="0" lvl="0" indent="-256032" algn="l" defTabSz="457200" rtl="0" eaLnBrk="1" fontAlgn="auto" latinLnBrk="0" hangingPunct="1">
              <a:lnSpc>
                <a:spcPct val="100000"/>
              </a:lnSpc>
              <a:spcBef>
                <a:spcPts val="400"/>
              </a:spcBef>
              <a:spcAft>
                <a:spcPts val="0"/>
              </a:spcAft>
              <a:buClr>
                <a:srgbClr val="99CB38"/>
              </a:buClr>
              <a:buSzPct val="68000"/>
              <a:buFont typeface="Wingdings" pitchFamily="2" charset="2"/>
              <a:buChar char="Ø"/>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Examples: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37A76F"/>
                </a:solidFill>
                <a:effectLst/>
                <a:uLnTx/>
                <a:uFillTx/>
                <a:latin typeface="Calibri" panose="020F0502020204030204"/>
                <a:ea typeface="+mn-ea"/>
                <a:cs typeface="+mn-cs"/>
              </a:rPr>
              <a:t> </a:t>
            </a:r>
            <a:r>
              <a:rPr kumimoji="0" lang="en-US" sz="2400" b="0" i="0" u="none" strike="noStrike" kern="1200" cap="none" spc="0" normalizeH="0" baseline="0" noProof="0" dirty="0" err="1">
                <a:ln>
                  <a:noFill/>
                </a:ln>
                <a:solidFill>
                  <a:prstClr val="black"/>
                </a:solidFill>
                <a:effectLst/>
                <a:uLnTx/>
                <a:uFillTx/>
                <a:latin typeface="Calibri" panose="020F0502020204030204"/>
                <a:ea typeface="+mn-ea"/>
                <a:cs typeface="+mn-cs"/>
              </a:rPr>
              <a:t>andlw</a:t>
            </a: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 B’00000111’		; force upper 5 bits of W to zero</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2400" b="0" i="0" u="none" strike="noStrike" kern="1200" cap="none" spc="0" normalizeH="0" baseline="0" noProof="0" dirty="0" err="1">
                <a:ln>
                  <a:noFill/>
                </a:ln>
                <a:solidFill>
                  <a:prstClr val="black"/>
                </a:solidFill>
                <a:effectLst/>
                <a:uLnTx/>
                <a:uFillTx/>
                <a:latin typeface="Calibri" panose="020F0502020204030204"/>
                <a:ea typeface="+mn-ea"/>
                <a:cs typeface="+mn-cs"/>
              </a:rPr>
              <a:t>andwf</a:t>
            </a: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 TEMP1, F			; TEMP1 &lt;- TEMP1 AND W</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2400" b="0" i="0" u="none" strike="noStrike" kern="1200" cap="none" spc="0" normalizeH="0" baseline="0" noProof="0" dirty="0" err="1">
                <a:ln>
                  <a:noFill/>
                </a:ln>
                <a:solidFill>
                  <a:prstClr val="black"/>
                </a:solidFill>
                <a:effectLst/>
                <a:uLnTx/>
                <a:uFillTx/>
                <a:latin typeface="Calibri" panose="020F0502020204030204"/>
                <a:ea typeface="+mn-ea"/>
                <a:cs typeface="+mn-cs"/>
              </a:rPr>
              <a:t>andwf</a:t>
            </a: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 TEMP1, W			; W &lt;- TEMP1 AND W</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2400" b="0" i="0" u="none" strike="noStrike" kern="1200" cap="none" spc="0" normalizeH="0" baseline="0" noProof="0" dirty="0" err="1">
                <a:ln>
                  <a:noFill/>
                </a:ln>
                <a:solidFill>
                  <a:prstClr val="black"/>
                </a:solidFill>
                <a:effectLst/>
                <a:uLnTx/>
                <a:uFillTx/>
                <a:latin typeface="Calibri" panose="020F0502020204030204"/>
                <a:ea typeface="+mn-ea"/>
                <a:cs typeface="+mn-cs"/>
              </a:rPr>
              <a:t>iorlw</a:t>
            </a: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 B’00000111’		; force lower 3 bits of W to one</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2400" b="0" i="0" u="none" strike="noStrike" kern="1200" cap="none" spc="0" normalizeH="0" baseline="0" noProof="0" dirty="0" err="1">
                <a:ln>
                  <a:noFill/>
                </a:ln>
                <a:solidFill>
                  <a:prstClr val="black"/>
                </a:solidFill>
                <a:effectLst/>
                <a:uLnTx/>
                <a:uFillTx/>
                <a:latin typeface="Calibri" panose="020F0502020204030204"/>
                <a:ea typeface="+mn-ea"/>
                <a:cs typeface="+mn-cs"/>
              </a:rPr>
              <a:t>iorwf</a:t>
            </a: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 TEMP1, F			; TEMP1 &lt;- TEMP1 OR W</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2400" b="0" i="0" u="none" strike="noStrike" kern="1200" cap="none" spc="0" normalizeH="0" baseline="0" noProof="0" dirty="0" err="1">
                <a:ln>
                  <a:noFill/>
                </a:ln>
                <a:solidFill>
                  <a:prstClr val="black"/>
                </a:solidFill>
                <a:effectLst/>
                <a:uLnTx/>
                <a:uFillTx/>
                <a:latin typeface="Calibri" panose="020F0502020204030204"/>
                <a:ea typeface="+mn-ea"/>
                <a:cs typeface="+mn-cs"/>
              </a:rPr>
              <a:t>xorlw</a:t>
            </a: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 B’00000111’		; complement lower 3 bits of W</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2400" b="0" i="0" u="none" strike="noStrike" kern="1200" cap="none" spc="0" normalizeH="0" baseline="0" noProof="0" dirty="0" err="1">
                <a:ln>
                  <a:noFill/>
                </a:ln>
                <a:solidFill>
                  <a:prstClr val="black"/>
                </a:solidFill>
                <a:effectLst/>
                <a:uLnTx/>
                <a:uFillTx/>
                <a:latin typeface="Calibri" panose="020F0502020204030204"/>
                <a:ea typeface="+mn-ea"/>
                <a:cs typeface="+mn-cs"/>
              </a:rPr>
              <a:t>xorwf</a:t>
            </a: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 TEMP1, W			; W &lt;- TEMP1 XOR W</a:t>
            </a:r>
          </a:p>
        </p:txBody>
      </p:sp>
    </p:spTree>
  </p:cSld>
  <p:clrMapOvr>
    <a:overrideClrMapping bg1="lt1" tx1="dk1" bg2="lt2" tx2="dk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Program:</a:t>
            </a:r>
          </a:p>
        </p:txBody>
      </p:sp>
      <p:sp>
        <p:nvSpPr>
          <p:cNvPr id="3" name="Content Placeholder 2"/>
          <p:cNvSpPr>
            <a:spLocks noGrp="1"/>
          </p:cNvSpPr>
          <p:nvPr>
            <p:ph idx="1"/>
          </p:nvPr>
        </p:nvSpPr>
        <p:spPr/>
        <p:txBody>
          <a:bodyPr/>
          <a:lstStyle/>
          <a:p>
            <a:r>
              <a:rPr lang="en-US" dirty="0"/>
              <a:t>Implementing the function Result = (X + Y) </a:t>
            </a:r>
            <a:r>
              <a:rPr lang="en-US" dirty="0" err="1"/>
              <a:t>xor</a:t>
            </a:r>
            <a:r>
              <a:rPr lang="en-US" dirty="0"/>
              <a:t>   Z </a:t>
            </a:r>
          </a:p>
          <a:p>
            <a:endParaRPr lang="en-US" dirty="0"/>
          </a:p>
        </p:txBody>
      </p:sp>
      <p:pic>
        <p:nvPicPr>
          <p:cNvPr id="4" name="Picture 3"/>
          <p:cNvPicPr>
            <a:picLocks noChangeAspect="1"/>
          </p:cNvPicPr>
          <p:nvPr/>
        </p:nvPicPr>
        <p:blipFill>
          <a:blip r:embed="rId2"/>
          <a:stretch>
            <a:fillRect/>
          </a:stretch>
        </p:blipFill>
        <p:spPr>
          <a:xfrm>
            <a:off x="1951672" y="2338387"/>
            <a:ext cx="6247448" cy="4197336"/>
          </a:xfrm>
          <a:prstGeom prst="rect">
            <a:avLst/>
          </a:prstGeom>
        </p:spPr>
      </p:pic>
    </p:spTree>
    <p:extLst>
      <p:ext uri="{BB962C8B-B14F-4D97-AF65-F5344CB8AC3E}">
        <p14:creationId xmlns:p14="http://schemas.microsoft.com/office/powerpoint/2010/main" val="27811445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Directives </a:t>
            </a:r>
          </a:p>
        </p:txBody>
      </p:sp>
      <p:sp>
        <p:nvSpPr>
          <p:cNvPr id="3" name="Content Placeholder 2"/>
          <p:cNvSpPr>
            <a:spLocks noGrp="1"/>
          </p:cNvSpPr>
          <p:nvPr>
            <p:ph idx="1"/>
          </p:nvPr>
        </p:nvSpPr>
        <p:spPr>
          <a:xfrm>
            <a:off x="1097280" y="1845734"/>
            <a:ext cx="10591800" cy="4023360"/>
          </a:xfrm>
        </p:spPr>
        <p:txBody>
          <a:bodyPr>
            <a:normAutofit/>
          </a:bodyPr>
          <a:lstStyle/>
          <a:p>
            <a:pPr>
              <a:buFont typeface="Wingdings" panose="05000000000000000000" pitchFamily="2" charset="2"/>
              <a:buChar char="Ø"/>
            </a:pPr>
            <a:r>
              <a:rPr lang="en-US" sz="2400" dirty="0">
                <a:solidFill>
                  <a:schemeClr val="tx1"/>
                </a:solidFill>
              </a:rPr>
              <a:t>Directives are not instructions. They are assembler commands that appear in the source code but are not usually translated directly into </a:t>
            </a:r>
            <a:r>
              <a:rPr lang="en-US" sz="2400" dirty="0" err="1">
                <a:solidFill>
                  <a:schemeClr val="tx1"/>
                </a:solidFill>
              </a:rPr>
              <a:t>opcodes</a:t>
            </a:r>
            <a:r>
              <a:rPr lang="en-US" sz="2400" dirty="0">
                <a:solidFill>
                  <a:schemeClr val="tx1"/>
                </a:solidFill>
              </a:rPr>
              <a:t>. </a:t>
            </a:r>
          </a:p>
          <a:p>
            <a:pPr>
              <a:buFont typeface="Wingdings" panose="05000000000000000000" pitchFamily="2" charset="2"/>
              <a:buChar char="Ø"/>
            </a:pPr>
            <a:r>
              <a:rPr lang="en-US" sz="2400" dirty="0">
                <a:solidFill>
                  <a:schemeClr val="tx1"/>
                </a:solidFill>
              </a:rPr>
              <a:t>They are used to control the assembler: its input, output, and data allocation. </a:t>
            </a:r>
          </a:p>
          <a:p>
            <a:pPr>
              <a:buFont typeface="Wingdings" panose="05000000000000000000" pitchFamily="2" charset="2"/>
              <a:buChar char="Ø"/>
            </a:pPr>
            <a:r>
              <a:rPr lang="en-US" sz="2400" dirty="0">
                <a:solidFill>
                  <a:schemeClr val="tx1"/>
                </a:solidFill>
              </a:rPr>
              <a:t>They are not converted to machine code (.hex file) and therefore not downloaded to the PIC. </a:t>
            </a:r>
          </a:p>
        </p:txBody>
      </p:sp>
    </p:spTree>
    <p:extLst>
      <p:ext uri="{BB962C8B-B14F-4D97-AF65-F5344CB8AC3E}">
        <p14:creationId xmlns:p14="http://schemas.microsoft.com/office/powerpoint/2010/main" val="27681652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END</a:t>
            </a:r>
          </a:p>
        </p:txBody>
      </p:sp>
      <p:sp>
        <p:nvSpPr>
          <p:cNvPr id="3" name="Content Placeholder 2"/>
          <p:cNvSpPr>
            <a:spLocks noGrp="1"/>
          </p:cNvSpPr>
          <p:nvPr>
            <p:ph idx="1"/>
          </p:nvPr>
        </p:nvSpPr>
        <p:spPr/>
        <p:txBody>
          <a:bodyPr>
            <a:normAutofit/>
          </a:bodyPr>
          <a:lstStyle/>
          <a:p>
            <a:pPr>
              <a:buFont typeface="Wingdings" panose="05000000000000000000" pitchFamily="2" charset="2"/>
              <a:buChar char="Ø"/>
            </a:pPr>
            <a:r>
              <a:rPr lang="en-US" sz="2400" dirty="0">
                <a:solidFill>
                  <a:schemeClr val="tx1"/>
                </a:solidFill>
              </a:rPr>
              <a:t>The “END” command is a directive which tells the MPLAB IDE that we have finished our program. It has nothing to do with neither the actual program nor the PIC. </a:t>
            </a:r>
          </a:p>
          <a:p>
            <a:pPr>
              <a:buFont typeface="Wingdings" panose="05000000000000000000" pitchFamily="2" charset="2"/>
              <a:buChar char="Ø"/>
            </a:pPr>
            <a:r>
              <a:rPr lang="en-US" sz="2400" dirty="0">
                <a:solidFill>
                  <a:schemeClr val="tx1"/>
                </a:solidFill>
              </a:rPr>
              <a:t>The END should always be the last statement in your program  Anything which is written after the end command will not be executed and any variable names will be undefined. </a:t>
            </a:r>
          </a:p>
        </p:txBody>
      </p:sp>
    </p:spTree>
    <p:extLst>
      <p:ext uri="{BB962C8B-B14F-4D97-AF65-F5344CB8AC3E}">
        <p14:creationId xmlns:p14="http://schemas.microsoft.com/office/powerpoint/2010/main" val="19228345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Equate directive</a:t>
            </a:r>
            <a:r>
              <a:rPr lang="en-US" i="1" dirty="0"/>
              <a:t> “EQU”</a:t>
            </a:r>
            <a:endParaRPr lang="en-US" dirty="0"/>
          </a:p>
        </p:txBody>
      </p:sp>
      <p:sp>
        <p:nvSpPr>
          <p:cNvPr id="2" name="Content Placeholder 1"/>
          <p:cNvSpPr>
            <a:spLocks noGrp="1"/>
          </p:cNvSpPr>
          <p:nvPr>
            <p:ph idx="1"/>
          </p:nvPr>
        </p:nvSpPr>
        <p:spPr>
          <a:xfrm>
            <a:off x="609599" y="1481329"/>
            <a:ext cx="11741239" cy="4525963"/>
          </a:xfrm>
        </p:spPr>
        <p:txBody>
          <a:bodyPr>
            <a:normAutofit/>
          </a:bodyPr>
          <a:lstStyle/>
          <a:p>
            <a:endParaRPr lang="en-US" dirty="0"/>
          </a:p>
          <a:p>
            <a:pPr hangingPunct="0"/>
            <a:r>
              <a:rPr lang="en-US" sz="2300" dirty="0">
                <a:solidFill>
                  <a:schemeClr val="tx1"/>
                </a:solidFill>
              </a:rPr>
              <a:t>The equate directive is used to </a:t>
            </a:r>
            <a:r>
              <a:rPr lang="en-US" sz="2300" b="1" dirty="0">
                <a:solidFill>
                  <a:schemeClr val="tx1"/>
                </a:solidFill>
              </a:rPr>
              <a:t>assign</a:t>
            </a:r>
            <a:r>
              <a:rPr lang="en-US" sz="2300" dirty="0">
                <a:solidFill>
                  <a:schemeClr val="tx1"/>
                </a:solidFill>
              </a:rPr>
              <a:t> labels to numeric values. They are used to </a:t>
            </a:r>
            <a:r>
              <a:rPr lang="en-US" sz="2300" i="1" dirty="0">
                <a:solidFill>
                  <a:schemeClr val="tx1"/>
                </a:solidFill>
              </a:rPr>
              <a:t>DEFINE CONSTANTS</a:t>
            </a:r>
            <a:r>
              <a:rPr lang="en-US" sz="2300" dirty="0">
                <a:solidFill>
                  <a:schemeClr val="tx1"/>
                </a:solidFill>
              </a:rPr>
              <a:t> or to </a:t>
            </a:r>
            <a:r>
              <a:rPr lang="en-US" sz="2300" i="1" dirty="0">
                <a:solidFill>
                  <a:schemeClr val="tx1"/>
                </a:solidFill>
              </a:rPr>
              <a:t>ASSIGN NAMES TO MEMORY ADDRESSES OR</a:t>
            </a:r>
            <a:r>
              <a:rPr lang="en-US" sz="2300" dirty="0">
                <a:solidFill>
                  <a:schemeClr val="tx1"/>
                </a:solidFill>
              </a:rPr>
              <a:t> </a:t>
            </a:r>
            <a:r>
              <a:rPr lang="en-US" sz="2300" i="1" dirty="0">
                <a:solidFill>
                  <a:schemeClr val="tx1"/>
                </a:solidFill>
              </a:rPr>
              <a:t>INDIVIDUAL BITS IN A REGISTER </a:t>
            </a:r>
            <a:r>
              <a:rPr lang="en-US" sz="2300" dirty="0">
                <a:solidFill>
                  <a:schemeClr val="tx1"/>
                </a:solidFill>
              </a:rPr>
              <a:t>and then use the name instead of the numeric</a:t>
            </a:r>
            <a:r>
              <a:rPr lang="en-US" sz="2300" i="1" dirty="0">
                <a:solidFill>
                  <a:schemeClr val="tx1"/>
                </a:solidFill>
              </a:rPr>
              <a:t> </a:t>
            </a:r>
            <a:r>
              <a:rPr lang="en-US" sz="2300" dirty="0">
                <a:solidFill>
                  <a:schemeClr val="tx1"/>
                </a:solidFill>
              </a:rPr>
              <a:t>address.</a:t>
            </a:r>
          </a:p>
          <a:p>
            <a:endParaRPr lang="en-US" sz="2300" dirty="0">
              <a:solidFill>
                <a:schemeClr val="tx1"/>
              </a:solidFill>
            </a:endParaRPr>
          </a:p>
          <a:p>
            <a:r>
              <a:rPr lang="en-US" sz="2300" b="1" dirty="0">
                <a:solidFill>
                  <a:schemeClr val="tx1"/>
                </a:solidFill>
              </a:rPr>
              <a:t>Timer0    </a:t>
            </a:r>
            <a:r>
              <a:rPr lang="en-US" sz="2300" b="1" dirty="0" err="1">
                <a:solidFill>
                  <a:schemeClr val="tx1"/>
                </a:solidFill>
              </a:rPr>
              <a:t>equ</a:t>
            </a:r>
            <a:r>
              <a:rPr lang="en-US" sz="2300" b="1" dirty="0">
                <a:solidFill>
                  <a:schemeClr val="tx1"/>
                </a:solidFill>
              </a:rPr>
              <a:t> 01</a:t>
            </a:r>
            <a:endParaRPr lang="en-US" sz="2300" dirty="0">
              <a:solidFill>
                <a:schemeClr val="tx1"/>
              </a:solidFill>
            </a:endParaRPr>
          </a:p>
          <a:p>
            <a:r>
              <a:rPr lang="en-US" sz="2300" b="1" dirty="0" err="1">
                <a:solidFill>
                  <a:schemeClr val="tx1"/>
                </a:solidFill>
              </a:rPr>
              <a:t>Intcon</a:t>
            </a:r>
            <a:r>
              <a:rPr lang="en-US" sz="2300" dirty="0">
                <a:solidFill>
                  <a:schemeClr val="tx1"/>
                </a:solidFill>
              </a:rPr>
              <a:t>	   </a:t>
            </a:r>
            <a:r>
              <a:rPr lang="en-US" sz="2300" b="1" dirty="0" err="1">
                <a:solidFill>
                  <a:schemeClr val="tx1"/>
                </a:solidFill>
              </a:rPr>
              <a:t>equ</a:t>
            </a:r>
            <a:r>
              <a:rPr lang="en-US" sz="2300" b="1" dirty="0">
                <a:solidFill>
                  <a:schemeClr val="tx1"/>
                </a:solidFill>
              </a:rPr>
              <a:t> 0B</a:t>
            </a:r>
            <a:endParaRPr lang="en-US" sz="2300" dirty="0">
              <a:solidFill>
                <a:schemeClr val="tx1"/>
              </a:solidFill>
            </a:endParaRPr>
          </a:p>
          <a:p>
            <a:r>
              <a:rPr lang="en-US" sz="2300" b="1" dirty="0" err="1">
                <a:solidFill>
                  <a:schemeClr val="tx1"/>
                </a:solidFill>
              </a:rPr>
              <a:t>Workrg</a:t>
            </a:r>
            <a:r>
              <a:rPr lang="en-US" sz="2300" b="1" dirty="0">
                <a:solidFill>
                  <a:schemeClr val="tx1"/>
                </a:solidFill>
              </a:rPr>
              <a:t>   </a:t>
            </a:r>
            <a:r>
              <a:rPr lang="en-US" sz="2300" b="1" dirty="0" err="1">
                <a:solidFill>
                  <a:schemeClr val="tx1"/>
                </a:solidFill>
              </a:rPr>
              <a:t>equ</a:t>
            </a:r>
            <a:r>
              <a:rPr lang="en-US" sz="2300" b="1" dirty="0">
                <a:solidFill>
                  <a:schemeClr val="tx1"/>
                </a:solidFill>
              </a:rPr>
              <a:t> 0</a:t>
            </a:r>
          </a:p>
          <a:p>
            <a:r>
              <a:rPr lang="en-US" sz="2300" b="1" dirty="0">
                <a:solidFill>
                  <a:schemeClr val="tx1"/>
                </a:solidFill>
              </a:rPr>
              <a:t>Temp      </a:t>
            </a:r>
            <a:r>
              <a:rPr lang="en-US" sz="2300" b="1" dirty="0" err="1">
                <a:solidFill>
                  <a:schemeClr val="tx1"/>
                </a:solidFill>
              </a:rPr>
              <a:t>equ</a:t>
            </a:r>
            <a:r>
              <a:rPr lang="en-US" sz="2300" b="1" dirty="0">
                <a:solidFill>
                  <a:schemeClr val="tx1"/>
                </a:solidFill>
              </a:rPr>
              <a:t> 20</a:t>
            </a:r>
            <a:endParaRPr lang="en-US" sz="2300" dirty="0">
              <a:solidFill>
                <a:schemeClr val="tx1"/>
              </a:solidFill>
            </a:endParaRPr>
          </a:p>
          <a:p>
            <a:endParaRPr lang="en-US" dirty="0">
              <a:solidFill>
                <a:schemeClr val="tx1"/>
              </a:solidFill>
            </a:endParaRPr>
          </a:p>
        </p:txBody>
      </p:sp>
    </p:spTree>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a:t>
            </a:r>
          </a:p>
        </p:txBody>
      </p:sp>
      <p:sp>
        <p:nvSpPr>
          <p:cNvPr id="3" name="Content Placeholder 2"/>
          <p:cNvSpPr>
            <a:spLocks noGrp="1"/>
          </p:cNvSpPr>
          <p:nvPr>
            <p:ph idx="1"/>
          </p:nvPr>
        </p:nvSpPr>
        <p:spPr>
          <a:xfrm>
            <a:off x="1600200" y="1905000"/>
            <a:ext cx="10058400" cy="4023360"/>
          </a:xfrm>
        </p:spPr>
        <p:txBody>
          <a:bodyPr>
            <a:normAutofit/>
          </a:bodyPr>
          <a:lstStyle/>
          <a:p>
            <a:r>
              <a:rPr lang="en-US" sz="2200" dirty="0" err="1">
                <a:solidFill>
                  <a:schemeClr val="tx1"/>
                </a:solidFill>
              </a:rPr>
              <a:t>Movlw</a:t>
            </a:r>
            <a:r>
              <a:rPr lang="en-US" sz="2200" dirty="0">
                <a:solidFill>
                  <a:schemeClr val="tx1"/>
                </a:solidFill>
              </a:rPr>
              <a:t> 5 		; move the constant 5 to the working register </a:t>
            </a:r>
          </a:p>
          <a:p>
            <a:r>
              <a:rPr lang="en-US" sz="2200" dirty="0" err="1">
                <a:solidFill>
                  <a:schemeClr val="tx1"/>
                </a:solidFill>
              </a:rPr>
              <a:t>Movwf</a:t>
            </a:r>
            <a:r>
              <a:rPr lang="en-US" sz="2200" dirty="0">
                <a:solidFill>
                  <a:schemeClr val="tx1"/>
                </a:solidFill>
              </a:rPr>
              <a:t> Timer0		 ; copy the value 5 from working register to TMR0 (address 01)  </a:t>
            </a:r>
          </a:p>
          <a:p>
            <a:r>
              <a:rPr lang="en-US" sz="2200" dirty="0" err="1">
                <a:solidFill>
                  <a:schemeClr val="tx1"/>
                </a:solidFill>
              </a:rPr>
              <a:t>Movlw</a:t>
            </a:r>
            <a:r>
              <a:rPr lang="en-US" sz="2200" dirty="0">
                <a:solidFill>
                  <a:schemeClr val="tx1"/>
                </a:solidFill>
              </a:rPr>
              <a:t> 2 		; move the constant 2 to the working register </a:t>
            </a:r>
          </a:p>
          <a:p>
            <a:r>
              <a:rPr lang="en-US" sz="2200" dirty="0" err="1">
                <a:solidFill>
                  <a:schemeClr val="tx1"/>
                </a:solidFill>
              </a:rPr>
              <a:t>Movwf</a:t>
            </a:r>
            <a:r>
              <a:rPr lang="en-US" sz="2200" dirty="0">
                <a:solidFill>
                  <a:schemeClr val="tx1"/>
                </a:solidFill>
              </a:rPr>
              <a:t> </a:t>
            </a:r>
            <a:r>
              <a:rPr lang="en-US" sz="2200" dirty="0" err="1">
                <a:solidFill>
                  <a:schemeClr val="tx1"/>
                </a:solidFill>
              </a:rPr>
              <a:t>Intcon</a:t>
            </a:r>
            <a:r>
              <a:rPr lang="en-US" sz="2200" dirty="0">
                <a:solidFill>
                  <a:schemeClr val="tx1"/>
                </a:solidFill>
              </a:rPr>
              <a:t> 		; copy the value 2 from working register to INTCON (address 0B)  </a:t>
            </a:r>
          </a:p>
          <a:p>
            <a:r>
              <a:rPr lang="en-US" sz="2200" dirty="0" err="1">
                <a:solidFill>
                  <a:schemeClr val="tx1"/>
                </a:solidFill>
              </a:rPr>
              <a:t>Movf</a:t>
            </a:r>
            <a:r>
              <a:rPr lang="en-US" sz="2200" dirty="0">
                <a:solidFill>
                  <a:schemeClr val="tx1"/>
                </a:solidFill>
              </a:rPr>
              <a:t> Timer0, </a:t>
            </a:r>
            <a:r>
              <a:rPr lang="en-US" sz="2200" dirty="0" err="1">
                <a:solidFill>
                  <a:schemeClr val="tx1"/>
                </a:solidFill>
              </a:rPr>
              <a:t>Workrg</a:t>
            </a:r>
            <a:r>
              <a:rPr lang="en-US" sz="2200" dirty="0">
                <a:solidFill>
                  <a:schemeClr val="tx1"/>
                </a:solidFill>
              </a:rPr>
              <a:t> 	; copy back the value 5 from TMR0 to working register</a:t>
            </a:r>
          </a:p>
          <a:p>
            <a:r>
              <a:rPr lang="en-US" sz="2200" dirty="0">
                <a:solidFill>
                  <a:schemeClr val="tx1"/>
                </a:solidFill>
              </a:rPr>
              <a:t> </a:t>
            </a:r>
            <a:r>
              <a:rPr lang="en-US" sz="2200" dirty="0" err="1">
                <a:solidFill>
                  <a:schemeClr val="tx1"/>
                </a:solidFill>
              </a:rPr>
              <a:t>Nop</a:t>
            </a:r>
            <a:r>
              <a:rPr lang="en-US" sz="2200" dirty="0">
                <a:solidFill>
                  <a:schemeClr val="tx1"/>
                </a:solidFill>
              </a:rPr>
              <a:t> 			; this instruction does nothing End </a:t>
            </a:r>
          </a:p>
        </p:txBody>
      </p:sp>
    </p:spTree>
    <p:extLst>
      <p:ext uri="{BB962C8B-B14F-4D97-AF65-F5344CB8AC3E}">
        <p14:creationId xmlns:p14="http://schemas.microsoft.com/office/powerpoint/2010/main" val="32492722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ontent Placeholder 1"/>
          <p:cNvSpPr>
            <a:spLocks noGrp="1"/>
          </p:cNvSpPr>
          <p:nvPr>
            <p:ph idx="1"/>
          </p:nvPr>
        </p:nvSpPr>
        <p:spPr>
          <a:xfrm>
            <a:off x="1135594" y="1840761"/>
            <a:ext cx="10576346" cy="4525963"/>
          </a:xfrm>
        </p:spPr>
        <p:txBody>
          <a:bodyPr/>
          <a:lstStyle/>
          <a:p>
            <a:pPr>
              <a:buNone/>
            </a:pPr>
            <a:r>
              <a:rPr lang="en-US" sz="2400" b="1" dirty="0">
                <a:solidFill>
                  <a:schemeClr val="tx1"/>
                </a:solidFill>
              </a:rPr>
              <a:t>#include “P16F84A.inc”</a:t>
            </a:r>
            <a:endParaRPr lang="en-US" sz="2400" dirty="0">
              <a:solidFill>
                <a:schemeClr val="tx1"/>
              </a:solidFill>
            </a:endParaRPr>
          </a:p>
          <a:p>
            <a:pPr hangingPunct="0">
              <a:buNone/>
            </a:pPr>
            <a:r>
              <a:rPr lang="en-US" sz="2400" dirty="0">
                <a:solidFill>
                  <a:schemeClr val="tx1"/>
                </a:solidFill>
              </a:rPr>
              <a:t>The only </a:t>
            </a:r>
            <a:r>
              <a:rPr lang="en-US" sz="2400" b="1" dirty="0">
                <a:solidFill>
                  <a:schemeClr val="tx1"/>
                </a:solidFill>
              </a:rPr>
              <a:t>condition</a:t>
            </a:r>
            <a:r>
              <a:rPr lang="en-US" sz="2400" dirty="0">
                <a:solidFill>
                  <a:schemeClr val="tx1"/>
                </a:solidFill>
              </a:rPr>
              <a:t> when using the include directive is to use the names as Microchip defined them which are </a:t>
            </a:r>
            <a:r>
              <a:rPr lang="en-US" sz="2400" b="1" dirty="0">
                <a:solidFill>
                  <a:schemeClr val="tx1"/>
                </a:solidFill>
              </a:rPr>
              <a:t>ALL CAPITAL LETTERS</a:t>
            </a:r>
            <a:r>
              <a:rPr lang="en-US" sz="2400" dirty="0">
                <a:solidFill>
                  <a:schemeClr val="tx1"/>
                </a:solidFill>
              </a:rPr>
              <a:t> and </a:t>
            </a:r>
            <a:r>
              <a:rPr lang="en-US" sz="2400" b="1" dirty="0">
                <a:solidFill>
                  <a:schemeClr val="tx1"/>
                </a:solidFill>
              </a:rPr>
              <a:t>AS WRITTEN IN THE</a:t>
            </a:r>
            <a:r>
              <a:rPr lang="en-US" sz="2400" dirty="0">
                <a:solidFill>
                  <a:schemeClr val="tx1"/>
                </a:solidFill>
              </a:rPr>
              <a:t> </a:t>
            </a:r>
            <a:r>
              <a:rPr lang="en-US" sz="2400" b="1" dirty="0">
                <a:solidFill>
                  <a:schemeClr val="tx1"/>
                </a:solidFill>
              </a:rPr>
              <a:t>DATA SHEET</a:t>
            </a:r>
            <a:r>
              <a:rPr lang="en-US" sz="2400" dirty="0">
                <a:solidFill>
                  <a:schemeClr val="tx1"/>
                </a:solidFill>
              </a:rPr>
              <a:t>. If you don't do so, the MPLAB will tell you that the variable is</a:t>
            </a:r>
            <a:r>
              <a:rPr lang="en-US" sz="2400" b="1" dirty="0">
                <a:solidFill>
                  <a:schemeClr val="tx1"/>
                </a:solidFill>
              </a:rPr>
              <a:t> </a:t>
            </a:r>
            <a:r>
              <a:rPr lang="en-US" sz="2400" dirty="0">
                <a:solidFill>
                  <a:schemeClr val="tx1"/>
                </a:solidFill>
              </a:rPr>
              <a:t>undefined!</a:t>
            </a:r>
          </a:p>
          <a:p>
            <a:pPr hangingPunct="0">
              <a:buNone/>
            </a:pPr>
            <a:endParaRPr lang="en-US" sz="2400" dirty="0">
              <a:solidFill>
                <a:schemeClr val="tx1"/>
              </a:solidFill>
            </a:endParaRPr>
          </a:p>
          <a:p>
            <a:pPr>
              <a:buNone/>
            </a:pPr>
            <a:r>
              <a:rPr lang="en-US" sz="2400" b="1" i="1" dirty="0">
                <a:solidFill>
                  <a:schemeClr val="tx1"/>
                </a:solidFill>
              </a:rPr>
              <a:t>  #include “P16F84A.inc”</a:t>
            </a:r>
            <a:endParaRPr lang="en-US" sz="2400" i="1" dirty="0">
              <a:solidFill>
                <a:schemeClr val="tx1"/>
              </a:solidFill>
            </a:endParaRPr>
          </a:p>
          <a:p>
            <a:pPr>
              <a:buNone/>
            </a:pPr>
            <a:r>
              <a:rPr lang="en-US" sz="2400" i="1" dirty="0">
                <a:solidFill>
                  <a:schemeClr val="tx1"/>
                </a:solidFill>
              </a:rPr>
              <a:t>  </a:t>
            </a:r>
            <a:r>
              <a:rPr lang="en-US" sz="2400" b="1" i="1" dirty="0">
                <a:solidFill>
                  <a:schemeClr val="tx1"/>
                </a:solidFill>
              </a:rPr>
              <a:t>Movlw 5</a:t>
            </a:r>
            <a:r>
              <a:rPr lang="en-US" sz="2400" i="1" dirty="0">
                <a:solidFill>
                  <a:schemeClr val="tx1"/>
                </a:solidFill>
              </a:rPr>
              <a:t>	; move the constant 5 to the working register</a:t>
            </a:r>
          </a:p>
          <a:p>
            <a:pPr>
              <a:buNone/>
            </a:pPr>
            <a:r>
              <a:rPr lang="en-US" sz="2400" i="1" dirty="0">
                <a:solidFill>
                  <a:schemeClr val="tx1"/>
                </a:solidFill>
              </a:rPr>
              <a:t>  </a:t>
            </a:r>
            <a:r>
              <a:rPr lang="en-US" sz="2400" b="1" i="1" dirty="0">
                <a:solidFill>
                  <a:schemeClr val="tx1"/>
                </a:solidFill>
              </a:rPr>
              <a:t>Movwf TMR0 </a:t>
            </a:r>
            <a:r>
              <a:rPr lang="en-US" sz="2400" i="1" dirty="0">
                <a:solidFill>
                  <a:schemeClr val="tx1"/>
                </a:solidFill>
              </a:rPr>
              <a:t>; copy the value 5 from working register to TMR0 address 01</a:t>
            </a:r>
          </a:p>
          <a:p>
            <a:pPr hangingPunct="0">
              <a:buNone/>
            </a:pPr>
            <a:endParaRPr lang="en-US" dirty="0"/>
          </a:p>
          <a:p>
            <a:pPr>
              <a:buNone/>
            </a:pPr>
            <a:endParaRPr lang="en-US" dirty="0"/>
          </a:p>
        </p:txBody>
      </p:sp>
      <p:sp>
        <p:nvSpPr>
          <p:cNvPr id="3" name="Rectangle 2"/>
          <p:cNvSpPr/>
          <p:nvPr/>
        </p:nvSpPr>
        <p:spPr>
          <a:xfrm>
            <a:off x="1351423" y="623054"/>
            <a:ext cx="4630384" cy="830997"/>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4800" b="0" i="0" u="none" strike="noStrike" kern="1200" cap="none" spc="-50" normalizeH="0" baseline="0" noProof="0" dirty="0">
                <a:ln>
                  <a:noFill/>
                </a:ln>
                <a:solidFill>
                  <a:prstClr val="black">
                    <a:lumMod val="75000"/>
                    <a:lumOff val="25000"/>
                  </a:prstClr>
                </a:solidFill>
                <a:effectLst/>
                <a:uLnTx/>
                <a:uFillTx/>
                <a:latin typeface="Calibri Light" panose="020F0302020204030204"/>
                <a:ea typeface="+mn-ea"/>
                <a:cs typeface="+mn-cs"/>
              </a:rPr>
              <a:t>Include</a:t>
            </a:r>
          </a:p>
        </p:txBody>
      </p:sp>
    </p:spTree>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Cblock</a:t>
            </a:r>
            <a:endParaRPr lang="en-US" dirty="0"/>
          </a:p>
        </p:txBody>
      </p:sp>
      <p:sp>
        <p:nvSpPr>
          <p:cNvPr id="3" name="Content Placeholder 2"/>
          <p:cNvSpPr>
            <a:spLocks noGrp="1"/>
          </p:cNvSpPr>
          <p:nvPr>
            <p:ph idx="1"/>
          </p:nvPr>
        </p:nvSpPr>
        <p:spPr>
          <a:xfrm>
            <a:off x="1097280" y="1845734"/>
            <a:ext cx="10165080" cy="4433146"/>
          </a:xfrm>
        </p:spPr>
        <p:txBody>
          <a:bodyPr>
            <a:normAutofit lnSpcReduction="10000"/>
          </a:bodyPr>
          <a:lstStyle/>
          <a:p>
            <a:pPr>
              <a:buFont typeface="Wingdings" panose="05000000000000000000" pitchFamily="2" charset="2"/>
              <a:buChar char="Ø"/>
            </a:pPr>
            <a:r>
              <a:rPr lang="en-US" sz="2200" dirty="0">
                <a:solidFill>
                  <a:schemeClr val="tx1"/>
                </a:solidFill>
              </a:rPr>
              <a:t>The “</a:t>
            </a:r>
            <a:r>
              <a:rPr lang="en-US" sz="2200" dirty="0" err="1">
                <a:solidFill>
                  <a:schemeClr val="tx1"/>
                </a:solidFill>
              </a:rPr>
              <a:t>cblock</a:t>
            </a:r>
            <a:r>
              <a:rPr lang="en-US" sz="2200" dirty="0">
                <a:solidFill>
                  <a:schemeClr val="tx1"/>
                </a:solidFill>
              </a:rPr>
              <a:t>” is used to define variables in the data memory.  </a:t>
            </a:r>
          </a:p>
          <a:p>
            <a:pPr>
              <a:buFont typeface="Wingdings" panose="05000000000000000000" pitchFamily="2" charset="2"/>
              <a:buChar char="Ø"/>
            </a:pPr>
            <a:r>
              <a:rPr lang="en-US" sz="2200" dirty="0">
                <a:solidFill>
                  <a:schemeClr val="tx1"/>
                </a:solidFill>
              </a:rPr>
              <a:t>The </a:t>
            </a:r>
            <a:r>
              <a:rPr lang="en-US" sz="2200" dirty="0" err="1">
                <a:solidFill>
                  <a:schemeClr val="tx1"/>
                </a:solidFill>
              </a:rPr>
              <a:t>cblock</a:t>
            </a:r>
            <a:r>
              <a:rPr lang="en-US" sz="2200" dirty="0">
                <a:solidFill>
                  <a:schemeClr val="tx1"/>
                </a:solidFill>
              </a:rPr>
              <a:t> defines variables in sequential locations, see the following declaration  </a:t>
            </a:r>
          </a:p>
          <a:p>
            <a:pPr marL="292608" lvl="1" indent="0">
              <a:buNone/>
            </a:pPr>
            <a:r>
              <a:rPr lang="en-US" sz="2200" b="1" dirty="0" err="1">
                <a:solidFill>
                  <a:schemeClr val="tx1"/>
                </a:solidFill>
              </a:rPr>
              <a:t>Cblock</a:t>
            </a:r>
            <a:r>
              <a:rPr lang="en-US" sz="2200" b="1" dirty="0">
                <a:solidFill>
                  <a:schemeClr val="tx1"/>
                </a:solidFill>
              </a:rPr>
              <a:t> 0x35</a:t>
            </a:r>
          </a:p>
          <a:p>
            <a:pPr marL="292608" lvl="1" indent="0">
              <a:buNone/>
            </a:pPr>
            <a:r>
              <a:rPr lang="en-US" sz="2200" b="1" dirty="0">
                <a:solidFill>
                  <a:schemeClr val="tx1"/>
                </a:solidFill>
              </a:rPr>
              <a:t>      </a:t>
            </a:r>
            <a:r>
              <a:rPr lang="en-US" sz="2200" b="1" dirty="0" err="1">
                <a:solidFill>
                  <a:schemeClr val="tx1"/>
                </a:solidFill>
              </a:rPr>
              <a:t>VarX</a:t>
            </a:r>
            <a:r>
              <a:rPr lang="en-US" sz="2200" b="1" dirty="0">
                <a:solidFill>
                  <a:schemeClr val="tx1"/>
                </a:solidFill>
              </a:rPr>
              <a:t>  </a:t>
            </a:r>
          </a:p>
          <a:p>
            <a:pPr marL="292608" lvl="1" indent="0">
              <a:buNone/>
            </a:pPr>
            <a:r>
              <a:rPr lang="en-US" sz="2200" b="1" dirty="0">
                <a:solidFill>
                  <a:schemeClr val="tx1"/>
                </a:solidFill>
              </a:rPr>
              <a:t>      </a:t>
            </a:r>
            <a:r>
              <a:rPr lang="en-US" sz="2200" b="1" dirty="0" err="1">
                <a:solidFill>
                  <a:schemeClr val="tx1"/>
                </a:solidFill>
              </a:rPr>
              <a:t>VarY</a:t>
            </a:r>
            <a:r>
              <a:rPr lang="en-US" sz="2200" b="1" dirty="0">
                <a:solidFill>
                  <a:schemeClr val="tx1"/>
                </a:solidFill>
              </a:rPr>
              <a:t> </a:t>
            </a:r>
          </a:p>
          <a:p>
            <a:pPr marL="292608" lvl="1" indent="0">
              <a:buNone/>
            </a:pPr>
            <a:r>
              <a:rPr lang="en-US" sz="2200" b="1" dirty="0">
                <a:solidFill>
                  <a:schemeClr val="tx1"/>
                </a:solidFill>
              </a:rPr>
              <a:t>      </a:t>
            </a:r>
            <a:r>
              <a:rPr lang="en-US" sz="2200" b="1" dirty="0" err="1">
                <a:solidFill>
                  <a:schemeClr val="tx1"/>
                </a:solidFill>
              </a:rPr>
              <a:t>VarZ</a:t>
            </a:r>
            <a:r>
              <a:rPr lang="en-US" sz="2200" b="1" dirty="0">
                <a:solidFill>
                  <a:schemeClr val="tx1"/>
                </a:solidFill>
              </a:rPr>
              <a:t> </a:t>
            </a:r>
          </a:p>
          <a:p>
            <a:pPr marL="292608" lvl="1" indent="0">
              <a:buNone/>
            </a:pPr>
            <a:r>
              <a:rPr lang="en-US" sz="2200" b="1" dirty="0" err="1">
                <a:solidFill>
                  <a:schemeClr val="tx1"/>
                </a:solidFill>
              </a:rPr>
              <a:t>endc</a:t>
            </a:r>
            <a:r>
              <a:rPr lang="en-US" sz="2200" b="1" dirty="0">
                <a:solidFill>
                  <a:schemeClr val="tx1"/>
                </a:solidFill>
              </a:rPr>
              <a:t>  </a:t>
            </a:r>
          </a:p>
          <a:p>
            <a:pPr marL="292608" lvl="1" indent="0">
              <a:buNone/>
            </a:pPr>
            <a:endParaRPr lang="en-US" sz="2200" b="1" dirty="0">
              <a:solidFill>
                <a:schemeClr val="tx1"/>
              </a:solidFill>
            </a:endParaRPr>
          </a:p>
          <a:p>
            <a:pPr>
              <a:buFont typeface="Wingdings" panose="05000000000000000000" pitchFamily="2" charset="2"/>
              <a:buChar char="Ø"/>
            </a:pPr>
            <a:r>
              <a:rPr lang="en-US" sz="2200" dirty="0">
                <a:solidFill>
                  <a:schemeClr val="tx1"/>
                </a:solidFill>
              </a:rPr>
              <a:t>Here, </a:t>
            </a:r>
            <a:r>
              <a:rPr lang="en-US" sz="2200" dirty="0" err="1">
                <a:solidFill>
                  <a:schemeClr val="tx1"/>
                </a:solidFill>
              </a:rPr>
              <a:t>VarX</a:t>
            </a:r>
            <a:r>
              <a:rPr lang="en-US" sz="2200" dirty="0">
                <a:solidFill>
                  <a:schemeClr val="tx1"/>
                </a:solidFill>
              </a:rPr>
              <a:t> has the starting address of the </a:t>
            </a:r>
            <a:r>
              <a:rPr lang="en-US" sz="2200" dirty="0" err="1">
                <a:solidFill>
                  <a:schemeClr val="tx1"/>
                </a:solidFill>
              </a:rPr>
              <a:t>cblock</a:t>
            </a:r>
            <a:r>
              <a:rPr lang="en-US" sz="2200" dirty="0">
                <a:solidFill>
                  <a:schemeClr val="tx1"/>
                </a:solidFill>
              </a:rPr>
              <a:t>, which is 0x35, </a:t>
            </a:r>
            <a:r>
              <a:rPr lang="en-US" sz="2200" dirty="0" err="1">
                <a:solidFill>
                  <a:schemeClr val="tx1"/>
                </a:solidFill>
              </a:rPr>
              <a:t>VarY</a:t>
            </a:r>
            <a:r>
              <a:rPr lang="en-US" sz="2200" dirty="0">
                <a:solidFill>
                  <a:schemeClr val="tx1"/>
                </a:solidFill>
              </a:rPr>
              <a:t> has the sequential address 0x36 and </a:t>
            </a:r>
            <a:r>
              <a:rPr lang="en-US" sz="2200" dirty="0" err="1">
                <a:solidFill>
                  <a:schemeClr val="tx1"/>
                </a:solidFill>
              </a:rPr>
              <a:t>VarZ</a:t>
            </a:r>
            <a:r>
              <a:rPr lang="en-US" sz="2200" dirty="0">
                <a:solidFill>
                  <a:schemeClr val="tx1"/>
                </a:solidFill>
              </a:rPr>
              <a:t> the address of 0x37  What if I want to define variable at locations which are not sequential, that is some addresses are at 0x25 others at 0x40?  Simply use another </a:t>
            </a:r>
            <a:r>
              <a:rPr lang="en-US" sz="2200" dirty="0" err="1">
                <a:solidFill>
                  <a:schemeClr val="tx1"/>
                </a:solidFill>
              </a:rPr>
              <a:t>cblock</a:t>
            </a:r>
            <a:r>
              <a:rPr lang="en-US" sz="2200" dirty="0">
                <a:solidFill>
                  <a:schemeClr val="tx1"/>
                </a:solidFill>
              </a:rPr>
              <a:t> statement, you can add as many </a:t>
            </a:r>
            <a:r>
              <a:rPr lang="en-US" sz="2200" dirty="0" err="1">
                <a:solidFill>
                  <a:schemeClr val="tx1"/>
                </a:solidFill>
              </a:rPr>
              <a:t>cblock</a:t>
            </a:r>
            <a:r>
              <a:rPr lang="en-US" sz="2200" dirty="0">
                <a:solidFill>
                  <a:schemeClr val="tx1"/>
                </a:solidFill>
              </a:rPr>
              <a:t> statements as you need.</a:t>
            </a:r>
          </a:p>
        </p:txBody>
      </p:sp>
    </p:spTree>
    <p:extLst>
      <p:ext uri="{BB962C8B-B14F-4D97-AF65-F5344CB8AC3E}">
        <p14:creationId xmlns:p14="http://schemas.microsoft.com/office/powerpoint/2010/main" val="41243975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org</a:t>
            </a:r>
          </a:p>
        </p:txBody>
      </p:sp>
      <p:sp>
        <p:nvSpPr>
          <p:cNvPr id="3" name="Content Placeholder 2"/>
          <p:cNvSpPr>
            <a:spLocks noGrp="1"/>
          </p:cNvSpPr>
          <p:nvPr>
            <p:ph idx="1"/>
          </p:nvPr>
        </p:nvSpPr>
        <p:spPr>
          <a:xfrm>
            <a:off x="518160" y="1737360"/>
            <a:ext cx="11353800" cy="4341706"/>
          </a:xfrm>
        </p:spPr>
        <p:txBody>
          <a:bodyPr>
            <a:noAutofit/>
          </a:bodyPr>
          <a:lstStyle/>
          <a:p>
            <a:r>
              <a:rPr lang="en-US" sz="2200" dirty="0">
                <a:solidFill>
                  <a:schemeClr val="tx1"/>
                </a:solidFill>
              </a:rPr>
              <a:t>  </a:t>
            </a:r>
            <a:r>
              <a:rPr lang="en-US" sz="2100" dirty="0">
                <a:solidFill>
                  <a:schemeClr val="tx1"/>
                </a:solidFill>
              </a:rPr>
              <a:t>The origin directive is used to place the instruction which exactly comes after it at the location it specifies.  </a:t>
            </a:r>
          </a:p>
          <a:p>
            <a:r>
              <a:rPr lang="en-US" sz="2100" dirty="0">
                <a:solidFill>
                  <a:schemeClr val="tx1"/>
                </a:solidFill>
              </a:rPr>
              <a:t>Examples:  </a:t>
            </a:r>
          </a:p>
          <a:p>
            <a:r>
              <a:rPr lang="en-US" sz="2100" dirty="0">
                <a:solidFill>
                  <a:schemeClr val="tx1"/>
                </a:solidFill>
              </a:rPr>
              <a:t>  </a:t>
            </a:r>
            <a:r>
              <a:rPr lang="en-US" sz="2100" b="1" dirty="0">
                <a:solidFill>
                  <a:schemeClr val="tx1"/>
                </a:solidFill>
              </a:rPr>
              <a:t>Org 0x00</a:t>
            </a:r>
          </a:p>
          <a:p>
            <a:r>
              <a:rPr lang="en-US" sz="2100" dirty="0">
                <a:solidFill>
                  <a:schemeClr val="tx1"/>
                </a:solidFill>
              </a:rPr>
              <a:t>  </a:t>
            </a:r>
            <a:r>
              <a:rPr lang="en-US" sz="2100" b="1" dirty="0" err="1">
                <a:solidFill>
                  <a:schemeClr val="tx1"/>
                </a:solidFill>
              </a:rPr>
              <a:t>Movlw</a:t>
            </a:r>
            <a:r>
              <a:rPr lang="en-US" sz="2100" b="1" dirty="0">
                <a:solidFill>
                  <a:schemeClr val="tx1"/>
                </a:solidFill>
              </a:rPr>
              <a:t> 05 	    </a:t>
            </a:r>
            <a:r>
              <a:rPr lang="en-US" sz="2100" dirty="0">
                <a:solidFill>
                  <a:schemeClr val="tx1"/>
                </a:solidFill>
              </a:rPr>
              <a:t>;This instruction has address 0 in program memory </a:t>
            </a:r>
          </a:p>
          <a:p>
            <a:r>
              <a:rPr lang="en-US" sz="2100" dirty="0">
                <a:solidFill>
                  <a:schemeClr val="tx1"/>
                </a:solidFill>
              </a:rPr>
              <a:t>  </a:t>
            </a:r>
            <a:r>
              <a:rPr lang="en-US" sz="2100" b="1" dirty="0" err="1">
                <a:solidFill>
                  <a:schemeClr val="tx1"/>
                </a:solidFill>
              </a:rPr>
              <a:t>Addwf</a:t>
            </a:r>
            <a:r>
              <a:rPr lang="en-US" sz="2100" b="1" dirty="0">
                <a:solidFill>
                  <a:schemeClr val="tx1"/>
                </a:solidFill>
              </a:rPr>
              <a:t> TMR0 	    </a:t>
            </a:r>
            <a:r>
              <a:rPr lang="en-US" sz="2100" dirty="0">
                <a:solidFill>
                  <a:schemeClr val="tx1"/>
                </a:solidFill>
              </a:rPr>
              <a:t>;This instruction has address 1 in program memory </a:t>
            </a:r>
          </a:p>
          <a:p>
            <a:r>
              <a:rPr lang="en-US" sz="2100" b="1" dirty="0">
                <a:solidFill>
                  <a:schemeClr val="tx1"/>
                </a:solidFill>
              </a:rPr>
              <a:t> Org 0x04</a:t>
            </a:r>
            <a:r>
              <a:rPr lang="en-US" sz="2100" dirty="0">
                <a:solidFill>
                  <a:schemeClr val="tx1"/>
                </a:solidFill>
              </a:rPr>
              <a:t>	    ;Program memory locations 2 and 3 are empty, skip to address 4  where it contains</a:t>
            </a:r>
          </a:p>
          <a:p>
            <a:r>
              <a:rPr lang="en-US" sz="2100" dirty="0">
                <a:solidFill>
                  <a:schemeClr val="tx1"/>
                </a:solidFill>
              </a:rPr>
              <a:t> </a:t>
            </a:r>
            <a:r>
              <a:rPr lang="en-US" sz="2100" b="1" dirty="0" err="1">
                <a:solidFill>
                  <a:schemeClr val="tx1"/>
                </a:solidFill>
              </a:rPr>
              <a:t>Addlw</a:t>
            </a:r>
            <a:r>
              <a:rPr lang="en-US" sz="2100" b="1" dirty="0">
                <a:solidFill>
                  <a:schemeClr val="tx1"/>
                </a:solidFill>
              </a:rPr>
              <a:t> 08 	    </a:t>
            </a:r>
            <a:r>
              <a:rPr lang="en-US" sz="2100" dirty="0">
                <a:solidFill>
                  <a:schemeClr val="tx1"/>
                </a:solidFill>
              </a:rPr>
              <a:t>;this instruction  Org 0x13 ;WRONG, org only takes even addresses  </a:t>
            </a:r>
          </a:p>
          <a:p>
            <a:r>
              <a:rPr lang="en-US" sz="2100" dirty="0">
                <a:solidFill>
                  <a:schemeClr val="tx1"/>
                </a:solidFill>
              </a:rPr>
              <a:t>In This Course, Never Use Any Origin Directives Except For Org 0x00 And 0x04, Changing Instructions’ Locations In The Program Memory Can Lead To  Numerous Errors. </a:t>
            </a:r>
          </a:p>
        </p:txBody>
      </p:sp>
    </p:spTree>
    <p:extLst>
      <p:ext uri="{BB962C8B-B14F-4D97-AF65-F5344CB8AC3E}">
        <p14:creationId xmlns:p14="http://schemas.microsoft.com/office/powerpoint/2010/main" val="22127391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66800" y="116621"/>
            <a:ext cx="10058400" cy="1450757"/>
          </a:xfrm>
        </p:spPr>
        <p:txBody>
          <a:bodyPr>
            <a:normAutofit/>
          </a:bodyPr>
          <a:lstStyle/>
          <a:p>
            <a:r>
              <a:rPr lang="en-US" i="1" dirty="0"/>
              <a:t>Bank Switching</a:t>
            </a:r>
            <a:endParaRPr lang="en-US" dirty="0"/>
          </a:p>
        </p:txBody>
      </p:sp>
      <p:sp>
        <p:nvSpPr>
          <p:cNvPr id="2" name="Content Placeholder 1"/>
          <p:cNvSpPr>
            <a:spLocks noGrp="1"/>
          </p:cNvSpPr>
          <p:nvPr>
            <p:ph idx="1"/>
          </p:nvPr>
        </p:nvSpPr>
        <p:spPr>
          <a:xfrm>
            <a:off x="838200" y="1567378"/>
            <a:ext cx="12192000" cy="4525963"/>
          </a:xfrm>
        </p:spPr>
        <p:txBody>
          <a:bodyPr>
            <a:noAutofit/>
          </a:bodyPr>
          <a:lstStyle/>
          <a:p>
            <a:pPr>
              <a:buNone/>
            </a:pPr>
            <a:endParaRPr lang="en-US" sz="2200" i="1" dirty="0">
              <a:solidFill>
                <a:schemeClr val="tx1"/>
              </a:solidFill>
            </a:endParaRPr>
          </a:p>
          <a:p>
            <a:pPr>
              <a:buNone/>
            </a:pPr>
            <a:r>
              <a:rPr lang="en-US" sz="2200" b="1" i="1" dirty="0">
                <a:solidFill>
                  <a:schemeClr val="tx1"/>
                </a:solidFill>
              </a:rPr>
              <a:t>#include “P16F84A.inc” </a:t>
            </a:r>
          </a:p>
          <a:p>
            <a:pPr>
              <a:buNone/>
            </a:pPr>
            <a:r>
              <a:rPr lang="en-US" sz="2200" b="1" i="1" dirty="0">
                <a:solidFill>
                  <a:schemeClr val="tx1"/>
                </a:solidFill>
              </a:rPr>
              <a:t>Movlw 5 </a:t>
            </a:r>
            <a:r>
              <a:rPr lang="en-US" sz="2200" i="1" dirty="0">
                <a:solidFill>
                  <a:schemeClr val="tx1"/>
                </a:solidFill>
              </a:rPr>
              <a:t>	 ; move the constant 5 to the working register</a:t>
            </a:r>
          </a:p>
          <a:p>
            <a:pPr>
              <a:buNone/>
            </a:pPr>
            <a:r>
              <a:rPr lang="en-US" sz="2200" b="1" i="1" dirty="0">
                <a:solidFill>
                  <a:srgbClr val="FF0000"/>
                </a:solidFill>
              </a:rPr>
              <a:t>Movwf TRISA  </a:t>
            </a:r>
            <a:r>
              <a:rPr lang="en-US" sz="2200" i="1" dirty="0">
                <a:solidFill>
                  <a:srgbClr val="FF0000"/>
                </a:solidFill>
              </a:rPr>
              <a:t>	 ;copy the value 5 from working register to TRISA address 85)</a:t>
            </a:r>
          </a:p>
          <a:p>
            <a:pPr>
              <a:buNone/>
            </a:pPr>
            <a:endParaRPr lang="en-US" sz="2200" i="1" dirty="0">
              <a:solidFill>
                <a:schemeClr val="tx1"/>
              </a:solidFill>
            </a:endParaRPr>
          </a:p>
          <a:p>
            <a:pPr hangingPunct="0"/>
            <a:r>
              <a:rPr lang="en-US" sz="2200" i="1" u="sng" dirty="0">
                <a:solidFill>
                  <a:schemeClr val="tx1"/>
                </a:solidFill>
              </a:rPr>
              <a:t>After simulation, you will notice that TRISA was not filled with the values 5! But why?</a:t>
            </a:r>
          </a:p>
          <a:p>
            <a:pPr>
              <a:buNone/>
            </a:pPr>
            <a:endParaRPr lang="en-US" sz="2200" i="1" dirty="0">
              <a:solidFill>
                <a:schemeClr val="tx1"/>
              </a:solidFill>
            </a:endParaRPr>
          </a:p>
          <a:p>
            <a:pPr>
              <a:buNone/>
            </a:pPr>
            <a:r>
              <a:rPr lang="en-US" sz="2200" b="1" i="1" dirty="0" err="1">
                <a:solidFill>
                  <a:schemeClr val="tx1"/>
                </a:solidFill>
              </a:rPr>
              <a:t>Banksel</a:t>
            </a:r>
            <a:r>
              <a:rPr lang="en-US" sz="2200" b="1" i="1" dirty="0">
                <a:solidFill>
                  <a:schemeClr val="tx1"/>
                </a:solidFill>
              </a:rPr>
              <a:t> TRISA</a:t>
            </a:r>
          </a:p>
          <a:p>
            <a:pPr>
              <a:buNone/>
            </a:pPr>
            <a:r>
              <a:rPr lang="en-US" sz="2200" b="1" i="1" dirty="0">
                <a:solidFill>
                  <a:schemeClr val="tx1"/>
                </a:solidFill>
              </a:rPr>
              <a:t>Movlw 5</a:t>
            </a:r>
            <a:r>
              <a:rPr lang="en-US" sz="2200" i="1" dirty="0">
                <a:solidFill>
                  <a:schemeClr val="tx1"/>
                </a:solidFill>
              </a:rPr>
              <a:t>	; move the constant 5 to the working register</a:t>
            </a:r>
          </a:p>
          <a:p>
            <a:pPr>
              <a:buNone/>
            </a:pPr>
            <a:r>
              <a:rPr lang="en-US" sz="2200" b="1" i="1" dirty="0">
                <a:solidFill>
                  <a:schemeClr val="tx1"/>
                </a:solidFill>
              </a:rPr>
              <a:t>Movwf TRISA</a:t>
            </a:r>
            <a:r>
              <a:rPr lang="en-US" sz="2200" i="1" dirty="0">
                <a:solidFill>
                  <a:schemeClr val="tx1"/>
                </a:solidFill>
              </a:rPr>
              <a:t>	; copy the value 5 from working register to TRISA (address 85)</a:t>
            </a:r>
          </a:p>
          <a:p>
            <a:pPr>
              <a:buNone/>
            </a:pPr>
            <a:endParaRPr lang="en-US" sz="2200" dirty="0">
              <a:solidFill>
                <a:schemeClr val="tx1"/>
              </a:solidFill>
            </a:endParaRPr>
          </a:p>
        </p:txBody>
      </p:sp>
    </p:spTree>
    <p:extLst>
      <p:ext uri="{BB962C8B-B14F-4D97-AF65-F5344CB8AC3E}">
        <p14:creationId xmlns:p14="http://schemas.microsoft.com/office/powerpoint/2010/main" val="36000938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Retrospect">
  <a:themeElements>
    <a:clrScheme name="Retrospect">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Retrospect">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themeOverride>
</file>

<file path=ppt/theme/themeOverride2.xml><?xml version="1.0" encoding="utf-8"?>
<a:themeOverride xmlns:a="http://schemas.openxmlformats.org/drawingml/2006/main">
  <a:clrScheme name="Retrospect">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themeOverride>
</file>

<file path=ppt/theme/themeOverride3.xml><?xml version="1.0" encoding="utf-8"?>
<a:themeOverride xmlns:a="http://schemas.openxmlformats.org/drawingml/2006/main">
  <a:clrScheme name="Retrospect">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themeOverride>
</file>

<file path=ppt/theme/themeOverride4.xml><?xml version="1.0" encoding="utf-8"?>
<a:themeOverride xmlns:a="http://schemas.openxmlformats.org/drawingml/2006/main">
  <a:clrScheme name="Retrospect">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themeOverride>
</file>

<file path=ppt/theme/themeOverride5.xml><?xml version="1.0" encoding="utf-8"?>
<a:themeOverride xmlns:a="http://schemas.openxmlformats.org/drawingml/2006/main">
  <a:clrScheme name="Retrospect">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themeOverride>
</file>

<file path=ppt/theme/themeOverride6.xml><?xml version="1.0" encoding="utf-8"?>
<a:themeOverride xmlns:a="http://schemas.openxmlformats.org/drawingml/2006/main">
  <a:clrScheme name="Retrospect">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themeOverride>
</file>

<file path=ppt/theme/themeOverride7.xml><?xml version="1.0" encoding="utf-8"?>
<a:themeOverride xmlns:a="http://schemas.openxmlformats.org/drawingml/2006/main">
  <a:clrScheme name="Retrospect">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themeOverride>
</file>

<file path=docProps/app.xml><?xml version="1.0" encoding="utf-8"?>
<Properties xmlns="http://schemas.openxmlformats.org/officeDocument/2006/extended-properties" xmlns:vt="http://schemas.openxmlformats.org/officeDocument/2006/docPropsVTypes">
  <TotalTime>0</TotalTime>
  <Words>1258</Words>
  <Application>Microsoft Office PowerPoint</Application>
  <PresentationFormat>Widescreen</PresentationFormat>
  <Paragraphs>128</Paragraphs>
  <Slides>19</Slides>
  <Notes>10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19</vt:i4>
      </vt:variant>
    </vt:vector>
  </HeadingPairs>
  <TitlesOfParts>
    <vt:vector size="26" baseType="lpstr">
      <vt:lpstr>Andalus</vt:lpstr>
      <vt:lpstr>Arial</vt:lpstr>
      <vt:lpstr>Calibri</vt:lpstr>
      <vt:lpstr>Calibri Light</vt:lpstr>
      <vt:lpstr>Wingdings</vt:lpstr>
      <vt:lpstr>Office Theme</vt:lpstr>
      <vt:lpstr>Retrospect</vt:lpstr>
      <vt:lpstr>             CPE 110408362 Embedded Systems Design  Lab 2</vt:lpstr>
      <vt:lpstr>Directives </vt:lpstr>
      <vt:lpstr>END</vt:lpstr>
      <vt:lpstr>Equate directive “EQU”</vt:lpstr>
      <vt:lpstr>Example</vt:lpstr>
      <vt:lpstr>PowerPoint Presentation</vt:lpstr>
      <vt:lpstr>Cblock</vt:lpstr>
      <vt:lpstr>org</vt:lpstr>
      <vt:lpstr>Bank Switching</vt:lpstr>
      <vt:lpstr>PowerPoint Presentation</vt:lpstr>
      <vt:lpstr>Bank Switching</vt:lpstr>
      <vt:lpstr>Single Bit Manipulation</vt:lpstr>
      <vt:lpstr>FLAGS</vt:lpstr>
      <vt:lpstr>PowerPoint Presentation</vt:lpstr>
      <vt:lpstr> Logical and Arithmetic Instructions </vt:lpstr>
      <vt:lpstr>PowerPoint Presentation</vt:lpstr>
      <vt:lpstr>Addition/Subtraction</vt:lpstr>
      <vt:lpstr>Logical operations</vt:lpstr>
      <vt:lpstr>Example Program:</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CPE 110408362 Embedded Systems Design  Lab 2</dc:title>
  <dc:creator>Nesreen M.M Zayadneh</dc:creator>
  <cp:lastModifiedBy>Nesreen M.M Zayadneh</cp:lastModifiedBy>
  <cp:revision>1</cp:revision>
  <dcterms:created xsi:type="dcterms:W3CDTF">2020-12-15T08:58:19Z</dcterms:created>
  <dcterms:modified xsi:type="dcterms:W3CDTF">2020-12-15T08:58:25Z</dcterms:modified>
</cp:coreProperties>
</file>