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262" r:id="rId4"/>
    <p:sldId id="259" r:id="rId5"/>
    <p:sldId id="260" r:id="rId6"/>
    <p:sldId id="257" r:id="rId7"/>
    <p:sldId id="261" r:id="rId8"/>
    <p:sldId id="263"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E641A7-735C-4309-BB21-4CC7E380E0A9}" type="datetimeFigureOut">
              <a:rPr lang="en-US" smtClean="0"/>
              <a:t>11/17/2020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83E4EF-C69C-49CF-B6C8-7D7912B5B2C0}" type="slidenum">
              <a:rPr lang="en-US" smtClean="0"/>
              <a:t>‹#›</a:t>
            </a:fld>
            <a:endParaRPr lang="en-US"/>
          </a:p>
        </p:txBody>
      </p:sp>
    </p:spTree>
    <p:extLst>
      <p:ext uri="{BB962C8B-B14F-4D97-AF65-F5344CB8AC3E}">
        <p14:creationId xmlns:p14="http://schemas.microsoft.com/office/powerpoint/2010/main" val="19016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1B6F512-A460-405C-8AC3-7341C5F7060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Prepared By: Eng.Salah Abu-Ghalyon</a:t>
            </a:r>
          </a:p>
        </p:txBody>
      </p:sp>
    </p:spTree>
    <p:extLst>
      <p:ext uri="{BB962C8B-B14F-4D97-AF65-F5344CB8AC3E}">
        <p14:creationId xmlns:p14="http://schemas.microsoft.com/office/powerpoint/2010/main" val="2142387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C4679-341C-4800-86BA-9667899FD8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1A0A5C-A8EA-4509-A5DC-D5FE0B23FC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BFD50F-A8C7-4E9B-ACE0-0EE9FE0393E1}"/>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B03E8EEB-6AB3-4997-A71C-21BC58BE13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DA77EB-939A-4478-B896-8EFBF967B875}"/>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4157802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45C20-9AF0-4140-9978-FCE5F794C27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020B53-3990-4E6F-9FCE-A9C1BEF84A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F24B96-AD58-4A3F-9450-E1C55B96A67C}"/>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0434C059-6BAA-436F-B869-66F0FDDB9A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92A6CA-80AC-4CCF-B92B-6EF6B8D02DFA}"/>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956046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91C44C-8E8D-45EA-86C5-7A37CAB3F9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CFAAA7-D6FA-403A-AE70-97DA097E04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4B71F9-CFC4-42FF-9BB4-A086CE2D4A77}"/>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0A48F25C-DFC9-469C-8E13-AC9DBC9F6F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959C6C-F45B-47DE-964E-04F8D5A1B05D}"/>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1487609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0FCBFE-C62C-4D6B-9871-7AA6D11DA03C}" type="datetime1">
              <a:rPr lang="en-US" smtClean="0"/>
              <a:t>11/17/2020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749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3414B9-C6BF-448B-961D-B583C6CDBE97}" type="datetime1">
              <a:rPr lang="en-US" smtClean="0"/>
              <a:t>11/17/2020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776029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389230-CCE9-4DCC-937A-131F1916C21D}" type="datetime1">
              <a:rPr lang="en-US" smtClean="0"/>
              <a:t>11/17/2020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580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AB7BBD-C259-4B50-B804-6EBC2CE9773E}" type="datetime1">
              <a:rPr lang="en-US" smtClean="0"/>
              <a:t>11/17/2020</a:t>
            </a:fld>
            <a:endParaRPr lang="en-US" dirty="0"/>
          </a:p>
        </p:txBody>
      </p:sp>
      <p:sp>
        <p:nvSpPr>
          <p:cNvPr id="6" name="Footer Placeholder 5"/>
          <p:cNvSpPr>
            <a:spLocks noGrp="1"/>
          </p:cNvSpPr>
          <p:nvPr>
            <p:ph type="ftr" sz="quarter" idx="11"/>
          </p:nvPr>
        </p:nvSpPr>
        <p:spPr/>
        <p:txBody>
          <a:body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908622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BB9B20-70F6-40CB-939B-A6F4F7C02906}" type="datetime1">
              <a:rPr lang="en-US" smtClean="0"/>
              <a:t>11/17/2020</a:t>
            </a:fld>
            <a:endParaRPr lang="en-US" dirty="0"/>
          </a:p>
        </p:txBody>
      </p:sp>
      <p:sp>
        <p:nvSpPr>
          <p:cNvPr id="8" name="Footer Placeholder 7"/>
          <p:cNvSpPr>
            <a:spLocks noGrp="1"/>
          </p:cNvSpPr>
          <p:nvPr>
            <p:ph type="ftr" sz="quarter" idx="11"/>
          </p:nvPr>
        </p:nvSpPr>
        <p:spPr/>
        <p:txBody>
          <a:bodyPr/>
          <a:lstStyle/>
          <a:p>
            <a:r>
              <a:rPr lang="en-US"/>
              <a:t>Prepared By: Eng.Salah Abu-Ghalyon</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83147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5C9667-C5C4-4AA6-925C-C69C75266544}" type="datetime1">
              <a:rPr lang="en-US" smtClean="0"/>
              <a:t>11/17/2020</a:t>
            </a:fld>
            <a:endParaRPr lang="en-US" dirty="0"/>
          </a:p>
        </p:txBody>
      </p:sp>
      <p:sp>
        <p:nvSpPr>
          <p:cNvPr id="4" name="Footer Placeholder 3"/>
          <p:cNvSpPr>
            <a:spLocks noGrp="1"/>
          </p:cNvSpPr>
          <p:nvPr>
            <p:ph type="ftr" sz="quarter" idx="11"/>
          </p:nvPr>
        </p:nvSpPr>
        <p:spPr/>
        <p:txBody>
          <a:bodyPr/>
          <a:lstStyle/>
          <a:p>
            <a:r>
              <a:rPr lang="en-US"/>
              <a:t>Prepared By: Eng.Salah Abu-Ghalyon</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4488859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6F11661-C37D-49B8-8AD1-D48A4834FF84}" type="datetime1">
              <a:rPr lang="en-US" smtClean="0"/>
              <a:t>11/17/2020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Prepared By: Eng.Salah Abu-Ghalyon</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056205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9F0032A-E422-41F4-968C-DA17DE474E13}" type="datetime1">
              <a:rPr lang="en-US" smtClean="0"/>
              <a:t>11/17/2020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984191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54FAE-815A-4CAD-93F3-BF26F00F54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8A5990-BA4F-4CBC-8EFF-864F2584FF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4206C-7B3E-47DF-AD18-C93D0DC088AF}"/>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2C3985E2-08DF-4547-8303-D0C750CC60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7AFE73-63BE-434E-BDD4-A921D5BD28CC}"/>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3093455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7E187D-835F-48E0-BD71-911E6A5E5AE7}" type="datetime1">
              <a:rPr lang="en-US" smtClean="0"/>
              <a:t>11/17/2020</a:t>
            </a:fld>
            <a:endParaRPr lang="en-US" dirty="0"/>
          </a:p>
        </p:txBody>
      </p:sp>
      <p:sp>
        <p:nvSpPr>
          <p:cNvPr id="6" name="Footer Placeholder 5"/>
          <p:cNvSpPr>
            <a:spLocks noGrp="1"/>
          </p:cNvSpPr>
          <p:nvPr>
            <p:ph type="ftr" sz="quarter" idx="11"/>
          </p:nvPr>
        </p:nvSpPr>
        <p:spPr/>
        <p:txBody>
          <a:bodyPr/>
          <a:lstStyle/>
          <a:p>
            <a:r>
              <a:rPr lang="en-US"/>
              <a:t>Prepared By: Eng.Salah Abu-Ghalyon</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7711241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007F8A-1FCA-4CB4-B3CB-98A3A3CCC388}" type="datetime1">
              <a:rPr lang="en-US" smtClean="0"/>
              <a:t>11/17/2020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9752125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D0E129-2EA7-467B-9520-3E4E1E0EBE24}" type="datetime1">
              <a:rPr lang="en-US" smtClean="0"/>
              <a:t>11/17/2020</a:t>
            </a:fld>
            <a:endParaRPr lang="en-US" dirty="0"/>
          </a:p>
        </p:txBody>
      </p:sp>
      <p:sp>
        <p:nvSpPr>
          <p:cNvPr id="5" name="Footer Placeholder 4"/>
          <p:cNvSpPr>
            <a:spLocks noGrp="1"/>
          </p:cNvSpPr>
          <p:nvPr>
            <p:ph type="ftr" sz="quarter" idx="11"/>
          </p:nvPr>
        </p:nvSpPr>
        <p:spPr/>
        <p:txBody>
          <a:bodyPr/>
          <a:lstStyle/>
          <a:p>
            <a:r>
              <a:rPr lang="en-US"/>
              <a:t>Prepared By: Eng.Salah Abu-Ghalyon</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84391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E2813-8D53-479C-86B7-A79A7A66D0B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ED356A-CEC7-44AC-A9AC-DD2BA07008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F5390C-5516-4390-B5A6-CBF37A386940}"/>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EF3B78E1-0E8B-4EC4-A9AA-56939022E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476C91-3B88-4480-A94E-869E0FD84E0A}"/>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2715996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827BF-6CE5-44DF-BD7A-65807567E1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FD94EF-253D-4139-899E-E267F6DF824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371DA5-7C36-4296-B825-ABB6C0642D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A7DBDF-4842-4BF3-89E5-2CD9F89BB76A}"/>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6" name="Footer Placeholder 5">
            <a:extLst>
              <a:ext uri="{FF2B5EF4-FFF2-40B4-BE49-F238E27FC236}">
                <a16:creationId xmlns:a16="http://schemas.microsoft.com/office/drawing/2014/main" id="{549EA8E0-1036-445D-84C4-B4F91BA275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4ABDB7-E032-4440-927F-02DF2DCA1965}"/>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1166735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C85C3-7B2F-4653-8FE2-9B420F678C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29BBDA4-3FC2-4A6B-882E-FD6C912CD3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00C82E4-5120-407F-932A-AE1A6E6DA7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FFFDCD-537B-4543-9BC4-23F88104E9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18A9BE-270D-42A4-A8D3-5389441BC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C555BD-9414-4CBB-AC5E-3BFB8532551A}"/>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8" name="Footer Placeholder 7">
            <a:extLst>
              <a:ext uri="{FF2B5EF4-FFF2-40B4-BE49-F238E27FC236}">
                <a16:creationId xmlns:a16="http://schemas.microsoft.com/office/drawing/2014/main" id="{01D74083-C5F3-4C28-8836-6BA5F6DB7D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C17043-31A4-488B-948A-92C53359DD9A}"/>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276747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8ABAD-1384-400F-B49F-F9256EB9C18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28D9AB-6832-4964-9626-338B81B1FE7D}"/>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4" name="Footer Placeholder 3">
            <a:extLst>
              <a:ext uri="{FF2B5EF4-FFF2-40B4-BE49-F238E27FC236}">
                <a16:creationId xmlns:a16="http://schemas.microsoft.com/office/drawing/2014/main" id="{EA624690-D027-4EEE-A3FB-2DBC058003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16D321-5020-40A0-80DE-13D8541B1603}"/>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31810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39F8FD-E36C-4AFC-AB0C-1CD955FC03F2}"/>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3" name="Footer Placeholder 2">
            <a:extLst>
              <a:ext uri="{FF2B5EF4-FFF2-40B4-BE49-F238E27FC236}">
                <a16:creationId xmlns:a16="http://schemas.microsoft.com/office/drawing/2014/main" id="{66E7F052-BA79-4756-B4BB-3099B556C2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CED640-BB84-472A-9CB9-E6783197521A}"/>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3184510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8CB4C-A35A-48A1-9F90-CCDAB0CADF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2BCBCD-81EB-4CF7-84E7-DA00AF2124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284CA6-1058-449B-936F-65B72D399A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E8E21C-C90E-422D-97DC-12C1065B5D7E}"/>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6" name="Footer Placeholder 5">
            <a:extLst>
              <a:ext uri="{FF2B5EF4-FFF2-40B4-BE49-F238E27FC236}">
                <a16:creationId xmlns:a16="http://schemas.microsoft.com/office/drawing/2014/main" id="{F51F4A27-B7F9-4FA7-AB4A-A1BD383A35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0CD689-9A17-4F58-A2D8-E153716241F8}"/>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96137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5A7EE-7B3E-4FD2-8D9B-A8AA069E9D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13B64A-D547-4A0F-A332-6E3DFC40FD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86E6EE-BBD9-4C40-A905-F08B64CE51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D72F5F-117C-46D1-8A5D-154509790645}"/>
              </a:ext>
            </a:extLst>
          </p:cNvPr>
          <p:cNvSpPr>
            <a:spLocks noGrp="1"/>
          </p:cNvSpPr>
          <p:nvPr>
            <p:ph type="dt" sz="half" idx="10"/>
          </p:nvPr>
        </p:nvSpPr>
        <p:spPr/>
        <p:txBody>
          <a:bodyPr/>
          <a:lstStyle/>
          <a:p>
            <a:fld id="{C186DED9-EBC8-4BE3-B6CC-C2CAA6038DBD}" type="datetimeFigureOut">
              <a:rPr lang="en-US" smtClean="0"/>
              <a:t>11/17/2020</a:t>
            </a:fld>
            <a:endParaRPr lang="en-US"/>
          </a:p>
        </p:txBody>
      </p:sp>
      <p:sp>
        <p:nvSpPr>
          <p:cNvPr id="6" name="Footer Placeholder 5">
            <a:extLst>
              <a:ext uri="{FF2B5EF4-FFF2-40B4-BE49-F238E27FC236}">
                <a16:creationId xmlns:a16="http://schemas.microsoft.com/office/drawing/2014/main" id="{D0341794-2B87-4DC6-91EA-40E7E68E69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81DEE1-DE3A-4D81-A650-2FA9AE4553C7}"/>
              </a:ext>
            </a:extLst>
          </p:cNvPr>
          <p:cNvSpPr>
            <a:spLocks noGrp="1"/>
          </p:cNvSpPr>
          <p:nvPr>
            <p:ph type="sldNum" sz="quarter" idx="12"/>
          </p:nvPr>
        </p:nvSpPr>
        <p:spPr/>
        <p:txBody>
          <a:bodyPr/>
          <a:lstStyle/>
          <a:p>
            <a:fld id="{967BD9C5-2709-4617-BC6F-141B38C720AD}" type="slidenum">
              <a:rPr lang="en-US" smtClean="0"/>
              <a:t>‹#›</a:t>
            </a:fld>
            <a:endParaRPr lang="en-US"/>
          </a:p>
        </p:txBody>
      </p:sp>
    </p:spTree>
    <p:extLst>
      <p:ext uri="{BB962C8B-B14F-4D97-AF65-F5344CB8AC3E}">
        <p14:creationId xmlns:p14="http://schemas.microsoft.com/office/powerpoint/2010/main" val="2971868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8AD4AD-6067-4EF9-B2A3-8B8243602B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9AFFC8-C4EF-428A-91D6-CA8C88A3B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985FF1-BD4D-42BC-B395-855D70039B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6DED9-EBC8-4BE3-B6CC-C2CAA6038DBD}" type="datetimeFigureOut">
              <a:rPr lang="en-US" smtClean="0"/>
              <a:t>11/17/2020</a:t>
            </a:fld>
            <a:endParaRPr lang="en-US"/>
          </a:p>
        </p:txBody>
      </p:sp>
      <p:sp>
        <p:nvSpPr>
          <p:cNvPr id="5" name="Footer Placeholder 4">
            <a:extLst>
              <a:ext uri="{FF2B5EF4-FFF2-40B4-BE49-F238E27FC236}">
                <a16:creationId xmlns:a16="http://schemas.microsoft.com/office/drawing/2014/main" id="{00B244A9-0DC3-4405-AED6-20D0D307FE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3693A4F-E2D8-45B5-8584-4BCC79CE46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7BD9C5-2709-4617-BC6F-141B38C720AD}" type="slidenum">
              <a:rPr lang="en-US" smtClean="0"/>
              <a:t>‹#›</a:t>
            </a:fld>
            <a:endParaRPr lang="en-US"/>
          </a:p>
        </p:txBody>
      </p:sp>
    </p:spTree>
    <p:extLst>
      <p:ext uri="{BB962C8B-B14F-4D97-AF65-F5344CB8AC3E}">
        <p14:creationId xmlns:p14="http://schemas.microsoft.com/office/powerpoint/2010/main" val="218005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63220E-6FDA-4ABD-BD1B-9046C5606EDF}" type="datetime1">
              <a:rPr lang="en-US" smtClean="0"/>
              <a:t>11/17/2020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Prepared By: Eng.Salah Abu-Ghalyon</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8F63A3B-78C7-47BE-AE5E-E10140E04643}"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5033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6152" y="2514119"/>
            <a:ext cx="10363200" cy="1829761"/>
          </a:xfrm>
        </p:spPr>
        <p:txBody>
          <a:bodyPr>
            <a:noAutofit/>
          </a:bodyPr>
          <a:lstStyle/>
          <a:p>
            <a:pPr algn="ct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br>
              <a:rPr lang="en-US" sz="6600" dirty="0"/>
            </a:br>
            <a:r>
              <a:rPr lang="en-US" sz="4800" dirty="0">
                <a:solidFill>
                  <a:schemeClr val="accent5">
                    <a:lumMod val="50000"/>
                  </a:schemeClr>
                </a:solidFill>
                <a:latin typeface="Andalus" panose="02020603050405020304" pitchFamily="18" charset="-78"/>
                <a:cs typeface="Andalus" panose="02020603050405020304" pitchFamily="18" charset="-78"/>
              </a:rPr>
              <a:t>Experiment 4:</a:t>
            </a:r>
            <a:br>
              <a:rPr lang="en-US" sz="4800" dirty="0">
                <a:solidFill>
                  <a:schemeClr val="accent5">
                    <a:lumMod val="50000"/>
                  </a:schemeClr>
                </a:solidFill>
                <a:latin typeface="Andalus" panose="02020603050405020304" pitchFamily="18" charset="-78"/>
                <a:cs typeface="Andalus" panose="02020603050405020304" pitchFamily="18" charset="-78"/>
              </a:rPr>
            </a:br>
            <a:r>
              <a:rPr lang="en-US" sz="4800" dirty="0">
                <a:solidFill>
                  <a:schemeClr val="accent5">
                    <a:lumMod val="50000"/>
                  </a:schemeClr>
                </a:solidFill>
                <a:latin typeface="Andalus" panose="02020603050405020304" pitchFamily="18" charset="-78"/>
                <a:cs typeface="Andalus" panose="02020603050405020304" pitchFamily="18" charset="-78"/>
              </a:rPr>
              <a:t>I/O Interfacing (LEDs)</a:t>
            </a:r>
          </a:p>
        </p:txBody>
      </p:sp>
    </p:spTree>
    <p:extLst>
      <p:ext uri="{BB962C8B-B14F-4D97-AF65-F5344CB8AC3E}">
        <p14:creationId xmlns:p14="http://schemas.microsoft.com/office/powerpoint/2010/main" val="3045630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PIC16f84A</a:t>
            </a:r>
          </a:p>
        </p:txBody>
      </p:sp>
      <p:pic>
        <p:nvPicPr>
          <p:cNvPr id="3" name="Picture 2">
            <a:extLst>
              <a:ext uri="{FF2B5EF4-FFF2-40B4-BE49-F238E27FC236}">
                <a16:creationId xmlns:a16="http://schemas.microsoft.com/office/drawing/2014/main" id="{4EFA879F-0382-4BA6-BFC6-4AA1B22B0BAC}"/>
              </a:ext>
            </a:extLst>
          </p:cNvPr>
          <p:cNvPicPr>
            <a:picLocks noChangeAspect="1"/>
          </p:cNvPicPr>
          <p:nvPr/>
        </p:nvPicPr>
        <p:blipFill>
          <a:blip r:embed="rId2"/>
          <a:stretch>
            <a:fillRect/>
          </a:stretch>
        </p:blipFill>
        <p:spPr>
          <a:xfrm>
            <a:off x="2248044" y="2004723"/>
            <a:ext cx="3095481" cy="3446933"/>
          </a:xfrm>
          <a:prstGeom prst="rect">
            <a:avLst/>
          </a:prstGeom>
        </p:spPr>
      </p:pic>
      <p:sp>
        <p:nvSpPr>
          <p:cNvPr id="4" name="TextBox 3">
            <a:extLst>
              <a:ext uri="{FF2B5EF4-FFF2-40B4-BE49-F238E27FC236}">
                <a16:creationId xmlns:a16="http://schemas.microsoft.com/office/drawing/2014/main" id="{38CC0637-92F2-4BAF-B104-E9ADBA3C2043}"/>
              </a:ext>
            </a:extLst>
          </p:cNvPr>
          <p:cNvSpPr txBox="1"/>
          <p:nvPr/>
        </p:nvSpPr>
        <p:spPr>
          <a:xfrm>
            <a:off x="6229206" y="3076574"/>
            <a:ext cx="3810000" cy="2031325"/>
          </a:xfrm>
          <a:prstGeom prst="rect">
            <a:avLst/>
          </a:prstGeom>
          <a:noFill/>
        </p:spPr>
        <p:txBody>
          <a:bodyPr wrap="square" rtlCol="0">
            <a:spAutoFit/>
          </a:bodyPr>
          <a:lstStyle/>
          <a:p>
            <a:pPr marL="285750" indent="-285750">
              <a:buFont typeface="Wingdings" panose="05000000000000000000" pitchFamily="2" charset="2"/>
              <a:buChar char="Ø"/>
            </a:pPr>
            <a:r>
              <a:rPr lang="en-US" dirty="0"/>
              <a:t>PORTA    -</a:t>
            </a:r>
            <a:r>
              <a:rPr lang="en-US" dirty="0">
                <a:sym typeface="Wingdings" panose="05000000000000000000" pitchFamily="2" charset="2"/>
              </a:rPr>
              <a:t> TRISA</a:t>
            </a:r>
            <a:endParaRPr lang="en-US" dirty="0"/>
          </a:p>
          <a:p>
            <a:pPr marL="285750" indent="-285750">
              <a:buFont typeface="Wingdings" panose="05000000000000000000" pitchFamily="2" charset="2"/>
              <a:buChar char="Ø"/>
            </a:pPr>
            <a:r>
              <a:rPr lang="en-US" dirty="0"/>
              <a:t>PORTB    -</a:t>
            </a:r>
            <a:r>
              <a:rPr lang="en-US" dirty="0">
                <a:sym typeface="Wingdings" panose="05000000000000000000" pitchFamily="2" charset="2"/>
              </a:rPr>
              <a:t> TRISB</a:t>
            </a:r>
          </a:p>
          <a:p>
            <a:endParaRPr lang="en-US" dirty="0">
              <a:sym typeface="Wingdings" panose="05000000000000000000" pitchFamily="2" charset="2"/>
            </a:endParaRPr>
          </a:p>
          <a:p>
            <a:endParaRPr lang="en-US" dirty="0">
              <a:sym typeface="Wingdings" panose="05000000000000000000" pitchFamily="2" charset="2"/>
            </a:endParaRPr>
          </a:p>
          <a:p>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pic>
        <p:nvPicPr>
          <p:cNvPr id="5" name="Picture 4">
            <a:extLst>
              <a:ext uri="{FF2B5EF4-FFF2-40B4-BE49-F238E27FC236}">
                <a16:creationId xmlns:a16="http://schemas.microsoft.com/office/drawing/2014/main" id="{EDA4EC6C-D720-43CA-AA74-696F4254BE71}"/>
              </a:ext>
            </a:extLst>
          </p:cNvPr>
          <p:cNvPicPr>
            <a:picLocks noChangeAspect="1"/>
          </p:cNvPicPr>
          <p:nvPr/>
        </p:nvPicPr>
        <p:blipFill>
          <a:blip r:embed="rId3"/>
          <a:stretch>
            <a:fillRect/>
          </a:stretch>
        </p:blipFill>
        <p:spPr>
          <a:xfrm>
            <a:off x="5638800" y="4456210"/>
            <a:ext cx="5705475" cy="1038225"/>
          </a:xfrm>
          <a:prstGeom prst="rect">
            <a:avLst/>
          </a:prstGeom>
        </p:spPr>
      </p:pic>
    </p:spTree>
    <p:extLst>
      <p:ext uri="{BB962C8B-B14F-4D97-AF65-F5344CB8AC3E}">
        <p14:creationId xmlns:p14="http://schemas.microsoft.com/office/powerpoint/2010/main" val="228539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1216" y="976121"/>
            <a:ext cx="10058400" cy="1065556"/>
          </a:xfrm>
        </p:spPr>
        <p:txBody>
          <a:bodyPr>
            <a:normAutofit fontScale="90000"/>
          </a:bodyPr>
          <a:lstStyle/>
          <a:p>
            <a:r>
              <a:rPr lang="en-US" sz="5300" dirty="0"/>
              <a:t>Configure I/O pins</a:t>
            </a:r>
            <a:br>
              <a:rPr lang="en-US" dirty="0"/>
            </a:br>
            <a:endParaRPr lang="en-US" dirty="0"/>
          </a:p>
        </p:txBody>
      </p:sp>
      <p:sp>
        <p:nvSpPr>
          <p:cNvPr id="3" name="Content Placeholder 2"/>
          <p:cNvSpPr>
            <a:spLocks noGrp="1"/>
          </p:cNvSpPr>
          <p:nvPr>
            <p:ph idx="1"/>
          </p:nvPr>
        </p:nvSpPr>
        <p:spPr>
          <a:xfrm>
            <a:off x="1125272" y="1752428"/>
            <a:ext cx="7907892" cy="4515022"/>
          </a:xfrm>
        </p:spPr>
        <p:txBody>
          <a:bodyPr>
            <a:normAutofit fontScale="85000" lnSpcReduction="20000"/>
          </a:bodyPr>
          <a:lstStyle/>
          <a:p>
            <a:pPr>
              <a:buFont typeface="Wingdings" panose="05000000000000000000" pitchFamily="2" charset="2"/>
              <a:buChar char="Ø"/>
            </a:pPr>
            <a:r>
              <a:rPr lang="en-US" dirty="0"/>
              <a:t> </a:t>
            </a:r>
            <a:r>
              <a:rPr lang="en-US" dirty="0">
                <a:solidFill>
                  <a:schemeClr val="tx1"/>
                </a:solidFill>
                <a:latin typeface="Times New Roman" panose="02020603050405020304" pitchFamily="18" charset="0"/>
                <a:cs typeface="Times New Roman" panose="02020603050405020304" pitchFamily="18" charset="0"/>
              </a:rPr>
              <a:t>Whenever you wish to use an I/O pin, you must first configure it to be an output or input pin. Here the function of TRISx register comes in, as the value we write to that register specifies the direction of the corresponding pins (input/output). The x here stands for any port [A, B].</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 The state of </a:t>
            </a:r>
            <a:r>
              <a:rPr lang="en-US" i="1" dirty="0">
                <a:solidFill>
                  <a:schemeClr val="tx1"/>
                </a:solidFill>
                <a:latin typeface="Times New Roman" panose="02020603050405020304" pitchFamily="18" charset="0"/>
                <a:cs typeface="Times New Roman" panose="02020603050405020304" pitchFamily="18" charset="0"/>
              </a:rPr>
              <a:t>TRISA /TRISB  </a:t>
            </a:r>
            <a:r>
              <a:rPr lang="en-US" dirty="0">
                <a:solidFill>
                  <a:schemeClr val="tx1"/>
                </a:solidFill>
                <a:latin typeface="Times New Roman" panose="02020603050405020304" pitchFamily="18" charset="0"/>
                <a:cs typeface="Times New Roman" panose="02020603050405020304" pitchFamily="18" charset="0"/>
              </a:rPr>
              <a:t>Register controls the direction of the </a:t>
            </a:r>
            <a:r>
              <a:rPr lang="en-US" i="1" dirty="0">
                <a:solidFill>
                  <a:schemeClr val="tx1"/>
                </a:solidFill>
                <a:latin typeface="Times New Roman" panose="02020603050405020304" pitchFamily="18" charset="0"/>
                <a:cs typeface="Times New Roman" panose="02020603050405020304" pitchFamily="18" charset="0"/>
              </a:rPr>
              <a:t>PORTA &amp; PORTB </a:t>
            </a:r>
            <a:r>
              <a:rPr lang="en-US" dirty="0">
                <a:solidFill>
                  <a:schemeClr val="tx1"/>
                </a:solidFill>
                <a:latin typeface="Times New Roman" panose="02020603050405020304" pitchFamily="18" charset="0"/>
                <a:cs typeface="Times New Roman" panose="02020603050405020304" pitchFamily="18" charset="0"/>
              </a:rPr>
              <a:t>bits.</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Writing 1 (High) to a single bit of the TRISx register configures the pin corresponding to this bit to be an input pin.</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Writing 0 (Low) to a single bit of the TRISx register configures the pin corresponding to this bit to be an output pin.</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Which means that writing the following values to these bits will cause the following effects</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Value	Bit	Effect</a:t>
            </a:r>
          </a:p>
          <a:p>
            <a:pPr marL="0" indent="0">
              <a:buNone/>
            </a:pPr>
            <a:r>
              <a:rPr lang="en-US" dirty="0">
                <a:solidFill>
                  <a:schemeClr val="tx1"/>
                </a:solidFill>
                <a:latin typeface="Times New Roman" panose="02020603050405020304" pitchFamily="18" charset="0"/>
                <a:cs typeface="Times New Roman" panose="02020603050405020304" pitchFamily="18" charset="0"/>
              </a:rPr>
              <a:t>	1              TRISB1	RB0 pin becomes an input pin</a:t>
            </a:r>
          </a:p>
          <a:p>
            <a:pPr marL="0" indent="0">
              <a:buNone/>
            </a:pPr>
            <a:r>
              <a:rPr lang="en-US" dirty="0">
                <a:solidFill>
                  <a:schemeClr val="tx1"/>
                </a:solidFill>
                <a:latin typeface="Times New Roman" panose="02020603050405020304" pitchFamily="18" charset="0"/>
                <a:cs typeface="Times New Roman" panose="02020603050405020304" pitchFamily="18" charset="0"/>
              </a:rPr>
              <a:t>	0	TRISB4	RB1 pin becomes an output pin</a:t>
            </a:r>
          </a:p>
          <a:p>
            <a:pPr>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TRISB=0X02 (assume the other unconnected pin=0)</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193591A2-83E7-43FB-AF8C-60ED3629031A}"/>
              </a:ext>
            </a:extLst>
          </p:cNvPr>
          <p:cNvSpPr txBox="1"/>
          <p:nvPr/>
        </p:nvSpPr>
        <p:spPr>
          <a:xfrm>
            <a:off x="9642764" y="5107709"/>
            <a:ext cx="184731" cy="369332"/>
          </a:xfrm>
          <a:prstGeom prst="rect">
            <a:avLst/>
          </a:prstGeom>
          <a:noFill/>
        </p:spPr>
        <p:txBody>
          <a:bodyPr wrap="none" rtlCol="0">
            <a:spAutoFit/>
          </a:bodyPr>
          <a:lstStyle/>
          <a:p>
            <a:endParaRPr lang="en-US" dirty="0"/>
          </a:p>
        </p:txBody>
      </p:sp>
      <p:pic>
        <p:nvPicPr>
          <p:cNvPr id="6" name="Picture 5">
            <a:extLst>
              <a:ext uri="{FF2B5EF4-FFF2-40B4-BE49-F238E27FC236}">
                <a16:creationId xmlns:a16="http://schemas.microsoft.com/office/drawing/2014/main" id="{645DFB2C-07BD-4A0D-991B-4B128E899A84}"/>
              </a:ext>
            </a:extLst>
          </p:cNvPr>
          <p:cNvPicPr>
            <a:picLocks noChangeAspect="1"/>
          </p:cNvPicPr>
          <p:nvPr/>
        </p:nvPicPr>
        <p:blipFill>
          <a:blip r:embed="rId2"/>
          <a:stretch>
            <a:fillRect/>
          </a:stretch>
        </p:blipFill>
        <p:spPr>
          <a:xfrm>
            <a:off x="9033165" y="2107108"/>
            <a:ext cx="2904108" cy="3607892"/>
          </a:xfrm>
          <a:prstGeom prst="rect">
            <a:avLst/>
          </a:prstGeom>
        </p:spPr>
      </p:pic>
    </p:spTree>
    <p:extLst>
      <p:ext uri="{BB962C8B-B14F-4D97-AF65-F5344CB8AC3E}">
        <p14:creationId xmlns:p14="http://schemas.microsoft.com/office/powerpoint/2010/main" val="2378950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2594" y="659827"/>
            <a:ext cx="10058400" cy="1450757"/>
          </a:xfrm>
        </p:spPr>
        <p:txBody>
          <a:bodyPr/>
          <a:lstStyle/>
          <a:p>
            <a:r>
              <a:rPr lang="en-US" dirty="0">
                <a:solidFill>
                  <a:prstClr val="black">
                    <a:lumMod val="75000"/>
                    <a:lumOff val="25000"/>
                  </a:prstClr>
                </a:solidFill>
              </a:rPr>
              <a:t>I/O</a:t>
            </a:r>
            <a:r>
              <a:rPr lang="en-US" sz="4300" dirty="0">
                <a:solidFill>
                  <a:prstClr val="black">
                    <a:lumMod val="75000"/>
                    <a:lumOff val="25000"/>
                  </a:prstClr>
                </a:solidFill>
              </a:rPr>
              <a:t> ports of Microcontroller</a:t>
            </a:r>
            <a:br>
              <a:rPr lang="en-US" sz="4300" dirty="0">
                <a:solidFill>
                  <a:prstClr val="black">
                    <a:lumMod val="75000"/>
                    <a:lumOff val="25000"/>
                  </a:prstClr>
                </a:solidFill>
              </a:rPr>
            </a:br>
            <a:endParaRPr lang="en-US" dirty="0"/>
          </a:p>
        </p:txBody>
      </p:sp>
      <p:sp>
        <p:nvSpPr>
          <p:cNvPr id="5" name="Content Placeholder 4"/>
          <p:cNvSpPr>
            <a:spLocks noGrp="1"/>
          </p:cNvSpPr>
          <p:nvPr>
            <p:ph idx="1"/>
          </p:nvPr>
        </p:nvSpPr>
        <p:spPr/>
        <p:txBody>
          <a:bodyPr/>
          <a:lstStyle/>
          <a:p>
            <a:r>
              <a:rPr lang="en-US" dirty="0">
                <a:solidFill>
                  <a:schemeClr val="tx1"/>
                </a:solidFill>
                <a:latin typeface="Times New Roman" panose="02020603050405020304" pitchFamily="18" charset="0"/>
                <a:cs typeface="Times New Roman" panose="02020603050405020304" pitchFamily="18" charset="0"/>
              </a:rPr>
              <a:t>• LEDs, 7-Segment displays, motors, and LCDs (write mode) that are interfaced to microcontroller’s ports should be configured as output. </a:t>
            </a:r>
          </a:p>
          <a:p>
            <a:r>
              <a:rPr lang="en-US" dirty="0">
                <a:solidFill>
                  <a:schemeClr val="tx1"/>
                </a:solidFill>
                <a:latin typeface="Times New Roman" panose="02020603050405020304" pitchFamily="18" charset="0"/>
                <a:cs typeface="Times New Roman" panose="02020603050405020304" pitchFamily="18" charset="0"/>
              </a:rPr>
              <a:t>• Switches, push buttons, sensors, keypad and LCDs (read mode) that are interfaced to microcontroller’s ports should be configured as input. </a:t>
            </a:r>
          </a:p>
          <a:p>
            <a:endParaRPr lang="en-US" sz="1800" dirty="0">
              <a:solidFill>
                <a:schemeClr val="tx1"/>
              </a:solidFill>
              <a:latin typeface="Times New Roman" panose="02020603050405020304" pitchFamily="18" charset="0"/>
              <a:cs typeface="Times New Roman" panose="02020603050405020304" pitchFamily="18" charset="0"/>
            </a:endParaRPr>
          </a:p>
          <a:p>
            <a:r>
              <a:rPr lang="en-US" sz="1800" dirty="0">
                <a:solidFill>
                  <a:schemeClr val="tx1"/>
                </a:solidFill>
                <a:latin typeface="Times New Roman" panose="02020603050405020304" pitchFamily="18" charset="0"/>
                <a:cs typeface="Times New Roman" panose="02020603050405020304" pitchFamily="18" charset="0"/>
              </a:rPr>
              <a:t>MOVLW 0X0F</a:t>
            </a:r>
          </a:p>
          <a:p>
            <a:r>
              <a:rPr lang="en-US" sz="1800" dirty="0">
                <a:solidFill>
                  <a:schemeClr val="tx1"/>
                </a:solidFill>
                <a:latin typeface="Times New Roman" panose="02020603050405020304" pitchFamily="18" charset="0"/>
                <a:cs typeface="Times New Roman" panose="02020603050405020304" pitchFamily="18" charset="0"/>
              </a:rPr>
              <a:t>MOVWF TRISA  ; the high nibble of PORTA is input (RA0-RA3), the other bits(RA4,RA5) is output.</a:t>
            </a:r>
          </a:p>
          <a:p>
            <a:endParaRPr lang="en-US" sz="1800" dirty="0">
              <a:solidFill>
                <a:schemeClr val="tx1"/>
              </a:solidFill>
              <a:latin typeface="Times New Roman" panose="02020603050405020304" pitchFamily="18" charset="0"/>
              <a:cs typeface="Times New Roman" panose="02020603050405020304" pitchFamily="18" charset="0"/>
            </a:endParaRPr>
          </a:p>
          <a:p>
            <a:r>
              <a:rPr lang="en-US" sz="1800" dirty="0">
                <a:solidFill>
                  <a:schemeClr val="tx1"/>
                </a:solidFill>
                <a:latin typeface="Times New Roman" panose="02020603050405020304" pitchFamily="18" charset="0"/>
                <a:cs typeface="Times New Roman" panose="02020603050405020304" pitchFamily="18" charset="0"/>
              </a:rPr>
              <a:t>MOVLW B’11001010’</a:t>
            </a:r>
          </a:p>
          <a:p>
            <a:r>
              <a:rPr lang="en-US" sz="1800" dirty="0">
                <a:solidFill>
                  <a:schemeClr val="tx1"/>
                </a:solidFill>
                <a:latin typeface="Times New Roman" panose="02020603050405020304" pitchFamily="18" charset="0"/>
                <a:cs typeface="Times New Roman" panose="02020603050405020304" pitchFamily="18" charset="0"/>
              </a:rPr>
              <a:t>MOVWF TRISB  ; bits 0,2,4,5 as output… bits 1,3,6,7 as input.</a:t>
            </a:r>
          </a:p>
          <a:p>
            <a:endParaRPr lang="en-US" sz="18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62731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 Emitting Diodes LED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solidFill>
                  <a:schemeClr val="tx1"/>
                </a:solidFill>
              </a:rPr>
              <a:t> </a:t>
            </a:r>
            <a:r>
              <a:rPr lang="en-US" dirty="0">
                <a:solidFill>
                  <a:schemeClr val="tx1"/>
                </a:solidFill>
                <a:latin typeface="Times New Roman" panose="02020603050405020304" pitchFamily="18" charset="0"/>
                <a:cs typeface="Times New Roman" panose="02020603050405020304" pitchFamily="18" charset="0"/>
              </a:rPr>
              <a:t>Light emitting diodes or LEDs are semiconductor light sources used as indicator lamps in many electronic devices. </a:t>
            </a:r>
          </a:p>
          <a:p>
            <a:pPr>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 In order to switch a LED on, forward current must pass from the anode to the cathode, but how to determine which pin of the LED is anode and which is cathode, generally, there are two ways: </a:t>
            </a:r>
          </a:p>
          <a:p>
            <a:pPr marL="690563" indent="-90488"/>
            <a:r>
              <a:rPr lang="en-US" sz="1800" dirty="0">
                <a:solidFill>
                  <a:schemeClr val="tx1"/>
                </a:solidFill>
                <a:latin typeface="Times New Roman" panose="02020603050405020304" pitchFamily="18" charset="0"/>
                <a:cs typeface="Times New Roman" panose="02020603050405020304" pitchFamily="18" charset="0"/>
              </a:rPr>
              <a:t>1. The longer lead is anode, the shorter is cathode. </a:t>
            </a:r>
          </a:p>
          <a:p>
            <a:pPr marL="690563" indent="-90488"/>
            <a:r>
              <a:rPr lang="en-US" sz="1800" dirty="0">
                <a:solidFill>
                  <a:schemeClr val="tx1"/>
                </a:solidFill>
                <a:latin typeface="Times New Roman" panose="02020603050405020304" pitchFamily="18" charset="0"/>
                <a:cs typeface="Times New Roman" panose="02020603050405020304" pitchFamily="18" charset="0"/>
              </a:rPr>
              <a:t>2. The cathode has a flat surface </a:t>
            </a:r>
          </a:p>
          <a:p>
            <a:pPr>
              <a:buFont typeface="Wingdings" panose="05000000000000000000" pitchFamily="2" charset="2"/>
              <a:buChar char="§"/>
            </a:pPr>
            <a:r>
              <a:rPr lang="en-US" dirty="0">
                <a:solidFill>
                  <a:schemeClr val="tx1"/>
                </a:solidFill>
                <a:latin typeface="Times New Roman" panose="02020603050405020304" pitchFamily="18" charset="0"/>
                <a:cs typeface="Times New Roman" panose="02020603050405020304" pitchFamily="18" charset="0"/>
              </a:rPr>
              <a:t> Resistors with values in between 220Ω to 1kΩ are placed in between the voltage source (often 5 to 9V or even more) and the anode to limit the current entering the LED or else it will burn. In this case these resistors are called current limiting resistors </a:t>
            </a:r>
          </a:p>
          <a:p>
            <a:endParaRPr lang="en-US" dirty="0">
              <a:solidFill>
                <a:schemeClr val="tx1"/>
              </a:solidFill>
            </a:endParaRPr>
          </a:p>
        </p:txBody>
      </p:sp>
      <p:pic>
        <p:nvPicPr>
          <p:cNvPr id="5" name="Picture 4"/>
          <p:cNvPicPr>
            <a:picLocks noChangeAspect="1"/>
          </p:cNvPicPr>
          <p:nvPr/>
        </p:nvPicPr>
        <p:blipFill>
          <a:blip r:embed="rId2"/>
          <a:stretch>
            <a:fillRect/>
          </a:stretch>
        </p:blipFill>
        <p:spPr>
          <a:xfrm>
            <a:off x="10970400" y="147901"/>
            <a:ext cx="1221600" cy="2307067"/>
          </a:xfrm>
          <a:prstGeom prst="rect">
            <a:avLst/>
          </a:prstGeom>
        </p:spPr>
      </p:pic>
      <p:pic>
        <p:nvPicPr>
          <p:cNvPr id="6" name="Picture 5"/>
          <p:cNvPicPr>
            <a:picLocks noChangeAspect="1"/>
          </p:cNvPicPr>
          <p:nvPr/>
        </p:nvPicPr>
        <p:blipFill>
          <a:blip r:embed="rId3"/>
          <a:stretch>
            <a:fillRect/>
          </a:stretch>
        </p:blipFill>
        <p:spPr>
          <a:xfrm>
            <a:off x="8454799" y="4891597"/>
            <a:ext cx="2700881" cy="1420467"/>
          </a:xfrm>
          <a:prstGeom prst="rect">
            <a:avLst/>
          </a:prstGeom>
        </p:spPr>
      </p:pic>
    </p:spTree>
    <p:extLst>
      <p:ext uri="{BB962C8B-B14F-4D97-AF65-F5344CB8AC3E}">
        <p14:creationId xmlns:p14="http://schemas.microsoft.com/office/powerpoint/2010/main" val="320407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endParaRPr lang="en-US" sz="4000" dirty="0">
              <a:solidFill>
                <a:srgbClr val="000000"/>
              </a:solidFill>
              <a:latin typeface="Times New Roman" panose="02020603050405020304" pitchFamily="18" charset="0"/>
            </a:endParaRPr>
          </a:p>
          <a:p>
            <a:pPr algn="ctr"/>
            <a:r>
              <a:rPr lang="en-US" sz="4000" dirty="0">
                <a:solidFill>
                  <a:srgbClr val="000000"/>
                </a:solidFill>
                <a:latin typeface="Times New Roman" panose="02020603050405020304" pitchFamily="18" charset="0"/>
              </a:rPr>
              <a:t>The PROTEUS Environment </a:t>
            </a:r>
            <a:endParaRPr lang="en-US" sz="4000" dirty="0"/>
          </a:p>
        </p:txBody>
      </p:sp>
    </p:spTree>
    <p:extLst>
      <p:ext uri="{BB962C8B-B14F-4D97-AF65-F5344CB8AC3E}">
        <p14:creationId xmlns:p14="http://schemas.microsoft.com/office/powerpoint/2010/main" val="2527319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869" y="286603"/>
            <a:ext cx="10707811" cy="1450757"/>
          </a:xfrm>
        </p:spPr>
        <p:txBody>
          <a:bodyPr>
            <a:normAutofit/>
          </a:bodyPr>
          <a:lstStyle/>
          <a:p>
            <a:pPr marL="342900" indent="-342900">
              <a:buFont typeface="Wingdings" panose="05000000000000000000" pitchFamily="2" charset="2"/>
              <a:buChar char="Ø"/>
            </a:pPr>
            <a:r>
              <a:rPr lang="en-US" sz="2400" dirty="0"/>
              <a:t>Write assembly a code to display the 2 and 9 numbers in the LED continuously </a:t>
            </a:r>
          </a:p>
        </p:txBody>
      </p:sp>
      <p:pic>
        <p:nvPicPr>
          <p:cNvPr id="6" name="Content Placeholder 5">
            <a:extLst>
              <a:ext uri="{FF2B5EF4-FFF2-40B4-BE49-F238E27FC236}">
                <a16:creationId xmlns:a16="http://schemas.microsoft.com/office/drawing/2014/main" id="{55AE36DC-69D9-4214-BBBC-AAD735AE8E8F}"/>
              </a:ext>
            </a:extLst>
          </p:cNvPr>
          <p:cNvPicPr>
            <a:picLocks noGrp="1" noChangeAspect="1"/>
          </p:cNvPicPr>
          <p:nvPr>
            <p:ph idx="1"/>
          </p:nvPr>
        </p:nvPicPr>
        <p:blipFill>
          <a:blip r:embed="rId2"/>
          <a:stretch>
            <a:fillRect/>
          </a:stretch>
        </p:blipFill>
        <p:spPr>
          <a:xfrm>
            <a:off x="1838326" y="1846263"/>
            <a:ext cx="6523724" cy="4592637"/>
          </a:xfrm>
          <a:prstGeom prst="rect">
            <a:avLst/>
          </a:prstGeom>
        </p:spPr>
      </p:pic>
    </p:spTree>
    <p:extLst>
      <p:ext uri="{BB962C8B-B14F-4D97-AF65-F5344CB8AC3E}">
        <p14:creationId xmlns:p14="http://schemas.microsoft.com/office/powerpoint/2010/main" val="3566392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code</a:t>
            </a:r>
          </a:p>
        </p:txBody>
      </p:sp>
      <p:sp>
        <p:nvSpPr>
          <p:cNvPr id="3" name="Content Placeholder 2"/>
          <p:cNvSpPr>
            <a:spLocks noGrp="1"/>
          </p:cNvSpPr>
          <p:nvPr>
            <p:ph sz="half" idx="1"/>
          </p:nvPr>
        </p:nvSpPr>
        <p:spPr>
          <a:xfrm>
            <a:off x="1750421" y="1954108"/>
            <a:ext cx="4937760" cy="4023360"/>
          </a:xfrm>
        </p:spPr>
        <p:txBody>
          <a:bodyPr>
            <a:normAutofit fontScale="55000" lnSpcReduction="20000"/>
          </a:bodyPr>
          <a:lstStyle/>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#INCLUDE "P16F84A.INC"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CBLOCK 0X30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V1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V2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ENDC</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ORG 0X000</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BANKSEL TRISA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MOVLW 0X000</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TRISA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defTabSz="512763">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BANKSEL PORTA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DISPLAY</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Content Placeholder 3"/>
          <p:cNvSpPr>
            <a:spLocks noGrp="1"/>
          </p:cNvSpPr>
          <p:nvPr>
            <p:ph sz="half" idx="2"/>
          </p:nvPr>
        </p:nvSpPr>
        <p:spPr>
          <a:xfrm>
            <a:off x="4333137" y="1873726"/>
            <a:ext cx="4937760" cy="4023360"/>
          </a:xfrm>
        </p:spPr>
        <p:txBody>
          <a:bodyPr>
            <a:normAutofit fontScale="55000" lnSpcReduction="20000"/>
          </a:bodyPr>
          <a:lstStyle/>
          <a:p>
            <a:pPr marL="779960" lvl="5" indent="0">
              <a:lnSpc>
                <a:spcPct val="107000"/>
              </a:lnSpc>
              <a:spcBef>
                <a:spcPts val="0"/>
              </a:spcBef>
              <a:spcAft>
                <a:spcPts val="800"/>
              </a:spcAft>
              <a:buNone/>
            </a:pPr>
            <a:r>
              <a:rPr lang="en-US" sz="2100" i="1" dirty="0">
                <a:latin typeface="Times New Roman" panose="02020603050405020304" pitchFamily="18" charset="0"/>
                <a:ea typeface="Calibri" panose="020F0502020204030204" pitchFamily="34" charset="0"/>
                <a:cs typeface="Arial" panose="020B0604020202020204" pitchFamily="34" charset="0"/>
              </a:rPr>
              <a:t>    MOVLW 2</a:t>
            </a: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PORTA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CALL DELAY</a:t>
            </a:r>
          </a:p>
          <a:p>
            <a:pPr marL="779960" lvl="5" indent="0">
              <a:lnSpc>
                <a:spcPct val="107000"/>
              </a:lnSpc>
              <a:spcBef>
                <a:spcPts val="0"/>
              </a:spcBef>
              <a:spcAft>
                <a:spcPts val="800"/>
              </a:spcAft>
              <a:buNone/>
            </a:pPr>
            <a:r>
              <a:rPr lang="en-US" sz="2100" i="1" dirty="0">
                <a:latin typeface="Times New Roman" panose="02020603050405020304" pitchFamily="18" charset="0"/>
                <a:ea typeface="Calibri" panose="020F0502020204030204" pitchFamily="34" charset="0"/>
                <a:cs typeface="Arial" panose="020B0604020202020204" pitchFamily="34" charset="0"/>
              </a:rPr>
              <a:t>   MOVLW 9</a:t>
            </a: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MOVWF PORTA</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CALL DELAY</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i="1" dirty="0">
                <a:latin typeface="Times New Roman" panose="02020603050405020304" pitchFamily="18" charset="0"/>
                <a:ea typeface="Calibri" panose="020F0502020204030204" pitchFamily="34" charset="0"/>
                <a:cs typeface="Arial" panose="020B0604020202020204" pitchFamily="34" charset="0"/>
              </a:rPr>
              <a:t>	GOTO DISPLAY</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a:t>
            </a: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DELAY				</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MOVLW	 0XFF</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MOVWF	 V1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MOVWF	V2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DECFSZ 	V1,1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GOTO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DECFSZ	V2,1</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GOTO 	LOOP2</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RETURN</a:t>
            </a:r>
            <a:endParaRPr lang="en-US" sz="18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i="1" dirty="0">
                <a:latin typeface="Times New Roman" panose="02020603050405020304" pitchFamily="18" charset="0"/>
                <a:ea typeface="Calibri" panose="020F0502020204030204" pitchFamily="34" charset="0"/>
                <a:cs typeface="Arial" panose="020B0604020202020204" pitchFamily="34" charset="0"/>
              </a:rPr>
              <a:t>	END</a:t>
            </a:r>
            <a:endParaRPr lang="en-US" sz="18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cxnSp>
        <p:nvCxnSpPr>
          <p:cNvPr id="10" name="Straight Connector 9"/>
          <p:cNvCxnSpPr>
            <a:stCxn id="3" idx="0"/>
            <a:endCxn id="3" idx="2"/>
          </p:cNvCxnSpPr>
          <p:nvPr/>
        </p:nvCxnSpPr>
        <p:spPr>
          <a:xfrm>
            <a:off x="4219301" y="1954108"/>
            <a:ext cx="0" cy="402336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364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592</Words>
  <Application>Microsoft Office PowerPoint</Application>
  <PresentationFormat>Widescreen</PresentationFormat>
  <Paragraphs>70</Paragraphs>
  <Slides>8</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Andalus</vt:lpstr>
      <vt:lpstr>Arial</vt:lpstr>
      <vt:lpstr>Calibri</vt:lpstr>
      <vt:lpstr>Calibri Light</vt:lpstr>
      <vt:lpstr>Times New Roman</vt:lpstr>
      <vt:lpstr>Wingdings</vt:lpstr>
      <vt:lpstr>Office Theme</vt:lpstr>
      <vt:lpstr>Retrospect</vt:lpstr>
      <vt:lpstr>          Experiment 4: I/O Interfacing (LEDs)</vt:lpstr>
      <vt:lpstr>PIC16f84A</vt:lpstr>
      <vt:lpstr>Configure I/O pins </vt:lpstr>
      <vt:lpstr>I/O ports of Microcontroller </vt:lpstr>
      <vt:lpstr>Light Emitting Diodes LED</vt:lpstr>
      <vt:lpstr>PowerPoint Presentation</vt:lpstr>
      <vt:lpstr>Write assembly a code to display the 2 and 9 numbers in the LED continuously </vt:lpstr>
      <vt:lpstr>Our code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Experiment 2: I/O Interfacing &amp; the 7-Segment Display </dc:title>
  <dc:creator>Nesreen M.M Zayadneh</dc:creator>
  <cp:lastModifiedBy>Nesreen M.M Zayadneh</cp:lastModifiedBy>
  <cp:revision>12</cp:revision>
  <dcterms:created xsi:type="dcterms:W3CDTF">2020-11-01T12:03:09Z</dcterms:created>
  <dcterms:modified xsi:type="dcterms:W3CDTF">2020-11-17T09:44:14Z</dcterms:modified>
</cp:coreProperties>
</file>