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83" r:id="rId4"/>
    <p:sldId id="284" r:id="rId5"/>
    <p:sldId id="285" r:id="rId6"/>
    <p:sldId id="286" r:id="rId7"/>
    <p:sldId id="282" r:id="rId8"/>
    <p:sldId id="274" r:id="rId9"/>
    <p:sldId id="294" r:id="rId10"/>
    <p:sldId id="290" r:id="rId11"/>
    <p:sldId id="257" r:id="rId12"/>
    <p:sldId id="292" r:id="rId13"/>
    <p:sldId id="279" r:id="rId14"/>
    <p:sldId id="278" r:id="rId15"/>
    <p:sldId id="277" r:id="rId16"/>
    <p:sldId id="287" r:id="rId17"/>
    <p:sldId id="291" r:id="rId18"/>
    <p:sldId id="29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B4AD4-EF09-4C50-B793-3DE41D38470C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B9B78-832E-4F6E-AA4B-6E4D764F3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71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</p:spTree>
    <p:extLst>
      <p:ext uri="{BB962C8B-B14F-4D97-AF65-F5344CB8AC3E}">
        <p14:creationId xmlns:p14="http://schemas.microsoft.com/office/powerpoint/2010/main" val="246509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28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02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624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1726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937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563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697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760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2341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1972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342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06B99-15BD-46C7-BFC3-F0C0A26AC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09DBEA-1FD8-452E-90D1-B6C89E481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3C94E-52B2-47B4-841D-003AB0B42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AE25D-BB34-439B-9241-A8E3F5DB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F0942-0E47-4B40-8A02-56CC4CF18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6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86165-BC67-4868-B4E5-FD61F845F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5EC8D3-D1EF-446E-85D2-EB52FD5A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DC434-4F52-41A3-BE49-6CF76B332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0DFAC-703E-4227-8D02-CB6A409D2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7973A-F0F2-441E-ADAF-75A3D3AA8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5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2A2A96-4518-4C0C-9563-F067BED705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874D58-79FA-42D8-BC2C-5D41F5F0A6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CFD8B-59AF-421E-A181-12DA78F63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3D666-3305-4388-AA07-0E4073967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CCDAF-03CB-4EDB-89B6-B0D8A217A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47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5F69-27FB-4712-AAE2-577170A8F876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677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7EA5E-65EC-471D-BB2B-9B77B2E76C6B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6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F446-4074-4EB2-8A48-659930EB6C0E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697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71E76-07F4-49E4-B414-FC5BAFCC4F5E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340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A073D-9C42-481D-A1AD-06E5EF3E7051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6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9F8E8-580C-49B5-A13B-EF67EB295572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3614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4CB8-58BC-40DA-ABC8-2E15B5EF19CB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86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499B659-B4BD-4B2B-A0CB-95CFA92ECBD1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2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6ABE0-ED40-48A8-B161-07F828F1A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65715-D986-4CDF-A66F-945D871EB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B808C-AABC-482B-ADC4-BC8AC3A6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523FB-1ED7-443D-94BD-0D2426D22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54F1E-8479-4772-819B-10E871781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39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EAF-FE84-442F-AE40-1637FA9BD15F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465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5954-17E2-42F3-906C-27D9C158D5CB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38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B8A53-E54C-415B-B0D2-2AC39E6E1AB7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6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4055-FCD0-4483-8D5C-AAC7239F4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0F537-F083-4E7F-93BB-4C417C3BA6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BFD7A-341D-4911-8EDD-943704ACC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108F8-41C4-4802-980B-3880D3DA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EBFFB-1CB4-4D89-9AC5-2DB46ACF1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1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4D300-9CF6-44D6-ADDA-F791A689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E5DC4-D0A5-45BE-9478-1D53634391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EB2FDE-89CC-4580-B729-EEDBEF5B0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1ADB6-2B9C-47C9-B334-A9B7AD0C4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6EC473-D7A4-4598-95E6-FA44228A7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74A5A-B8D8-49EA-8F0D-19414DFEA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3A18-255F-4630-8870-029AE33F1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A5687-57E2-4CCC-BFCC-880A1444B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71C307-8BCF-401D-BCCD-39ECB7F38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4F6A0A-B49F-40C4-B8AF-B551813CA1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03B527-A1FC-467F-B37A-3389D25AAA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BFCE65-716A-41FD-8674-82D1ADF88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CF72D-A3EF-4B80-9DFE-D50663AF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15BA4-0A2E-4061-BFD8-4B296740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0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2159B-A2B9-452A-89F6-B144B4BA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689B4A-1880-447D-9EC0-08942784A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0BF963-0E5E-4CD1-A3CF-056A9CF3E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9E90F6-42A9-4C34-AEB0-3008D8CD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9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F25B74-176C-49E2-A1A4-10E266588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1511FB-3C7F-4B29-AB51-E17CD899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14747-FD81-408C-8824-D6E1034B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5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A307-C23B-4BB0-9C36-383E8CE32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1A189-6AD1-4EB3-9FF4-CD3DFADC1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28EC4-2B5E-4BB2-B1E2-35847D6484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7D42D-D07B-455B-AC15-F7EDD10F0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57FBB3-4F8B-4F0C-8994-4676DA706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A51F9-4FAA-4886-AC79-DAD3B5ECD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5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E9CD3-9E56-4435-8005-9B8D432D7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2F4B88-F952-4100-A983-7FF0A37B65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B2CF58-69CF-4777-AEB6-F759C0D81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30DD6-B539-4897-9358-C09A87370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6F2B5F-E6B3-4B66-AB3F-371DD845E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1AD7C-8E44-49DB-88CC-0C6CE8994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6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DA86D4-DE69-42E9-85D4-C06DEEB52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25482-25CA-4A05-9FBF-926767619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428E4-72DA-4E61-B642-EAF0F378C5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42715-EC77-463C-A8B4-ECDE05E59B9D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A3944-8E75-4445-8D2A-E8522F4E5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3E9B8-8C5A-48D9-96EF-B5079C050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ECEA0-8FE3-456B-A43F-49B5FBFC8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1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ED1A087-58AA-4B06-89F8-D8A1B8EF2870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18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514119"/>
            <a:ext cx="10363200" cy="1829761"/>
          </a:xfrm>
        </p:spPr>
        <p:txBody>
          <a:bodyPr>
            <a:noAutofit/>
          </a:bodyPr>
          <a:lstStyle/>
          <a:p>
            <a:pPr algn="ctr"/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CPE 110408362</a:t>
            </a:r>
            <a:b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Embedded Systems Design</a:t>
            </a:r>
            <a:b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b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Lab 3</a:t>
            </a:r>
          </a:p>
        </p:txBody>
      </p:sp>
    </p:spTree>
    <p:extLst>
      <p:ext uri="{BB962C8B-B14F-4D97-AF65-F5344CB8AC3E}">
        <p14:creationId xmlns:p14="http://schemas.microsoft.com/office/powerpoint/2010/main" val="3045630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357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Goto/Call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623" y="1889984"/>
            <a:ext cx="10955628" cy="2704304"/>
          </a:xfrm>
        </p:spPr>
        <p:txBody>
          <a:bodyPr>
            <a:normAutofit/>
          </a:bodyPr>
          <a:lstStyle/>
          <a:p>
            <a:pPr defTabSz="457200"/>
            <a:r>
              <a:rPr lang="en-US" sz="2700" b="1" dirty="0">
                <a:solidFill>
                  <a:schemeClr val="tx1"/>
                </a:solidFill>
              </a:rPr>
              <a:t>goto</a:t>
            </a:r>
            <a:r>
              <a:rPr lang="en-US" sz="2700" dirty="0">
                <a:solidFill>
                  <a:schemeClr val="tx1"/>
                </a:solidFill>
              </a:rPr>
              <a:t> label   ; Go to labeled instruction(unconditional branch)</a:t>
            </a:r>
          </a:p>
          <a:p>
            <a:pPr defTabSz="457200"/>
            <a:r>
              <a:rPr lang="en-US" sz="2700" b="1" dirty="0">
                <a:solidFill>
                  <a:schemeClr val="tx1"/>
                </a:solidFill>
              </a:rPr>
              <a:t>call</a:t>
            </a:r>
            <a:r>
              <a:rPr lang="en-US" sz="2700" dirty="0">
                <a:solidFill>
                  <a:schemeClr val="tx1"/>
                </a:solidFill>
              </a:rPr>
              <a:t> label     ; Call labeled subroutine/first, return address (PC+1) is pushed onto the stack.</a:t>
            </a:r>
          </a:p>
          <a:p>
            <a:pPr defTabSz="457200"/>
            <a:endParaRPr lang="en-US" sz="2700" dirty="0">
              <a:solidFill>
                <a:schemeClr val="tx1"/>
              </a:solidFill>
            </a:endParaRPr>
          </a:p>
          <a:p>
            <a:pPr marL="0" indent="0" defTabSz="457200">
              <a:buNone/>
            </a:pPr>
            <a:r>
              <a:rPr lang="en-US" sz="2700" dirty="0">
                <a:solidFill>
                  <a:schemeClr val="tx1"/>
                </a:solidFill>
              </a:rPr>
              <a:t>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23793" y="3786890"/>
            <a:ext cx="12024574" cy="1713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en-US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Examples:</a:t>
            </a: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r>
              <a:rPr kumimoji="0" lang="en-US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goto There       ; Next instruction to be executed is labeled “There”</a:t>
            </a: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r>
              <a:rPr kumimoji="0" lang="en-US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call Task1       ; Push return address; Next instruction to be executed is  labeled “Task1”</a:t>
            </a: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r>
              <a:rPr kumimoji="0" lang="en-US" sz="2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0" y="198199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448" y="35177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Return/Return from Interrupt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810" y="1879410"/>
            <a:ext cx="10972800" cy="4525963"/>
          </a:xfrm>
        </p:spPr>
        <p:txBody>
          <a:bodyPr>
            <a:normAutofit/>
          </a:bodyPr>
          <a:lstStyle/>
          <a:p>
            <a:pPr defTabSz="457200"/>
            <a:r>
              <a:rPr lang="en-US" sz="2400" dirty="0">
                <a:solidFill>
                  <a:schemeClr val="tx1"/>
                </a:solidFill>
              </a:rPr>
              <a:t>Return	 ; Return from subroutine</a:t>
            </a:r>
          </a:p>
          <a:p>
            <a:pPr defTabSz="457200"/>
            <a:r>
              <a:rPr lang="en-US" sz="2400" dirty="0">
                <a:solidFill>
                  <a:schemeClr val="tx1"/>
                </a:solidFill>
              </a:rPr>
              <a:t>retlw k	 ; Return from subroutine, putting literal  value in W</a:t>
            </a:r>
          </a:p>
          <a:p>
            <a:pPr defTabSz="457200"/>
            <a:r>
              <a:rPr lang="en-US" sz="2400" dirty="0">
                <a:solidFill>
                  <a:schemeClr val="tx1"/>
                </a:solidFill>
              </a:rPr>
              <a:t>retfie 		; Return from interrupt service routine; re-enable </a:t>
            </a:r>
            <a:r>
              <a:rPr lang="en-US" sz="2400" dirty="0" err="1">
                <a:solidFill>
                  <a:schemeClr val="tx1"/>
                </a:solidFill>
              </a:rPr>
              <a:t>intrrupts</a:t>
            </a:r>
            <a:endParaRPr lang="en-US" sz="2400" dirty="0">
              <a:solidFill>
                <a:schemeClr val="tx1"/>
              </a:solidFill>
            </a:endParaRPr>
          </a:p>
          <a:p>
            <a:pPr defTabSz="457200"/>
            <a:endParaRPr lang="en-US" sz="2400" dirty="0">
              <a:solidFill>
                <a:schemeClr val="tx1"/>
              </a:solidFill>
            </a:endParaRPr>
          </a:p>
          <a:p>
            <a:pPr defTabSz="457200"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Examples: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618186" y="3949299"/>
            <a:ext cx="9959662" cy="142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return     ; Pop return address off of stack</a:t>
            </a: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retlw 5   ; Pop return address; W &lt;- 5</a:t>
            </a:r>
          </a:p>
          <a:p>
            <a:pPr marL="365760" marR="0" lvl="0" indent="-256032" algn="l" defTabSz="4572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retfie      ; Pop return address; re-enable interrupts</a:t>
            </a:r>
          </a:p>
        </p:txBody>
      </p:sp>
    </p:spTree>
    <p:extLst>
      <p:ext uri="{BB962C8B-B14F-4D97-AF65-F5344CB8AC3E}">
        <p14:creationId xmlns:p14="http://schemas.microsoft.com/office/powerpoint/2010/main" val="275338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314" y="199517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Subroutines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5463" y="1499917"/>
            <a:ext cx="12026537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i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Subroutines are the closest equivalent to functions.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Subroutines start with a </a:t>
            </a:r>
            <a:r>
              <a:rPr lang="en-US" sz="2200" b="1" dirty="0">
                <a:solidFill>
                  <a:schemeClr val="tx1"/>
                </a:solidFill>
              </a:rPr>
              <a:t>Label </a:t>
            </a:r>
            <a:r>
              <a:rPr lang="en-US" sz="2200" dirty="0">
                <a:solidFill>
                  <a:schemeClr val="tx1"/>
                </a:solidFill>
              </a:rPr>
              <a:t>giving them a name and end with the instruction </a:t>
            </a:r>
            <a:r>
              <a:rPr lang="en-US" sz="2200" b="1" dirty="0">
                <a:solidFill>
                  <a:schemeClr val="tx1"/>
                </a:solidFill>
              </a:rPr>
              <a:t>return.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Subroutines can be written anywhere in the program after the org and before the end directives.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Subroutines are used in the following way: Call </a:t>
            </a:r>
            <a:r>
              <a:rPr lang="en-US" sz="2200" dirty="0" err="1">
                <a:solidFill>
                  <a:schemeClr val="tx1"/>
                </a:solidFill>
              </a:rPr>
              <a:t>subroutineName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Subroutines are stored </a:t>
            </a:r>
            <a:r>
              <a:rPr lang="en-US" sz="2200" b="1" dirty="0">
                <a:solidFill>
                  <a:schemeClr val="tx1"/>
                </a:solidFill>
              </a:rPr>
              <a:t>once </a:t>
            </a:r>
            <a:r>
              <a:rPr lang="en-US" sz="2200" dirty="0">
                <a:solidFill>
                  <a:schemeClr val="tx1"/>
                </a:solidFill>
              </a:rPr>
              <a:t>in the program memory, each time they are used, they are executed from that location.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Subroutines alter the flow of the program, thus they affect the stack.</a:t>
            </a:r>
          </a:p>
          <a:p>
            <a:pPr marL="201168" lvl="1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Example :</a:t>
            </a:r>
          </a:p>
          <a:p>
            <a:pPr marL="201168" lvl="1" indent="0">
              <a:buNone/>
            </a:pPr>
            <a:r>
              <a:rPr lang="en-US" sz="2200" b="1" dirty="0" err="1">
                <a:solidFill>
                  <a:schemeClr val="tx1"/>
                </a:solidFill>
              </a:rPr>
              <a:t>domath</a:t>
            </a:r>
            <a:endParaRPr lang="en-US" sz="2200" b="1" dirty="0">
              <a:solidFill>
                <a:schemeClr val="tx1"/>
              </a:solidFill>
            </a:endParaRPr>
          </a:p>
          <a:p>
            <a:pPr marL="201168" lvl="1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    instruction1</a:t>
            </a:r>
          </a:p>
          <a:p>
            <a:pPr marL="201168" lvl="1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    </a:t>
            </a:r>
            <a:r>
              <a:rPr lang="en-US" sz="2200" b="1" dirty="0" err="1">
                <a:solidFill>
                  <a:schemeClr val="tx1"/>
                </a:solidFill>
              </a:rPr>
              <a:t>instrucition</a:t>
            </a:r>
            <a:r>
              <a:rPr lang="en-US" sz="2200" b="1" dirty="0">
                <a:solidFill>
                  <a:schemeClr val="tx1"/>
                </a:solidFill>
              </a:rPr>
              <a:t> 2</a:t>
            </a:r>
          </a:p>
          <a:p>
            <a:pPr marL="201168" lvl="1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return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Macros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81329"/>
            <a:ext cx="11582400" cy="4525963"/>
          </a:xfrm>
          <a:noFill/>
        </p:spPr>
        <p:txBody>
          <a:bodyPr>
            <a:noAutofit/>
          </a:bodyPr>
          <a:lstStyle/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 </a:t>
            </a:r>
            <a:r>
              <a:rPr lang="en-US" sz="2300" dirty="0">
                <a:solidFill>
                  <a:schemeClr val="tx1"/>
                </a:solidFill>
              </a:rPr>
              <a:t>Macros should be declared before writing the code instructions. It is not recommended to declare  macros in the middle of your program.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Macros are used by only writing their name: macroName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Each time a macro is called , the call will be replaced by its body, therefore, the program will execute sequentially, the flow of the program will not change. The Stack is not affected.</a:t>
            </a:r>
          </a:p>
          <a:p>
            <a:pPr marL="201168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macroName 	</a:t>
            </a:r>
            <a:r>
              <a:rPr lang="en-US" sz="2000" b="1" dirty="0">
                <a:solidFill>
                  <a:schemeClr val="tx1"/>
                </a:solidFill>
              </a:rPr>
              <a:t>macro </a:t>
            </a:r>
            <a:endParaRPr lang="en-US" sz="2000" dirty="0">
              <a:solidFill>
                <a:schemeClr val="tx1"/>
              </a:solidFill>
            </a:endParaRPr>
          </a:p>
          <a:p>
            <a:pPr marL="384048" lvl="2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Instruction 1 </a:t>
            </a:r>
          </a:p>
          <a:p>
            <a:pPr marL="384048" lvl="2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Instruction 2 </a:t>
            </a:r>
          </a:p>
          <a:p>
            <a:pPr marL="384048" lvl="2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84048" lvl="2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84048" lvl="2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Instruction n </a:t>
            </a:r>
          </a:p>
          <a:p>
            <a:pPr marL="201168" lvl="1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endm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4275" y="3744310"/>
            <a:ext cx="2634018" cy="24429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300" dirty="0">
                <a:solidFill>
                  <a:schemeClr val="tx1"/>
                </a:solidFill>
              </a:rPr>
              <a:t>   A look-up table is a block of data that is held in the program memory and which                      can be accessed by the program and used within it. The table is formed as a subroutine.</a:t>
            </a:r>
            <a:endParaRPr lang="en-US" sz="2300" b="1" i="1" u="sng" dirty="0">
              <a:solidFill>
                <a:schemeClr val="tx1"/>
              </a:solidFill>
            </a:endParaRPr>
          </a:p>
          <a:p>
            <a:pPr marL="342900" lvl="1" indent="-342900" algn="l">
              <a:buFont typeface="Wingdings" panose="05000000000000000000" pitchFamily="2" charset="2"/>
              <a:buChar char="§"/>
            </a:pPr>
            <a:r>
              <a:rPr lang="en-US" sz="2300" dirty="0">
                <a:solidFill>
                  <a:schemeClr val="tx1"/>
                </a:solidFill>
              </a:rPr>
              <a:t>Look up tables are a special type of subroutines which are used to retrieve values depending on the input they receive. </a:t>
            </a:r>
          </a:p>
          <a:p>
            <a:pPr marL="342900" lvl="1" indent="-342900" algn="l">
              <a:buFont typeface="Wingdings" panose="05000000000000000000" pitchFamily="2" charset="2"/>
              <a:buChar char="§"/>
            </a:pPr>
            <a:r>
              <a:rPr lang="en-US" sz="2300" dirty="0">
                <a:solidFill>
                  <a:schemeClr val="tx1"/>
                </a:solidFill>
              </a:rPr>
              <a:t>They are invoked in the same as any subroutine: Call </a:t>
            </a:r>
            <a:r>
              <a:rPr lang="en-US" sz="2300" dirty="0" err="1">
                <a:solidFill>
                  <a:schemeClr val="tx1"/>
                </a:solidFill>
              </a:rPr>
              <a:t>tableName</a:t>
            </a:r>
            <a:r>
              <a:rPr lang="en-US" sz="2300" dirty="0">
                <a:solidFill>
                  <a:schemeClr val="tx1"/>
                </a:solidFill>
              </a:rPr>
              <a:t> </a:t>
            </a:r>
          </a:p>
          <a:p>
            <a:pPr marL="342900" lvl="1" indent="-342900" algn="l">
              <a:buFont typeface="Wingdings" panose="05000000000000000000" pitchFamily="2" charset="2"/>
              <a:buChar char="§"/>
            </a:pPr>
            <a:r>
              <a:rPr lang="en-US" sz="2300" dirty="0">
                <a:solidFill>
                  <a:schemeClr val="tx1"/>
                </a:solidFill>
              </a:rPr>
              <a:t>The </a:t>
            </a:r>
            <a:r>
              <a:rPr lang="en-US" sz="2300" b="1" dirty="0">
                <a:solidFill>
                  <a:schemeClr val="tx1"/>
                </a:solidFill>
              </a:rPr>
              <a:t>retlw </a:t>
            </a:r>
            <a:r>
              <a:rPr lang="en-US" sz="2300" dirty="0">
                <a:solidFill>
                  <a:schemeClr val="tx1"/>
                </a:solidFill>
              </a:rPr>
              <a:t>instruction is a </a:t>
            </a:r>
            <a:r>
              <a:rPr lang="en-US" sz="2300" b="1" dirty="0">
                <a:solidFill>
                  <a:schemeClr val="tx1"/>
                </a:solidFill>
              </a:rPr>
              <a:t>return </a:t>
            </a:r>
            <a:r>
              <a:rPr lang="en-US" sz="2300" dirty="0">
                <a:solidFill>
                  <a:schemeClr val="tx1"/>
                </a:solidFill>
              </a:rPr>
              <a:t>instruction with </a:t>
            </a:r>
            <a:r>
              <a:rPr lang="en-US" sz="2300" i="1" dirty="0">
                <a:solidFill>
                  <a:schemeClr val="tx1"/>
                </a:solidFill>
              </a:rPr>
              <a:t>the benefit that it returns a value in W </a:t>
            </a:r>
            <a:r>
              <a:rPr lang="en-US" sz="2300" dirty="0">
                <a:solidFill>
                  <a:schemeClr val="tx1"/>
                </a:solidFill>
              </a:rPr>
              <a:t>when it is executed.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97280" y="795234"/>
            <a:ext cx="3668568" cy="725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Look up tables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rgbClr val="455F5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32263"/>
            <a:ext cx="10058400" cy="1205097"/>
          </a:xfrm>
        </p:spPr>
        <p:txBody>
          <a:bodyPr>
            <a:normAutofit fontScale="90000"/>
          </a:bodyPr>
          <a:lstStyle/>
          <a:p>
            <a:r>
              <a:rPr lang="en-US" dirty="0"/>
              <a:t>Look up tables</a:t>
            </a:r>
            <a:br>
              <a:rPr lang="en-US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lookUpTableName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addwf PCL, F 		;add the number found in the program counter to PCL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nop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retlw Value 		;if W has 1, execute this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retlw Value 		;if W has 2, execute this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retlw Value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… </a:t>
            </a:r>
          </a:p>
          <a:p>
            <a:pPr marL="201168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retlw Value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424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7104" y="0"/>
            <a:ext cx="10426890" cy="625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676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48629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Clear/swap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97279" y="1886875"/>
            <a:ext cx="10120219" cy="452680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clrw            ; W register is cleared. Zero bit (Z) is set.</a:t>
            </a:r>
          </a:p>
          <a:p>
            <a:r>
              <a:rPr lang="en-US" sz="2400" dirty="0">
                <a:solidFill>
                  <a:schemeClr val="tx1"/>
                </a:solidFill>
              </a:rPr>
              <a:t>clrf f           ; The contents of register ’f’ are cleared and the Z bit is set.</a:t>
            </a:r>
          </a:p>
          <a:p>
            <a:r>
              <a:rPr lang="en-US" sz="2400" dirty="0">
                <a:solidFill>
                  <a:schemeClr val="tx1"/>
                </a:solidFill>
              </a:rPr>
              <a:t>swapf  f, d  ;The upper and lower nibbles of register 'f' are exchanged. If 'd' is 0, the result is placed in W register. If 'd' is 1, the result is placed in register 'f‘.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Examples:</a:t>
            </a:r>
          </a:p>
          <a:p>
            <a:pPr>
              <a:buNone/>
            </a:pPr>
            <a:r>
              <a:rPr lang="en-US" sz="2400" dirty="0">
                <a:solidFill>
                  <a:schemeClr val="tx1"/>
                </a:solidFill>
              </a:rPr>
              <a:t>clrf TEMP1 ;Clear variable TEMP1</a:t>
            </a:r>
          </a:p>
          <a:p>
            <a:pPr>
              <a:buNone/>
            </a:pPr>
            <a:r>
              <a:rPr lang="en-US" sz="2400" dirty="0">
                <a:solidFill>
                  <a:schemeClr val="tx1"/>
                </a:solidFill>
              </a:rPr>
              <a:t>swapf TEMP1, F ;Swap 4-bit nibbles of TEMP1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17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379" y="149340"/>
            <a:ext cx="10058400" cy="1450757"/>
          </a:xfrm>
        </p:spPr>
        <p:txBody>
          <a:bodyPr/>
          <a:lstStyle/>
          <a:p>
            <a:r>
              <a:rPr lang="en-US" dirty="0"/>
              <a:t>Increment/Decrement/Complement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7379" y="1869367"/>
            <a:ext cx="11516541" cy="236315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incf f, F(W) ; increment f, putting result in F or W</a:t>
            </a:r>
          </a:p>
          <a:p>
            <a:r>
              <a:rPr lang="en-US" sz="2400" dirty="0">
                <a:solidFill>
                  <a:schemeClr val="tx1"/>
                </a:solidFill>
              </a:rPr>
              <a:t>decf f, F(W) ;decrement f, putting result in F or W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comf f, F(W) ;complement f, putting result in F or W</a:t>
            </a:r>
          </a:p>
        </p:txBody>
      </p:sp>
      <p:sp>
        <p:nvSpPr>
          <p:cNvPr id="5" name="Rectangle 4"/>
          <p:cNvSpPr/>
          <p:nvPr/>
        </p:nvSpPr>
        <p:spPr>
          <a:xfrm>
            <a:off x="644373" y="3858664"/>
            <a:ext cx="100626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marR="0" lvl="0" indent="-256032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Examples: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incf TEMP1, F    ;Increment TEMP1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incf TEMP1, W  ;W &lt;- TEMP1+1; TEMP1 unchanged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decf TEMP1, F   ;Decrement TEMP1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comf TEMP1, F  ;Change 0s and 1s to 1s and 0s</a:t>
            </a:r>
          </a:p>
        </p:txBody>
      </p:sp>
    </p:spTree>
    <p:extLst>
      <p:ext uri="{BB962C8B-B14F-4D97-AF65-F5344CB8AC3E}">
        <p14:creationId xmlns:p14="http://schemas.microsoft.com/office/powerpoint/2010/main" val="471963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803" y="-43602"/>
            <a:ext cx="10058400" cy="1450757"/>
          </a:xfrm>
        </p:spPr>
        <p:txBody>
          <a:bodyPr/>
          <a:lstStyle/>
          <a:p>
            <a:r>
              <a:rPr lang="en-US" dirty="0"/>
              <a:t>Rotate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8902" y="1511287"/>
            <a:ext cx="11296439" cy="3378200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rlf f, F(W) ; copy f into F or W; rotate F or W left through the carry bit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rrf f, F(W) ; copy f into F or W; rotate F or W right  through  the carry bit</a:t>
            </a:r>
          </a:p>
        </p:txBody>
      </p:sp>
      <p:sp>
        <p:nvSpPr>
          <p:cNvPr id="5" name="Rectangle 4"/>
          <p:cNvSpPr/>
          <p:nvPr/>
        </p:nvSpPr>
        <p:spPr>
          <a:xfrm>
            <a:off x="723698" y="4596846"/>
            <a:ext cx="11028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marR="0" lvl="0" indent="-256032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9CB38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Examples: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rlf TEMP1, F 		; C &lt;- TEMP1.bit(7), TEMP1.bit(i+1) &lt;- TEMP1.bit(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TEMP1.bit(0) &lt;- 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rrf TEMP1, W		 ; Copy TEMP1 to W and rotate W right through C, TEMP1 unchanged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7279" y="3959474"/>
            <a:ext cx="29337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3017" y="2558947"/>
            <a:ext cx="25622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7645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29664"/>
            <a:ext cx="10058400" cy="1450757"/>
          </a:xfrm>
        </p:spPr>
        <p:txBody>
          <a:bodyPr/>
          <a:lstStyle/>
          <a:p>
            <a:r>
              <a:rPr lang="en-US" dirty="0"/>
              <a:t>Conditional</a:t>
            </a:r>
            <a:r>
              <a:rPr lang="en-US" sz="4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dirty="0"/>
              <a:t>Branch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PIC 16series instruction set has four instructions which implement a sort of conditional statement: btfsc , btfss, decfsz and incfsz instructions.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for the condition that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btfsc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f,b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a bit is clear: 0 (Bit Test File, Skip if Clear)  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btfss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f,b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: a bit is set one: 1 (Bit Test File, Skip if Set)  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decfsz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f,d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zero flag  after decrement the register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incfsz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f,d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zero flag after increment the register.</a:t>
            </a:r>
          </a:p>
        </p:txBody>
      </p:sp>
    </p:spTree>
    <p:extLst>
      <p:ext uri="{BB962C8B-B14F-4D97-AF65-F5344CB8AC3E}">
        <p14:creationId xmlns:p14="http://schemas.microsoft.com/office/powerpoint/2010/main" val="104605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7943" y="136604"/>
            <a:ext cx="10058400" cy="1450757"/>
          </a:xfrm>
        </p:spPr>
        <p:txBody>
          <a:bodyPr/>
          <a:lstStyle/>
          <a:p>
            <a:r>
              <a:rPr lang="en-US" sz="4400" dirty="0"/>
              <a:t>Conditional</a:t>
            </a:r>
            <a:r>
              <a:rPr lang="en-US" sz="4000" dirty="0"/>
              <a:t> Branch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8606" y="1845669"/>
            <a:ext cx="10972800" cy="47966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300" dirty="0">
                <a:solidFill>
                  <a:schemeClr val="tx1"/>
                </a:solidFill>
              </a:rPr>
              <a:t> </a:t>
            </a:r>
            <a:r>
              <a:rPr lang="en-US" sz="2300" b="1" i="1" dirty="0">
                <a:solidFill>
                  <a:schemeClr val="tx1"/>
                </a:solidFill>
              </a:rPr>
              <a:t>movlw 0x09 </a:t>
            </a:r>
          </a:p>
          <a:p>
            <a:pPr hangingPunct="0">
              <a:buNone/>
            </a:pPr>
            <a:r>
              <a:rPr lang="en-US" sz="2300" b="1" i="1" dirty="0">
                <a:solidFill>
                  <a:schemeClr val="tx1"/>
                </a:solidFill>
              </a:rPr>
              <a:t>btfsc VARX, 4 </a:t>
            </a:r>
          </a:p>
          <a:p>
            <a:pPr hangingPunct="0">
              <a:buNone/>
            </a:pPr>
            <a:r>
              <a:rPr lang="en-US" sz="2300" b="1" i="1" dirty="0">
                <a:solidFill>
                  <a:schemeClr val="tx1"/>
                </a:solidFill>
              </a:rPr>
              <a:t>movwf Num1 </a:t>
            </a:r>
          </a:p>
          <a:p>
            <a:pPr hangingPunct="0">
              <a:buNone/>
            </a:pPr>
            <a:r>
              <a:rPr lang="en-US" sz="2300" b="1" i="1" dirty="0">
                <a:solidFill>
                  <a:schemeClr val="tx1"/>
                </a:solidFill>
              </a:rPr>
              <a:t>movwf Num2</a:t>
            </a:r>
            <a:endParaRPr lang="en-US" sz="2300" b="1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300" dirty="0">
                <a:solidFill>
                  <a:schemeClr val="tx1"/>
                </a:solidFill>
              </a:rPr>
              <a:t>  You have seen above that </a:t>
            </a:r>
            <a:r>
              <a:rPr lang="en-US" sz="2300" b="1" dirty="0">
                <a:solidFill>
                  <a:schemeClr val="tx1"/>
                </a:solidFill>
              </a:rPr>
              <a:t>if the condition fails</a:t>
            </a:r>
            <a:r>
              <a:rPr lang="en-US" sz="2300" dirty="0">
                <a:solidFill>
                  <a:schemeClr val="tx1"/>
                </a:solidFill>
              </a:rPr>
              <a:t>, the code will continue normally and both instructions will be executed.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300" i="1" u="sng" dirty="0">
                <a:solidFill>
                  <a:schemeClr val="tx1"/>
                </a:solidFill>
              </a:rPr>
              <a:t>We can check the flags if set or not:</a:t>
            </a:r>
          </a:p>
          <a:p>
            <a:pPr>
              <a:buNone/>
            </a:pPr>
            <a:r>
              <a:rPr lang="en-US" sz="2300" dirty="0">
                <a:solidFill>
                  <a:schemeClr val="tx1"/>
                </a:solidFill>
              </a:rPr>
              <a:t>		btfss / btfsc STATUS,C</a:t>
            </a:r>
          </a:p>
          <a:p>
            <a:pPr>
              <a:buNone/>
            </a:pPr>
            <a:r>
              <a:rPr lang="en-US" sz="2300" dirty="0">
                <a:solidFill>
                  <a:schemeClr val="tx1"/>
                </a:solidFill>
              </a:rPr>
              <a:t>		btfss / btfsc STATUS,Z</a:t>
            </a:r>
          </a:p>
          <a:p>
            <a:pPr>
              <a:buNone/>
            </a:pPr>
            <a:endParaRPr lang="en-US" sz="2300" dirty="0">
              <a:solidFill>
                <a:schemeClr val="tx1"/>
              </a:solidFill>
            </a:endParaRPr>
          </a:p>
          <a:p>
            <a:pPr>
              <a:buNone/>
            </a:pPr>
            <a:endParaRPr lang="en-US" sz="2300" dirty="0">
              <a:solidFill>
                <a:schemeClr val="tx1"/>
              </a:solidFill>
            </a:endParaRPr>
          </a:p>
          <a:p>
            <a:pPr>
              <a:buNone/>
            </a:pPr>
            <a:endParaRPr lang="en-US" sz="23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Conditional Branch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99" y="1481329"/>
            <a:ext cx="11792755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/>
          </a:p>
          <a:p>
            <a:r>
              <a:rPr lang="en-US" sz="2400" dirty="0">
                <a:solidFill>
                  <a:schemeClr val="tx1"/>
                </a:solidFill>
              </a:rPr>
              <a:t> decfsz f, F(W)		 ;decrement f, putting result in F or W, skip if zero</a:t>
            </a:r>
          </a:p>
          <a:p>
            <a:r>
              <a:rPr lang="en-US" sz="2400" dirty="0">
                <a:solidFill>
                  <a:schemeClr val="tx1"/>
                </a:solidFill>
              </a:rPr>
              <a:t> incfsz f, F(W)		 ;increment f, putting result in F or W, skip if zero</a:t>
            </a:r>
          </a:p>
          <a:p>
            <a:r>
              <a:rPr lang="en-US" sz="2400" dirty="0">
                <a:solidFill>
                  <a:schemeClr val="tx1"/>
                </a:solidFill>
              </a:rPr>
              <a:t>(check Zero flag)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Examples:</a:t>
            </a:r>
          </a:p>
          <a:p>
            <a:r>
              <a:rPr lang="en-US" sz="2400" dirty="0">
                <a:solidFill>
                  <a:schemeClr val="tx1"/>
                </a:solidFill>
              </a:rPr>
              <a:t> decfsz TEMP1, F ; Decrement TEMP1, skip if TEMP1==0</a:t>
            </a:r>
          </a:p>
          <a:p>
            <a:r>
              <a:rPr lang="en-US" sz="2400" dirty="0">
                <a:solidFill>
                  <a:schemeClr val="tx1"/>
                </a:solidFill>
              </a:rPr>
              <a:t> incfsz TEMP1, W ; W &lt;- TEMP1+1 , skip if W==0 (TEMP1==0XFF)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This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machine code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6480" y="2802981"/>
            <a:ext cx="5486400" cy="1590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79" y="1983018"/>
            <a:ext cx="4307233" cy="435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491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machine code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6480" y="2802981"/>
            <a:ext cx="5486400" cy="1590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79" y="1983018"/>
            <a:ext cx="4307233" cy="435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47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3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4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5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6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ppt/theme/themeOverride7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1182</Words>
  <Application>Microsoft Office PowerPoint</Application>
  <PresentationFormat>Widescreen</PresentationFormat>
  <Paragraphs>145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Andalus</vt:lpstr>
      <vt:lpstr>Arial</vt:lpstr>
      <vt:lpstr>Calibri</vt:lpstr>
      <vt:lpstr>Calibri Light</vt:lpstr>
      <vt:lpstr>Times New Roman</vt:lpstr>
      <vt:lpstr>Wingdings</vt:lpstr>
      <vt:lpstr>Office Theme</vt:lpstr>
      <vt:lpstr>Retrospect</vt:lpstr>
      <vt:lpstr>             CPE 110408362 Embedded Systems Design  Lab 3</vt:lpstr>
      <vt:lpstr>Clear/swap</vt:lpstr>
      <vt:lpstr>Increment/Decrement/Complement</vt:lpstr>
      <vt:lpstr>Rotate</vt:lpstr>
      <vt:lpstr>Conditional Branch </vt:lpstr>
      <vt:lpstr>Conditional Branch</vt:lpstr>
      <vt:lpstr>Conditional Branch</vt:lpstr>
      <vt:lpstr>Instruction machine code</vt:lpstr>
      <vt:lpstr>Instruction machine code</vt:lpstr>
      <vt:lpstr>Goto/Call</vt:lpstr>
      <vt:lpstr>Return/Return from Interrupt</vt:lpstr>
      <vt:lpstr>Subroutines</vt:lpstr>
      <vt:lpstr>Macros</vt:lpstr>
      <vt:lpstr>PowerPoint Presentation</vt:lpstr>
      <vt:lpstr>Look up tables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CPE 110408362 Embedded Systems Design  Lab 3</dc:title>
  <dc:creator>Nesreen M.M Zayadneh</dc:creator>
  <cp:lastModifiedBy>Nesreen M.M Zayadneh</cp:lastModifiedBy>
  <cp:revision>1</cp:revision>
  <dcterms:created xsi:type="dcterms:W3CDTF">2020-12-15T08:59:05Z</dcterms:created>
  <dcterms:modified xsi:type="dcterms:W3CDTF">2020-12-15T08:59:10Z</dcterms:modified>
</cp:coreProperties>
</file>