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6"/>
  </p:notesMasterIdLst>
  <p:sldIdLst>
    <p:sldId id="303" r:id="rId2"/>
    <p:sldId id="304" r:id="rId3"/>
    <p:sldId id="305" r:id="rId4"/>
    <p:sldId id="257" r:id="rId5"/>
    <p:sldId id="258" r:id="rId6"/>
    <p:sldId id="259" r:id="rId7"/>
    <p:sldId id="308" r:id="rId8"/>
    <p:sldId id="306" r:id="rId9"/>
    <p:sldId id="307" r:id="rId10"/>
    <p:sldId id="260" r:id="rId11"/>
    <p:sldId id="261" r:id="rId12"/>
    <p:sldId id="262" r:id="rId13"/>
    <p:sldId id="309" r:id="rId14"/>
    <p:sldId id="263" r:id="rId15"/>
    <p:sldId id="264" r:id="rId16"/>
    <p:sldId id="310" r:id="rId17"/>
    <p:sldId id="311" r:id="rId18"/>
    <p:sldId id="312" r:id="rId19"/>
    <p:sldId id="266" r:id="rId20"/>
    <p:sldId id="269" r:id="rId21"/>
    <p:sldId id="315" r:id="rId22"/>
    <p:sldId id="319" r:id="rId23"/>
    <p:sldId id="316" r:id="rId24"/>
    <p:sldId id="320" r:id="rId25"/>
    <p:sldId id="317" r:id="rId26"/>
    <p:sldId id="321" r:id="rId27"/>
    <p:sldId id="318" r:id="rId28"/>
    <p:sldId id="313" r:id="rId29"/>
    <p:sldId id="270" r:id="rId30"/>
    <p:sldId id="267" r:id="rId31"/>
    <p:sldId id="314" r:id="rId32"/>
    <p:sldId id="268" r:id="rId33"/>
    <p:sldId id="271" r:id="rId34"/>
    <p:sldId id="272" r:id="rId35"/>
    <p:sldId id="273" r:id="rId36"/>
    <p:sldId id="332" r:id="rId37"/>
    <p:sldId id="331" r:id="rId38"/>
    <p:sldId id="274" r:id="rId39"/>
    <p:sldId id="324" r:id="rId40"/>
    <p:sldId id="322" r:id="rId41"/>
    <p:sldId id="323" r:id="rId42"/>
    <p:sldId id="325" r:id="rId43"/>
    <p:sldId id="326" r:id="rId44"/>
    <p:sldId id="327" r:id="rId45"/>
    <p:sldId id="328" r:id="rId46"/>
    <p:sldId id="329" r:id="rId47"/>
    <p:sldId id="330" r:id="rId48"/>
    <p:sldId id="275" r:id="rId49"/>
    <p:sldId id="276" r:id="rId50"/>
    <p:sldId id="277" r:id="rId51"/>
    <p:sldId id="278" r:id="rId52"/>
    <p:sldId id="279" r:id="rId53"/>
    <p:sldId id="335" r:id="rId54"/>
    <p:sldId id="280" r:id="rId55"/>
    <p:sldId id="281" r:id="rId56"/>
    <p:sldId id="282" r:id="rId57"/>
    <p:sldId id="337" r:id="rId58"/>
    <p:sldId id="283" r:id="rId59"/>
    <p:sldId id="284" r:id="rId60"/>
    <p:sldId id="333" r:id="rId61"/>
    <p:sldId id="334" r:id="rId62"/>
    <p:sldId id="286" r:id="rId63"/>
    <p:sldId id="287" r:id="rId64"/>
    <p:sldId id="288" r:id="rId65"/>
    <p:sldId id="289" r:id="rId66"/>
    <p:sldId id="336" r:id="rId67"/>
    <p:sldId id="290" r:id="rId68"/>
    <p:sldId id="338" r:id="rId69"/>
    <p:sldId id="339" r:id="rId70"/>
    <p:sldId id="292" r:id="rId71"/>
    <p:sldId id="340" r:id="rId72"/>
    <p:sldId id="341" r:id="rId73"/>
    <p:sldId id="342" r:id="rId74"/>
    <p:sldId id="343" r:id="rId75"/>
    <p:sldId id="293" r:id="rId76"/>
    <p:sldId id="295" r:id="rId77"/>
    <p:sldId id="296" r:id="rId78"/>
    <p:sldId id="297" r:id="rId79"/>
    <p:sldId id="298" r:id="rId80"/>
    <p:sldId id="299" r:id="rId81"/>
    <p:sldId id="301" r:id="rId82"/>
    <p:sldId id="302" r:id="rId83"/>
    <p:sldId id="344" r:id="rId84"/>
    <p:sldId id="345" r:id="rId8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61CF4-65BE-4448-AC26-23D843C1EBF4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33BD5-3D14-4F29-8B7F-F29186588A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3258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33BD5-3D14-4F29-8B7F-F29186588A5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009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33BD5-3D14-4F29-8B7F-F29186588A55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690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45DF5-16FC-46FC-B9E9-546C07683630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5A18-AA77-40A0-8D04-CA7E7D1C0EAE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01BC-A976-4A84-A949-EE9834AEFCE5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BAB-59FC-4CF8-B1D3-FBE30592E8E7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505F-7E35-45C1-8FD7-C539202FD700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F3F1-8668-4188-B281-F0B24A395B89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7D01-FB8A-4B34-B19D-C715CD2F4F44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E194-E650-469A-8B91-3EB8D9B0749F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B587-0A20-41CB-9BC7-0C2C0197D4AD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23EA-FFA5-405D-B51A-5BF7F034C7DF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27C19-255D-4665-904A-EEA1B14710DD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6B83-DB68-4118-8C7D-407E115EE7ED}" type="datetime1">
              <a:rPr lang="ar-SA" smtClean="0"/>
              <a:pPr/>
              <a:t>04/07/1441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99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7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Probability and Statistics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/>
              <a:t>Chapter 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752600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Dr. Sahar </a:t>
            </a:r>
            <a:r>
              <a:rPr lang="en-US" i="1" dirty="0" err="1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ALMashaqbeh</a:t>
            </a:r>
            <a:endParaRPr lang="en-US" i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2400" i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Department of Industrial Engineering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116633"/>
            <a:ext cx="2143125" cy="2088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8972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731492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14488"/>
            <a:ext cx="753314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00438"/>
            <a:ext cx="738912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TextBox 2"/>
          <p:cNvSpPr txBox="1"/>
          <p:nvPr/>
        </p:nvSpPr>
        <p:spPr>
          <a:xfrm>
            <a:off x="214282" y="4786322"/>
            <a:ext cx="94479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S={ 1,2,3,4,5,6}</a:t>
            </a:r>
            <a:endParaRPr lang="en-US" b="1" dirty="0"/>
          </a:p>
          <a:p>
            <a:pPr algn="l" rtl="0"/>
            <a:r>
              <a:rPr lang="en-US" b="1" dirty="0"/>
              <a:t>If event A is the even number in a tossing of a die</a:t>
            </a:r>
          </a:p>
          <a:p>
            <a:pPr algn="l" rtl="0"/>
            <a:r>
              <a:rPr lang="en-US" sz="2000" dirty="0"/>
              <a:t>A={ 2,4,6},  A’={1,3,5}</a:t>
            </a:r>
          </a:p>
          <a:p>
            <a:pPr algn="l" rtl="0"/>
            <a:r>
              <a:rPr lang="en-US" sz="2000" b="1" dirty="0"/>
              <a:t>If event  B is a number greater than 3 in a tossing of a die</a:t>
            </a:r>
          </a:p>
          <a:p>
            <a:pPr algn="l" rtl="0"/>
            <a:r>
              <a:rPr lang="en-US" sz="2000" dirty="0"/>
              <a:t>B={ 4,5,6), B’={1,2,3}</a:t>
            </a:r>
          </a:p>
          <a:p>
            <a:pPr algn="l"/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82700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78914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437112"/>
            <a:ext cx="756650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7008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endParaRPr lang="en-CA" dirty="0"/>
          </a:p>
          <a:p>
            <a:pPr algn="just" rtl="0"/>
            <a:endParaRPr lang="en-CA" dirty="0"/>
          </a:p>
          <a:p>
            <a:pPr algn="just" rtl="0"/>
            <a:r>
              <a:rPr lang="en-CA" dirty="0"/>
              <a:t>The relationship between events and the corresponding sample space can be illustrated graphically by means of </a:t>
            </a:r>
            <a:r>
              <a:rPr lang="en-CA" b="1" dirty="0"/>
              <a:t>Venn diagrams.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08720"/>
            <a:ext cx="54007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7815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80928"/>
            <a:ext cx="69847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221088"/>
            <a:ext cx="5667375" cy="227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b="1" dirty="0"/>
              <a:t>Exercise 2.7:</a:t>
            </a:r>
          </a:p>
          <a:p>
            <a:pPr algn="just" rtl="0">
              <a:buNone/>
            </a:pPr>
            <a:r>
              <a:rPr lang="en-US" dirty="0"/>
              <a:t> </a:t>
            </a:r>
            <a:r>
              <a:rPr lang="en-CA" dirty="0"/>
              <a:t>Four students are selected at random from a chemistry class and classified as male or female. List the elements of the sample space S</a:t>
            </a:r>
            <a:r>
              <a:rPr lang="en-CA" baseline="-25000" dirty="0"/>
              <a:t>1</a:t>
            </a:r>
            <a:r>
              <a:rPr lang="en-CA" dirty="0"/>
              <a:t> using the letter M for "male" and F for "female." Define a second sample space S</a:t>
            </a:r>
            <a:r>
              <a:rPr lang="en-CA" baseline="-25000" dirty="0"/>
              <a:t>2</a:t>
            </a:r>
            <a:r>
              <a:rPr lang="en-CA" dirty="0"/>
              <a:t> where the elements represent the number of </a:t>
            </a:r>
            <a:r>
              <a:rPr lang="en-US" dirty="0"/>
              <a:t>females selected.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None/>
            </a:pPr>
            <a:endParaRPr lang="en-US" dirty="0"/>
          </a:p>
          <a:p>
            <a:pPr algn="just" rtl="0">
              <a:buNone/>
            </a:pPr>
            <a:r>
              <a:rPr lang="en-US" dirty="0"/>
              <a:t>S</a:t>
            </a:r>
            <a:r>
              <a:rPr lang="en-US" baseline="-25000" dirty="0"/>
              <a:t>1</a:t>
            </a:r>
            <a:r>
              <a:rPr lang="en-US" dirty="0"/>
              <a:t>={MMMM,MMMF,MMFM,MFMM, FMMM,MMFF,MFMF,MFFM, FMFM, FFMM, FMMF,MFFF, FMFF, FFMF, FFFM, FFFF}</a:t>
            </a:r>
          </a:p>
          <a:p>
            <a:pPr algn="just" rtl="0">
              <a:buNone/>
            </a:pPr>
            <a:endParaRPr lang="en-US" dirty="0"/>
          </a:p>
          <a:p>
            <a:pPr algn="just" rtl="0">
              <a:buNone/>
            </a:pPr>
            <a:r>
              <a:rPr lang="en-US" dirty="0"/>
              <a:t>S</a:t>
            </a:r>
            <a:r>
              <a:rPr lang="en-US" baseline="-25000" dirty="0"/>
              <a:t>2</a:t>
            </a:r>
            <a:r>
              <a:rPr lang="en-US" dirty="0"/>
              <a:t> = {0, 1, 2, 3, 4}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/>
          <a:lstStyle/>
          <a:p>
            <a:pPr algn="just" rtl="0"/>
            <a:r>
              <a:rPr lang="en-US" b="1" dirty="0"/>
              <a:t>Exercise 2.14:</a:t>
            </a:r>
          </a:p>
          <a:p>
            <a:pPr algn="just" rtl="0">
              <a:buNone/>
            </a:pPr>
            <a:r>
              <a:rPr lang="en-CA" dirty="0"/>
              <a:t>If S = {0,1,2,3,4,5,6,7,8,9} and </a:t>
            </a:r>
          </a:p>
          <a:p>
            <a:pPr algn="just" rtl="0">
              <a:buNone/>
            </a:pPr>
            <a:r>
              <a:rPr lang="en-CA" dirty="0"/>
              <a:t>A =</a:t>
            </a:r>
            <a:r>
              <a:rPr lang="en-US" dirty="0"/>
              <a:t>{0,2,4,6,8}, B = {1,3,5,7,9}, C = {2,3,4,5}, and </a:t>
            </a:r>
          </a:p>
          <a:p>
            <a:pPr algn="just" rtl="0">
              <a:buNone/>
            </a:pPr>
            <a:r>
              <a:rPr lang="en-CA" dirty="0"/>
              <a:t>D = {1,6, 7}</a:t>
            </a:r>
          </a:p>
          <a:p>
            <a:pPr algn="just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929066"/>
            <a:ext cx="28765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45797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786058"/>
            <a:ext cx="65913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429000"/>
            <a:ext cx="273630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005064"/>
            <a:ext cx="1080121" cy="368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3" y="4293096"/>
            <a:ext cx="448249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Statisticians use the word experiment to describe any process that generate a set of data. </a:t>
            </a:r>
          </a:p>
          <a:p>
            <a:pPr algn="just" rtl="0"/>
            <a:endParaRPr lang="en-US" dirty="0"/>
          </a:p>
          <a:p>
            <a:pPr algn="just" rtl="0"/>
            <a:r>
              <a:rPr lang="en-US" dirty="0"/>
              <a:t>Example of a statistical experiment is the tossing of a coin.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75940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57725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80928"/>
            <a:ext cx="73498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870" y="1654746"/>
            <a:ext cx="7120260" cy="22322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29602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Answer ( Ex. 22)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1000100" y="3143248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</a:t>
            </a:r>
            <a:r>
              <a:rPr lang="en-US" sz="2800" b="1" baseline="-25000" dirty="0"/>
              <a:t>1</a:t>
            </a:r>
            <a:r>
              <a:rPr lang="en-US" sz="2800" b="1" dirty="0"/>
              <a:t>n</a:t>
            </a:r>
            <a:r>
              <a:rPr lang="en-US" sz="2800" b="1" baseline="-25000" dirty="0"/>
              <a:t>2</a:t>
            </a:r>
            <a:r>
              <a:rPr lang="en-US" sz="2800" b="1" dirty="0"/>
              <a:t>= 8*3=24 classification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004" y="1700808"/>
            <a:ext cx="8042436" cy="11144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26066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155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b="1" dirty="0"/>
              <a:t>Answer ( Ex. 27)</a:t>
            </a:r>
          </a:p>
          <a:p>
            <a:endParaRPr lang="en-US" sz="2800" b="1" dirty="0"/>
          </a:p>
          <a:p>
            <a:pPr algn="ctr" rtl="0">
              <a:buNone/>
            </a:pPr>
            <a:r>
              <a:rPr lang="en-US" sz="2800" b="1" dirty="0"/>
              <a:t>n</a:t>
            </a:r>
            <a:r>
              <a:rPr lang="en-US" sz="2800" b="1" baseline="-25000" dirty="0"/>
              <a:t>1</a:t>
            </a:r>
            <a:r>
              <a:rPr lang="en-US" sz="2800" b="1" dirty="0"/>
              <a:t>n</a:t>
            </a:r>
            <a:r>
              <a:rPr lang="en-US" sz="2800" b="1" baseline="-25000" dirty="0"/>
              <a:t>2</a:t>
            </a:r>
            <a:r>
              <a:rPr lang="en-US" sz="2800" b="1" dirty="0"/>
              <a:t> n</a:t>
            </a:r>
            <a:r>
              <a:rPr lang="en-US" sz="2800" b="1" baseline="-25000" dirty="0"/>
              <a:t>3</a:t>
            </a:r>
            <a:r>
              <a:rPr lang="en-US" sz="2800" b="1" dirty="0"/>
              <a:t>n</a:t>
            </a:r>
            <a:r>
              <a:rPr lang="en-US" sz="2800" b="1" baseline="-25000" dirty="0"/>
              <a:t>4 </a:t>
            </a:r>
            <a:r>
              <a:rPr lang="en-US" sz="2800" b="1" dirty="0"/>
              <a:t>= 4*3*2*2=48 different house plans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647825"/>
            <a:ext cx="7272808" cy="1476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2238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/>
              <a:t>Answer ( Ex. 33)</a:t>
            </a:r>
          </a:p>
          <a:p>
            <a:pPr algn="l" rtl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928662" y="300037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</a:t>
            </a:r>
            <a:r>
              <a:rPr lang="en-US" sz="2800" b="1" baseline="-25000" dirty="0"/>
              <a:t>1</a:t>
            </a:r>
            <a:r>
              <a:rPr lang="en-US" sz="2800" b="1" dirty="0"/>
              <a:t>n</a:t>
            </a:r>
            <a:r>
              <a:rPr lang="en-US" sz="2800" b="1" baseline="-25000" dirty="0"/>
              <a:t>2</a:t>
            </a:r>
            <a:r>
              <a:rPr lang="en-US" sz="2800" b="1" dirty="0"/>
              <a:t> = 9*8=72 </a:t>
            </a:r>
            <a:r>
              <a:rPr lang="en-US" sz="2800" dirty="0"/>
              <a:t>registrations to be checked.</a:t>
            </a:r>
            <a:endParaRPr lang="en-US" sz="28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" y="1844824"/>
            <a:ext cx="6149504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712" y="328498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(5)(4)(4)(3)(3)(2)(2)(1)(1) = 2880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36251139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pPr marL="0" indent="0" algn="just" rtl="0">
              <a:buNone/>
            </a:pPr>
            <a:r>
              <a:rPr lang="en-US" dirty="0"/>
              <a:t>How many even three digit numbers can be performed from the digits 1,2,5,6 and 9 if each digit can be used only once?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ctr" rtl="0">
              <a:buNone/>
            </a:pPr>
            <a:r>
              <a:rPr lang="en-US" dirty="0"/>
              <a:t>n</a:t>
            </a:r>
            <a:r>
              <a:rPr lang="en-US" baseline="-25000" dirty="0"/>
              <a:t>1</a:t>
            </a:r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n</a:t>
            </a:r>
            <a:r>
              <a:rPr lang="en-US" baseline="-25000" dirty="0"/>
              <a:t>3 </a:t>
            </a:r>
            <a:r>
              <a:rPr lang="en-US" dirty="0"/>
              <a:t>=</a:t>
            </a:r>
            <a:r>
              <a:rPr lang="en-US" baseline="-25000" dirty="0"/>
              <a:t> </a:t>
            </a:r>
            <a:r>
              <a:rPr lang="en-US" dirty="0"/>
              <a:t>(2)(4)(3)= 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60633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332656"/>
            <a:ext cx="7863731" cy="342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27472"/>
            <a:ext cx="6912768" cy="269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808682" y="3381141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Since the above two cases are mutually exclusive of each other, the total number</a:t>
            </a:r>
          </a:p>
          <a:p>
            <a:pPr algn="l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of even four-digit numbers can be calculated by 60 + 96 = 156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ctr" rtl="0">
              <a:buNone/>
            </a:pPr>
            <a:r>
              <a:rPr lang="en-US" b="1" dirty="0">
                <a:solidFill>
                  <a:srgbClr val="FF0000"/>
                </a:solidFill>
              </a:rPr>
              <a:t>Sample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388046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175543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78829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214422"/>
            <a:ext cx="7629525" cy="244420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328" y="1772816"/>
            <a:ext cx="776534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438236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088261" cy="5819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548680"/>
            <a:ext cx="8016891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46148"/>
            <a:ext cx="7697012" cy="2210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4000504"/>
            <a:ext cx="771034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90647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769020"/>
            <a:ext cx="8191491" cy="17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4713236"/>
            <a:ext cx="8042631" cy="135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7946"/>
            <a:ext cx="743776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89566"/>
            <a:ext cx="7376085" cy="77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35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010275"/>
            <a:ext cx="74771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36</a:t>
            </a:fld>
            <a:endParaRPr lang="ar-SA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8215338" cy="378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37</a:t>
            </a:fld>
            <a:endParaRPr lang="ar-SA"/>
          </a:p>
        </p:txBody>
      </p:sp>
      <p:pic>
        <p:nvPicPr>
          <p:cNvPr id="1026" name="Picture 2" descr="نتيجة بحث الصور عن permu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6172200" cy="431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435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CA" dirty="0"/>
              <a:t>Ex 2.32:</a:t>
            </a:r>
          </a:p>
          <a:p>
            <a:pPr algn="l" rtl="0">
              <a:buNone/>
            </a:pPr>
            <a:r>
              <a:rPr lang="en-CA" dirty="0"/>
              <a:t>a)How many distinct permutations can be made from the letters of the word </a:t>
            </a:r>
            <a:r>
              <a:rPr lang="en-CA" i="1" dirty="0"/>
              <a:t>columns?</a:t>
            </a:r>
          </a:p>
          <a:p>
            <a:pPr algn="l" rtl="0">
              <a:buNone/>
            </a:pPr>
            <a:endParaRPr lang="en-CA" i="1" dirty="0"/>
          </a:p>
          <a:p>
            <a:pPr algn="ctr" rtl="0">
              <a:buNone/>
            </a:pPr>
            <a:r>
              <a:rPr lang="en-US" dirty="0"/>
              <a:t>5040 </a:t>
            </a:r>
          </a:p>
          <a:p>
            <a:pPr algn="l" rtl="0">
              <a:buNone/>
            </a:pPr>
            <a:r>
              <a:rPr lang="en-US" dirty="0"/>
              <a:t>b)</a:t>
            </a:r>
          </a:p>
          <a:p>
            <a:pPr algn="ctr" rtl="0">
              <a:buNone/>
            </a:pPr>
            <a:endParaRPr lang="en-US" dirty="0"/>
          </a:p>
          <a:p>
            <a:pPr algn="ctr" rtl="0">
              <a:buNone/>
            </a:pPr>
            <a:endParaRPr lang="en-US" dirty="0"/>
          </a:p>
          <a:p>
            <a:pPr algn="ctr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39</a:t>
            </a:fld>
            <a:endParaRPr lang="ar-S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643314"/>
            <a:ext cx="6486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160517" y="4929198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720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642671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73016"/>
            <a:ext cx="706717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TextBox 2"/>
          <p:cNvSpPr txBox="1"/>
          <p:nvPr/>
        </p:nvSpPr>
        <p:spPr>
          <a:xfrm>
            <a:off x="928630" y="507207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lang="en-US" b="1" dirty="0"/>
              <a:t>** More than one sample space can be used to describe the outcomes of an experiment.</a:t>
            </a:r>
          </a:p>
          <a:p>
            <a:pPr algn="just" rtl="0"/>
            <a:r>
              <a:rPr lang="en-US" b="1" dirty="0"/>
              <a:t>In some experiment it is helpful to list the elements of the sample space by means of a tree diagram.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0">
              <a:buNone/>
            </a:pPr>
            <a:r>
              <a:rPr lang="en-CA" dirty="0"/>
              <a:t>EX. 2.31</a:t>
            </a:r>
          </a:p>
          <a:p>
            <a:pPr algn="just" rtl="0">
              <a:buNone/>
            </a:pPr>
            <a:r>
              <a:rPr lang="en-CA" dirty="0"/>
              <a:t> If a multiple-choice test consists of 5 questions each with 4 possible answers of which only 1 is correct,</a:t>
            </a:r>
          </a:p>
          <a:p>
            <a:pPr algn="just" rtl="0">
              <a:buNone/>
            </a:pPr>
            <a:r>
              <a:rPr lang="en-CA" dirty="0"/>
              <a:t>(a) In how many different ways can a student check off one answer to each question?</a:t>
            </a:r>
          </a:p>
          <a:p>
            <a:pPr algn="just" rtl="0">
              <a:buNone/>
            </a:pPr>
            <a:r>
              <a:rPr lang="en-CA" dirty="0"/>
              <a:t>(b) In how many ways can a student, check off one</a:t>
            </a:r>
          </a:p>
          <a:p>
            <a:pPr algn="just" rtl="0">
              <a:buNone/>
            </a:pPr>
            <a:r>
              <a:rPr lang="en-CA" dirty="0"/>
              <a:t>answer to each question and get all the answers </a:t>
            </a:r>
            <a:r>
              <a:rPr lang="en-US" dirty="0"/>
              <a:t>wrong 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Ex. 2.31:</a:t>
            </a:r>
          </a:p>
          <a:p>
            <a:pPr marL="514350" indent="-514350" algn="l" rtl="0">
              <a:buAutoNum type="alphaLcParenR"/>
            </a:pPr>
            <a:r>
              <a:rPr lang="en-US" dirty="0"/>
              <a:t>1024</a:t>
            </a:r>
          </a:p>
          <a:p>
            <a:pPr marL="514350" indent="-514350" algn="l" rtl="0">
              <a:buAutoNum type="alphaLcParenR"/>
            </a:pPr>
            <a:r>
              <a:rPr lang="en-US" dirty="0"/>
              <a:t>243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42</a:t>
            </a:fld>
            <a:endParaRPr lang="ar-SA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67246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428992" y="421481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72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None/>
            </a:pPr>
            <a:r>
              <a:rPr lang="en-CA" dirty="0"/>
              <a:t>Ex. 2.40</a:t>
            </a:r>
          </a:p>
          <a:p>
            <a:pPr algn="just" rtl="0">
              <a:buNone/>
            </a:pPr>
            <a:r>
              <a:rPr lang="en-CA" dirty="0"/>
              <a:t> In how many ways can 5 starting positions on a</a:t>
            </a:r>
          </a:p>
          <a:p>
            <a:pPr algn="just" rtl="0">
              <a:buNone/>
            </a:pPr>
            <a:r>
              <a:rPr lang="en-CA" dirty="0"/>
              <a:t>basketball team be filled with 8 men who can play any </a:t>
            </a:r>
            <a:r>
              <a:rPr lang="en-US" dirty="0"/>
              <a:t>of the positions?</a:t>
            </a:r>
          </a:p>
          <a:p>
            <a:pPr algn="just" rtl="0">
              <a:buNone/>
            </a:pPr>
            <a:endParaRPr lang="en-US" b="1" dirty="0"/>
          </a:p>
          <a:p>
            <a:pPr algn="ctr" rtl="0">
              <a:buNone/>
            </a:pPr>
            <a:r>
              <a:rPr lang="en-US" b="1" dirty="0"/>
              <a:t>6720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CA" dirty="0"/>
              <a:t>Ex.2.44 </a:t>
            </a:r>
          </a:p>
          <a:p>
            <a:pPr algn="l" rtl="0">
              <a:buNone/>
            </a:pPr>
            <a:r>
              <a:rPr lang="en-CA" dirty="0"/>
              <a:t>In how many ways can a caravan of 8 covered wagons from Arizona be arranged in a circle?</a:t>
            </a:r>
          </a:p>
          <a:p>
            <a:pPr algn="ctr" rtl="0">
              <a:buNone/>
            </a:pPr>
            <a:endParaRPr lang="en-US" b="1" dirty="0"/>
          </a:p>
          <a:p>
            <a:pPr algn="ctr" rtl="0">
              <a:buNone/>
            </a:pPr>
            <a:r>
              <a:rPr lang="en-US" b="1" dirty="0"/>
              <a:t>5040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44</a:t>
            </a:fld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CA" dirty="0"/>
              <a:t>Ex 2.46 </a:t>
            </a:r>
          </a:p>
          <a:p>
            <a:pPr algn="just" rtl="0">
              <a:buNone/>
            </a:pPr>
            <a:r>
              <a:rPr lang="en-CA" dirty="0"/>
              <a:t>In how many ways can 3 oaks, 4 pines, and 2 maples be arranged along a property line if one does not distinguish among trees of the same kind?</a:t>
            </a:r>
          </a:p>
          <a:p>
            <a:pPr algn="ctr" rtl="0">
              <a:buNone/>
            </a:pPr>
            <a:r>
              <a:rPr lang="en-US" b="1" dirty="0"/>
              <a:t>1260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45</a:t>
            </a:fld>
            <a:endParaRPr lang="ar-S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CA" dirty="0"/>
              <a:t>Ex. 2.47</a:t>
            </a:r>
          </a:p>
          <a:p>
            <a:pPr algn="just" rtl="0">
              <a:buNone/>
            </a:pPr>
            <a:r>
              <a:rPr lang="en-CA" dirty="0"/>
              <a:t>A college plays 12 football games during a season. In how many ways can the team end the season with 7 wins, 3 losses, and 2 ties?</a:t>
            </a:r>
          </a:p>
          <a:p>
            <a:pPr algn="just" rtl="0">
              <a:buNone/>
            </a:pPr>
            <a:endParaRPr lang="en-CA" dirty="0"/>
          </a:p>
          <a:p>
            <a:pPr algn="ctr" rtl="0">
              <a:buNone/>
            </a:pPr>
            <a:r>
              <a:rPr lang="en-US" b="1" dirty="0"/>
              <a:t>7920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46</a:t>
            </a:fld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Ex 2.49</a:t>
            </a:r>
          </a:p>
          <a:p>
            <a:pPr algn="just" rtl="0">
              <a:buNone/>
            </a:pPr>
            <a:r>
              <a:rPr lang="en-CA" dirty="0"/>
              <a:t>How many ways are there to select 3 candidates from 8 equally qualified recent graduates for openings </a:t>
            </a:r>
            <a:r>
              <a:rPr lang="en-US" dirty="0"/>
              <a:t>in an accounting firm</a:t>
            </a:r>
          </a:p>
          <a:p>
            <a:pPr algn="just" rtl="0">
              <a:buNone/>
            </a:pPr>
            <a:endParaRPr lang="en-US" dirty="0"/>
          </a:p>
          <a:p>
            <a:pPr algn="ctr" rtl="0">
              <a:buNone/>
            </a:pPr>
            <a:r>
              <a:rPr lang="en-US" b="1" dirty="0"/>
              <a:t>56 ways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47</a:t>
            </a:fld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48872" cy="429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48</a:t>
            </a:fld>
            <a:endParaRPr lang="ar-SA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8268505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13" y="2204864"/>
            <a:ext cx="805621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49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122783"/>
            <a:ext cx="4896544" cy="323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24744"/>
            <a:ext cx="671114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75" y="692696"/>
            <a:ext cx="778125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50</a:t>
            </a:fld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7992888" cy="559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51</a:t>
            </a:fld>
            <a:endParaRPr lang="ar-SA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7117011" cy="351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52</a:t>
            </a:fld>
            <a:endParaRPr lang="ar-SA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CA" b="1" dirty="0">
                <a:solidFill>
                  <a:srgbClr val="FF0000"/>
                </a:solidFill>
              </a:rPr>
              <a:t>Example:</a:t>
            </a:r>
          </a:p>
          <a:p>
            <a:pPr algn="just" rtl="0">
              <a:buNone/>
            </a:pPr>
            <a:r>
              <a:rPr lang="en-CA" dirty="0"/>
              <a:t>John is going to graduate from an industrial engineering department in a university by the end of the semester. Alter being interviewed at two companies he likes, he assesses that his probability of getting an offer from company A is </a:t>
            </a:r>
            <a:r>
              <a:rPr lang="en-CA" b="1" dirty="0"/>
              <a:t>0.8</a:t>
            </a:r>
            <a:r>
              <a:rPr lang="en-CA" dirty="0"/>
              <a:t>, and the probability that he gets an offer from company </a:t>
            </a:r>
            <a:r>
              <a:rPr lang="en-CA" i="1" dirty="0"/>
              <a:t>B is </a:t>
            </a:r>
            <a:r>
              <a:rPr lang="en-CA" b="1" i="1" dirty="0"/>
              <a:t>0.6</a:t>
            </a:r>
            <a:r>
              <a:rPr lang="en-CA" i="1" dirty="0"/>
              <a:t>. If on the other hand, </a:t>
            </a:r>
            <a:r>
              <a:rPr lang="en-CA" dirty="0"/>
              <a:t>he believes that the probability that he will get offers from both companies is </a:t>
            </a:r>
            <a:r>
              <a:rPr lang="en-CA" b="1" dirty="0"/>
              <a:t>0.5</a:t>
            </a:r>
            <a:r>
              <a:rPr lang="en-CA" dirty="0"/>
              <a:t>, what is the probability that he will get at least one offer from these two companies?</a:t>
            </a:r>
          </a:p>
          <a:p>
            <a:pPr algn="l" rtl="0">
              <a:buNone/>
            </a:pPr>
            <a:r>
              <a:rPr lang="en-US" i="1" dirty="0"/>
              <a:t>P(A U B) = P(A) + P(B) - P(A fl B) = 0.8 + 0.6 - 0.5 = 0.9.</a:t>
            </a:r>
            <a:endParaRPr lang="en-CA" dirty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53</a:t>
            </a:fld>
            <a:endParaRPr lang="ar-SA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2174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69" y="2276870"/>
            <a:ext cx="7776864" cy="44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54</a:t>
            </a:fld>
            <a:endParaRPr lang="ar-SA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6278"/>
            <a:ext cx="7704856" cy="363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42" y="3355000"/>
            <a:ext cx="7843758" cy="344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55</a:t>
            </a:fld>
            <a:endParaRPr lang="ar-SA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56</a:t>
            </a:fld>
            <a:endParaRPr lang="ar-SA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32ED43F-84A9-4AD8-8EBF-1AD88E744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" y="155177"/>
            <a:ext cx="8867775" cy="28412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6B6CC85-07C3-4FD3-B55D-CEEDB3F48F8A}"/>
              </a:ext>
            </a:extLst>
          </p:cNvPr>
          <p:cNvSpPr txBox="1"/>
          <p:nvPr/>
        </p:nvSpPr>
        <p:spPr>
          <a:xfrm>
            <a:off x="1137227" y="287589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P(E)= P(5)+P(6)+P(7)+P(8)</a:t>
            </a:r>
          </a:p>
          <a:p>
            <a:pPr algn="ctr"/>
            <a:r>
              <a:rPr lang="en-US" b="1" dirty="0"/>
              <a:t>P(E)= 0.28+0.24+0.1+0.07</a:t>
            </a:r>
          </a:p>
          <a:p>
            <a:pPr algn="ctr"/>
            <a:r>
              <a:rPr lang="en-US" b="1" dirty="0"/>
              <a:t>P(E) = 0.69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D6F070A-E147-4D60-8679-37A093B19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979" y="4014564"/>
            <a:ext cx="7019925" cy="17907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57</a:t>
            </a:fld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8484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3108" y="5072074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(a)= 0.27</a:t>
            </a:r>
          </a:p>
          <a:p>
            <a:pPr algn="ctr"/>
            <a:r>
              <a:rPr lang="en-US" sz="2200" b="1" dirty="0"/>
              <a:t>(b)= 0.73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1494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30"/>
          <a:stretch/>
        </p:blipFill>
        <p:spPr bwMode="auto">
          <a:xfrm>
            <a:off x="971600" y="1091173"/>
            <a:ext cx="7794866" cy="53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306563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136904" cy="1066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49424"/>
            <a:ext cx="516530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748" y="5085183"/>
            <a:ext cx="2663782" cy="7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29" y="4293929"/>
            <a:ext cx="515040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59</a:t>
            </a:fld>
            <a:endParaRPr lang="ar-SA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5921ED1-1652-40C3-AAA1-1FE4A19A58EF}"/>
              </a:ext>
            </a:extLst>
          </p:cNvPr>
          <p:cNvSpPr txBox="1"/>
          <p:nvPr/>
        </p:nvSpPr>
        <p:spPr>
          <a:xfrm>
            <a:off x="1357290" y="3714752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P(M/E)=</a:t>
            </a:r>
            <a:r>
              <a:rPr lang="en-US" sz="2000" b="1" u="sng" dirty="0"/>
              <a:t>P (E    M)</a:t>
            </a:r>
          </a:p>
          <a:p>
            <a:pPr algn="ctr"/>
            <a:r>
              <a:rPr lang="en-US" sz="2000" b="1" dirty="0"/>
              <a:t>                  P (E)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C697DD3-4593-451B-9D9E-6229E5495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6380" y="3714752"/>
            <a:ext cx="180975" cy="27622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3143248"/>
            <a:ext cx="1209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03186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65064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348879"/>
            <a:ext cx="4032448" cy="347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 algn="just" rtl="0">
              <a:buNone/>
            </a:pPr>
            <a:r>
              <a:rPr lang="en-CA" b="1" dirty="0">
                <a:solidFill>
                  <a:srgbClr val="FF0000"/>
                </a:solidFill>
              </a:rPr>
              <a:t>Question:</a:t>
            </a:r>
          </a:p>
          <a:p>
            <a:pPr algn="just" rtl="0">
              <a:buNone/>
            </a:pPr>
            <a:r>
              <a:rPr lang="en-CA" sz="3000" dirty="0"/>
              <a:t>In a group of 100 sports car buyers, 40 bought alarm systems, 30 purchased bucket seats, and 20 purchased an alarm system and bucket seats. If a car buyer chosen at random bought an alarm system, what is the probability they also bought bucket seats?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60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714884"/>
            <a:ext cx="407670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Answer:</a:t>
            </a:r>
          </a:p>
          <a:p>
            <a:pPr algn="l" rtl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dirty="0"/>
              <a:t>P(B|A) = P(A∩B) / P(A) = 0.2 / 0.4 = 0.5</a:t>
            </a:r>
          </a:p>
          <a:p>
            <a:pPr algn="just" rtl="0">
              <a:buNone/>
            </a:pPr>
            <a:r>
              <a:rPr lang="en-CA" dirty="0"/>
              <a:t>The probability that a buyer bought bucket seats, given that they purchased an alarm system, is 50%</a:t>
            </a:r>
            <a:endParaRPr lang="en-US" b="1" dirty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61</a:t>
            </a:fld>
            <a:endParaRPr lang="ar-SA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92360"/>
            <a:ext cx="848211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62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86487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874397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63</a:t>
            </a:fld>
            <a:endParaRPr lang="ar-SA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F42E056F-DA56-4910-A28D-C237D02CC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2" y="749027"/>
            <a:ext cx="8972550" cy="4048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39509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886252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68085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1" y="2780928"/>
            <a:ext cx="865176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677690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0586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919" y="3626386"/>
            <a:ext cx="4796577" cy="325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65</a:t>
            </a:fld>
            <a:endParaRPr lang="ar-SA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ADDB7D7-0472-4B28-AD5E-D70F6AE2F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738" y="3717032"/>
            <a:ext cx="3989697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61315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66</a:t>
            </a:fld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2257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786058"/>
            <a:ext cx="40671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714884"/>
            <a:ext cx="61722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8788922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7" y="2420888"/>
            <a:ext cx="863015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1834502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 algn="just" rtl="0">
              <a:buNone/>
            </a:pPr>
            <a:r>
              <a:rPr lang="en-CA" b="1" dirty="0">
                <a:solidFill>
                  <a:srgbClr val="FF0000"/>
                </a:solidFill>
              </a:rPr>
              <a:t>Ex. 2.95</a:t>
            </a:r>
          </a:p>
          <a:p>
            <a:pPr algn="just" rtl="0">
              <a:buNone/>
            </a:pPr>
            <a:r>
              <a:rPr lang="en-CA" dirty="0"/>
              <a:t> </a:t>
            </a:r>
            <a:r>
              <a:rPr lang="en-CA" sz="2800" dirty="0"/>
              <a:t>One overnight case contains 2 bottles of aspirin and 3 bottles of thyroid tablets. A second tote bag contains 3 bottles of aspirin, 2 bottles of thyroid tablets and I bottle of laxative tablets. If 1 bottle of tablets is taken at random from each piece of luggage, find the </a:t>
            </a:r>
            <a:r>
              <a:rPr lang="en-US" sz="2800" dirty="0"/>
              <a:t>probability that:</a:t>
            </a:r>
          </a:p>
          <a:p>
            <a:pPr algn="l" rtl="0">
              <a:buNone/>
            </a:pPr>
            <a:r>
              <a:rPr lang="en-CA" dirty="0"/>
              <a:t>(a) both bottles contain thyroid tablets:</a:t>
            </a:r>
          </a:p>
          <a:p>
            <a:pPr algn="l" rtl="0">
              <a:buNone/>
            </a:pPr>
            <a:r>
              <a:rPr lang="en-CA" dirty="0"/>
              <a:t>(b) neither bottle contains thyroid tablets;</a:t>
            </a:r>
          </a:p>
          <a:p>
            <a:pPr algn="l" rtl="0">
              <a:buNone/>
            </a:pPr>
            <a:r>
              <a:rPr lang="en-CA" dirty="0"/>
              <a:t>(c) the 2 bottles contain different tablets.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68</a:t>
            </a:fld>
            <a:endParaRPr lang="ar-SA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Answer Ex. 2.95: </a:t>
            </a:r>
          </a:p>
          <a:p>
            <a:pPr algn="l" rtl="0">
              <a:buNone/>
            </a:pPr>
            <a:r>
              <a:rPr lang="en-CA" sz="2400" dirty="0"/>
              <a:t>A1: aspirin tablets are selected from the overnight case,</a:t>
            </a:r>
          </a:p>
          <a:p>
            <a:pPr algn="l" rtl="0">
              <a:buNone/>
            </a:pPr>
            <a:r>
              <a:rPr lang="en-CA" sz="2400" dirty="0"/>
              <a:t>A2: aspirin tablets are selected from the tote bag,</a:t>
            </a:r>
          </a:p>
          <a:p>
            <a:pPr algn="l" rtl="0">
              <a:buNone/>
            </a:pPr>
            <a:r>
              <a:rPr lang="en-CA" sz="2400" dirty="0"/>
              <a:t>L2: laxative tablets are selected from the tote bag,</a:t>
            </a:r>
          </a:p>
          <a:p>
            <a:pPr algn="l" rtl="0">
              <a:buNone/>
            </a:pPr>
            <a:r>
              <a:rPr lang="en-CA" sz="2400" dirty="0"/>
              <a:t>T1: thyroid tablets are selected from the overnight case,</a:t>
            </a:r>
          </a:p>
          <a:p>
            <a:pPr algn="l" rtl="0">
              <a:buNone/>
            </a:pPr>
            <a:r>
              <a:rPr lang="en-CA" sz="2400" dirty="0"/>
              <a:t>T2: thyroid tablets are selected from the tote bag.</a:t>
            </a:r>
          </a:p>
          <a:p>
            <a:pPr marL="457200" indent="-457200" algn="l" rtl="0">
              <a:buAutoNum type="alphaLcParenBoth"/>
            </a:pPr>
            <a:r>
              <a:rPr lang="en-US" sz="2400" dirty="0"/>
              <a:t>P(T1 ∩ T2) = P(T1)P(T2) = (3/5)(2/6) = 1/5.</a:t>
            </a:r>
          </a:p>
          <a:p>
            <a:pPr algn="l" rtl="0">
              <a:buNone/>
            </a:pPr>
            <a:r>
              <a:rPr lang="en-US" sz="2400" dirty="0"/>
              <a:t>(b) P(T′1 ∩ T′2) = P(T′1)P(T′2) = (2/5)(4/6) = 4/15.</a:t>
            </a:r>
          </a:p>
          <a:p>
            <a:pPr algn="l" rtl="0">
              <a:buNone/>
            </a:pPr>
            <a:r>
              <a:rPr lang="en-US" sz="2400" dirty="0"/>
              <a:t>(c) </a:t>
            </a:r>
            <a:r>
              <a:rPr lang="fr-FR" sz="2400" dirty="0"/>
              <a:t>1−P(A1 ∩A2)−P(T1 ∩T2) = 1−P(A1)P(A2)−P(T1)P(T2)</a:t>
            </a:r>
          </a:p>
          <a:p>
            <a:pPr algn="l" rtl="0">
              <a:buNone/>
            </a:pPr>
            <a:r>
              <a:rPr lang="en-US" sz="2400" dirty="0"/>
              <a:t>                                                  =1−(2/5)(3/6)−(3/5)(2/6) = 3/5.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69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/>
            <a:r>
              <a:rPr lang="en-CA" dirty="0"/>
              <a:t>Sample spaces with a large or infinite number of sample points are best described by a </a:t>
            </a:r>
            <a:r>
              <a:rPr lang="en-CA" b="1" dirty="0"/>
              <a:t>statement</a:t>
            </a:r>
            <a:r>
              <a:rPr lang="en-CA" dirty="0"/>
              <a:t> or </a:t>
            </a:r>
            <a:r>
              <a:rPr lang="en-CA" b="1" dirty="0"/>
              <a:t>rule. </a:t>
            </a:r>
          </a:p>
          <a:p>
            <a:pPr algn="just" rtl="0"/>
            <a:r>
              <a:rPr lang="en-CA" dirty="0"/>
              <a:t>For example, if the possible outcomes of an experiment are the set of cities in the world with a. population over 1 million:</a:t>
            </a:r>
            <a:endParaRPr lang="en-US" dirty="0"/>
          </a:p>
          <a:p>
            <a:pPr algn="just" rtl="0">
              <a:buNone/>
            </a:pPr>
            <a:r>
              <a:rPr lang="en-CA" dirty="0"/>
              <a:t>S= </a:t>
            </a:r>
            <a:r>
              <a:rPr lang="en-CA" i="1" dirty="0"/>
              <a:t>{x | x is a city with a. population over 1 million},</a:t>
            </a:r>
          </a:p>
          <a:p>
            <a:pPr algn="just" rtl="0">
              <a:buNone/>
            </a:pPr>
            <a:r>
              <a:rPr lang="en-CA" dirty="0"/>
              <a:t>which reads "S is the set of all </a:t>
            </a:r>
            <a:r>
              <a:rPr lang="en-CA" i="1" dirty="0"/>
              <a:t>x such that x is a city with a population over 1 </a:t>
            </a:r>
            <a:r>
              <a:rPr lang="en-US" dirty="0"/>
              <a:t>million.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53"/>
            <a:ext cx="834286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402" y="2386816"/>
            <a:ext cx="6212012" cy="447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597352"/>
            <a:ext cx="8572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026671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829064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CA" b="1" dirty="0">
                <a:solidFill>
                  <a:srgbClr val="FF0000"/>
                </a:solidFill>
              </a:rPr>
              <a:t>Ex. 2.99 </a:t>
            </a:r>
          </a:p>
          <a:p>
            <a:pPr algn="just" rtl="0">
              <a:buNone/>
            </a:pPr>
            <a:r>
              <a:rPr lang="en-CA" sz="2600" dirty="0"/>
              <a:t>A circuit system is given in Figure 2.11. Assume </a:t>
            </a:r>
            <a:r>
              <a:rPr lang="en-US" sz="2600" dirty="0"/>
              <a:t>the components fail independently.</a:t>
            </a:r>
          </a:p>
          <a:p>
            <a:pPr algn="just" rtl="0">
              <a:buNone/>
            </a:pPr>
            <a:r>
              <a:rPr lang="en-CA" sz="2600" dirty="0"/>
              <a:t>(a) What is the probability that the entire system</a:t>
            </a:r>
          </a:p>
          <a:p>
            <a:pPr algn="just" rtl="0">
              <a:buNone/>
            </a:pPr>
            <a:r>
              <a:rPr lang="en-US" sz="2600" dirty="0"/>
              <a:t>works?</a:t>
            </a:r>
          </a:p>
          <a:p>
            <a:pPr algn="just" rtl="0">
              <a:buNone/>
            </a:pPr>
            <a:r>
              <a:rPr lang="en-CA" sz="2600" dirty="0"/>
              <a:t>(b) Given that the system works, what is the probability that the component </a:t>
            </a:r>
            <a:r>
              <a:rPr lang="en-CA" sz="2600" i="1" dirty="0"/>
              <a:t>A is not working?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71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4714884"/>
            <a:ext cx="432435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Answer Ex. 2.99</a:t>
            </a:r>
          </a:p>
          <a:p>
            <a:pPr algn="l" rtl="0">
              <a:buNone/>
            </a:pPr>
            <a:r>
              <a:rPr lang="en-US" b="1" dirty="0"/>
              <a:t>(a) </a:t>
            </a:r>
          </a:p>
          <a:p>
            <a:pPr algn="ctr" rtl="0">
              <a:buNone/>
            </a:pPr>
            <a:r>
              <a:rPr lang="en-US" b="1" dirty="0"/>
              <a:t>P= 0.75112</a:t>
            </a:r>
          </a:p>
          <a:p>
            <a:pPr algn="l">
              <a:buNone/>
            </a:pPr>
            <a:r>
              <a:rPr lang="en-US" b="1" dirty="0"/>
              <a:t>(b) </a:t>
            </a:r>
            <a:r>
              <a:rPr lang="en-US" dirty="0"/>
              <a:t>=</a:t>
            </a:r>
          </a:p>
          <a:p>
            <a:pPr algn="ctr" rtl="0">
              <a:buNone/>
            </a:pPr>
            <a:r>
              <a:rPr lang="en-US" dirty="0"/>
              <a:t>P= </a:t>
            </a:r>
            <a:r>
              <a:rPr lang="en-US" u="sng" dirty="0"/>
              <a:t>P(A′∩C∩D∩E)</a:t>
            </a:r>
          </a:p>
          <a:p>
            <a:pPr algn="ctr" rtl="0">
              <a:buNone/>
            </a:pPr>
            <a:r>
              <a:rPr lang="en-CA" dirty="0"/>
              <a:t>      </a:t>
            </a:r>
            <a:r>
              <a:rPr lang="en-CA" dirty="0" err="1"/>
              <a:t>P</a:t>
            </a:r>
            <a:r>
              <a:rPr lang="en-CA" baseline="-25000" dirty="0" err="1"/>
              <a:t>system</a:t>
            </a:r>
            <a:r>
              <a:rPr lang="en-CA" baseline="-25000" dirty="0"/>
              <a:t> works</a:t>
            </a:r>
            <a:endParaRPr lang="en-CA" dirty="0"/>
          </a:p>
          <a:p>
            <a:pPr algn="ctr" rtl="0">
              <a:buNone/>
            </a:pPr>
            <a:r>
              <a:rPr lang="en-CA"/>
              <a:t>           = </a:t>
            </a:r>
            <a:r>
              <a:rPr lang="en-CA" u="sng" dirty="0"/>
              <a:t>(0.3)(0.8)(0.8)(0.8) </a:t>
            </a:r>
            <a:r>
              <a:rPr lang="en-US" dirty="0"/>
              <a:t>= 0.2045</a:t>
            </a:r>
            <a:endParaRPr lang="en-CA" u="sng" dirty="0"/>
          </a:p>
          <a:p>
            <a:pPr algn="ctr" rtl="0">
              <a:buNone/>
            </a:pPr>
            <a:r>
              <a:rPr lang="en-US" dirty="0"/>
              <a:t>0.75112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72</a:t>
            </a:fld>
            <a:endParaRPr lang="ar-SA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buNone/>
            </a:pPr>
            <a:r>
              <a:rPr lang="en-CA" b="1" dirty="0" smtClean="0">
                <a:solidFill>
                  <a:srgbClr val="FF0000"/>
                </a:solidFill>
              </a:rPr>
              <a:t>EX. 2.89 </a:t>
            </a:r>
            <a:r>
              <a:rPr lang="en-CA" dirty="0" smtClean="0"/>
              <a:t>The probability that a doctor correctly </a:t>
            </a:r>
            <a:r>
              <a:rPr lang="en-CA" dirty="0" smtClean="0"/>
              <a:t>diagnoses a </a:t>
            </a:r>
            <a:r>
              <a:rPr lang="en-CA" dirty="0" smtClean="0"/>
              <a:t>particular illness is 0.7. Given that the </a:t>
            </a:r>
            <a:r>
              <a:rPr lang="en-CA" dirty="0" smtClean="0"/>
              <a:t>doctor makes </a:t>
            </a:r>
            <a:r>
              <a:rPr lang="en-CA" dirty="0" smtClean="0"/>
              <a:t>an incorrect diagnosis, the probability that </a:t>
            </a:r>
            <a:r>
              <a:rPr lang="en-CA" dirty="0" smtClean="0"/>
              <a:t>the patient </a:t>
            </a:r>
            <a:r>
              <a:rPr lang="en-CA" dirty="0" smtClean="0"/>
              <a:t>enters a law suit is 0.9. What is the </a:t>
            </a:r>
            <a:r>
              <a:rPr lang="en-CA" dirty="0" smtClean="0"/>
              <a:t>probability that </a:t>
            </a:r>
            <a:r>
              <a:rPr lang="en-CA" dirty="0" smtClean="0"/>
              <a:t>the doctor makes an incorrect diagnosis and </a:t>
            </a:r>
            <a:r>
              <a:rPr lang="en-CA" dirty="0" smtClean="0"/>
              <a:t>the </a:t>
            </a:r>
            <a:r>
              <a:rPr lang="en-US" dirty="0" smtClean="0"/>
              <a:t>patient </a:t>
            </a:r>
            <a:r>
              <a:rPr lang="en-US" dirty="0" smtClean="0"/>
              <a:t>sues?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73</a:t>
            </a:fld>
            <a:endParaRPr lang="ar-SA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Answer of EX. 2.89: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P(A</a:t>
            </a:r>
            <a:r>
              <a:rPr lang="en-US" dirty="0" smtClean="0"/>
              <a:t>′ ∩ B) = P(A′)P(B | A′) = (0.3)(0.9) = 0.27</a:t>
            </a:r>
            <a:endParaRPr lang="en-US" b="1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74</a:t>
            </a:fld>
            <a:endParaRPr lang="ar-SA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75</a:t>
            </a:fld>
            <a:endParaRPr lang="ar-SA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759B2B1-D97F-4F8E-B8D3-E3B800F22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260648"/>
            <a:ext cx="8705850" cy="2200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265541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76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12573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119344"/>
            <a:ext cx="54294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6C32973D-BBC9-4510-8E5F-BAF95D26D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21892"/>
            <a:ext cx="516530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A27D50C-4984-4F3B-9F91-9B771A5FA03F}"/>
              </a:ext>
            </a:extLst>
          </p:cNvPr>
          <p:cNvSpPr txBox="1"/>
          <p:nvPr/>
        </p:nvSpPr>
        <p:spPr>
          <a:xfrm>
            <a:off x="0" y="1124744"/>
            <a:ext cx="2339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36</a:t>
            </a:r>
            <a:r>
              <a:rPr lang="en-US" b="1" dirty="0"/>
              <a:t> of Employees and </a:t>
            </a:r>
            <a:r>
              <a:rPr lang="en-US" b="1" dirty="0">
                <a:solidFill>
                  <a:srgbClr val="FF0000"/>
                </a:solidFill>
              </a:rPr>
              <a:t>12</a:t>
            </a:r>
            <a:r>
              <a:rPr lang="en-US" b="1" dirty="0"/>
              <a:t> of Unemployed are members  of the Rotary Club </a:t>
            </a:r>
          </a:p>
          <a:p>
            <a:pPr algn="l"/>
            <a:endParaRPr lang="en-US" b="1" dirty="0"/>
          </a:p>
          <a:p>
            <a:pPr algn="l"/>
            <a:r>
              <a:rPr lang="en-US" b="1" dirty="0"/>
              <a:t>Find the probability of the event A that the individual selected is a member of the Rotary Club?</a:t>
            </a:r>
          </a:p>
          <a:p>
            <a:pPr algn="l"/>
            <a:endParaRPr lang="en-US" b="1" dirty="0"/>
          </a:p>
          <a:p>
            <a:pPr algn="l"/>
            <a:r>
              <a:rPr lang="en-US" b="1" dirty="0"/>
              <a:t>A=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C3CB259-F3AD-4042-8C1C-CCF86F081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4227562"/>
            <a:ext cx="485775" cy="209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AC26207-EC6F-44BA-A4D8-FA038970D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533" y="4221088"/>
            <a:ext cx="219075" cy="2571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4F04283-B1B8-444B-85B2-8B1FECBEF0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236" y="4189462"/>
            <a:ext cx="609600" cy="285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645777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77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b="3124"/>
          <a:stretch>
            <a:fillRect/>
          </a:stretch>
        </p:blipFill>
        <p:spPr bwMode="auto">
          <a:xfrm>
            <a:off x="755576" y="3068960"/>
            <a:ext cx="5724525" cy="3617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71612"/>
            <a:ext cx="2828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1B3955A4-1116-4CAA-8297-43072A8F4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69955"/>
            <a:ext cx="3600400" cy="110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70B8ECF-187B-4FAA-BEF1-DA0723FE3A4A}"/>
              </a:ext>
            </a:extLst>
          </p:cNvPr>
          <p:cNvSpPr txBox="1"/>
          <p:nvPr/>
        </p:nvSpPr>
        <p:spPr>
          <a:xfrm>
            <a:off x="5868144" y="2204864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36</a:t>
            </a:r>
            <a:r>
              <a:rPr lang="en-US" b="1" dirty="0"/>
              <a:t> of Employees and </a:t>
            </a:r>
            <a:r>
              <a:rPr lang="en-US" b="1" dirty="0">
                <a:solidFill>
                  <a:srgbClr val="FF0000"/>
                </a:solidFill>
              </a:rPr>
              <a:t>12</a:t>
            </a:r>
            <a:r>
              <a:rPr lang="en-US" b="1" dirty="0"/>
              <a:t> of Unemployed are members  of the Rotary Club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900181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78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10274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D85A27E-884D-4DF3-859D-B807B02EEF96}"/>
              </a:ext>
            </a:extLst>
          </p:cNvPr>
          <p:cNvSpPr/>
          <p:nvPr/>
        </p:nvSpPr>
        <p:spPr>
          <a:xfrm>
            <a:off x="323528" y="396953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The event A is seen to be the union of the mutually exclusive events</a:t>
            </a:r>
          </a:p>
          <a:p>
            <a:pPr algn="l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22336774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79</a:t>
            </a:fld>
            <a:endParaRPr lang="ar-SA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692696"/>
            <a:ext cx="745154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79496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ctr" rtl="0">
              <a:buNone/>
            </a:pPr>
            <a:r>
              <a:rPr lang="en-US" b="1" dirty="0">
                <a:solidFill>
                  <a:srgbClr val="FF0000"/>
                </a:solidFill>
              </a:rPr>
              <a:t>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6478423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80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559494"/>
            <a:ext cx="6318465" cy="579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643050"/>
            <a:ext cx="2214579" cy="25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9258171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81</a:t>
            </a:fld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65532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732175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941168"/>
            <a:ext cx="655524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2651528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82</a:t>
            </a:fld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92888" cy="61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9247686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EX 2.105: </a:t>
            </a:r>
          </a:p>
          <a:p>
            <a:pPr algn="just" rtl="0">
              <a:buNone/>
            </a:pPr>
            <a:r>
              <a:rPr lang="en-CA" dirty="0" smtClean="0"/>
              <a:t>Suppose </a:t>
            </a:r>
            <a:r>
              <a:rPr lang="en-CA" dirty="0" smtClean="0"/>
              <a:t>that the four inspectors at a film </a:t>
            </a:r>
            <a:r>
              <a:rPr lang="en-CA" dirty="0" smtClean="0"/>
              <a:t>factory are </a:t>
            </a:r>
            <a:r>
              <a:rPr lang="en-CA" dirty="0" smtClean="0"/>
              <a:t>supposed to stamp the expiration date on </a:t>
            </a:r>
            <a:r>
              <a:rPr lang="en-CA" dirty="0" smtClean="0"/>
              <a:t>each package </a:t>
            </a:r>
            <a:r>
              <a:rPr lang="en-CA" dirty="0" smtClean="0"/>
              <a:t>of film at the end of the assembly line. </a:t>
            </a:r>
            <a:r>
              <a:rPr lang="en-CA" dirty="0" smtClean="0"/>
              <a:t>John, who </a:t>
            </a:r>
            <a:r>
              <a:rPr lang="en-CA" dirty="0" smtClean="0"/>
              <a:t>stamps 20% of the packages, fails to stamp </a:t>
            </a:r>
            <a:r>
              <a:rPr lang="en-CA" dirty="0" smtClean="0"/>
              <a:t>the expiration </a:t>
            </a:r>
            <a:r>
              <a:rPr lang="en-CA" dirty="0" smtClean="0"/>
              <a:t>date once in every 200 packages: Tom, </a:t>
            </a:r>
            <a:r>
              <a:rPr lang="en-CA" dirty="0" smtClean="0"/>
              <a:t>who stamps </a:t>
            </a:r>
            <a:r>
              <a:rPr lang="en-CA" dirty="0" smtClean="0"/>
              <a:t>60% of the packages, fails to stamp the </a:t>
            </a:r>
            <a:r>
              <a:rPr lang="en-CA" dirty="0" smtClean="0"/>
              <a:t>expiration date </a:t>
            </a:r>
            <a:r>
              <a:rPr lang="en-CA" dirty="0" smtClean="0"/>
              <a:t>once in every 100 packages; Jeff, who </a:t>
            </a:r>
            <a:r>
              <a:rPr lang="en-CA" dirty="0" smtClean="0"/>
              <a:t>stamps 15</a:t>
            </a:r>
            <a:r>
              <a:rPr lang="en-CA" dirty="0" smtClean="0"/>
              <a:t>% of the packages, fails to stamp the expiration </a:t>
            </a:r>
            <a:r>
              <a:rPr lang="en-CA" dirty="0" smtClean="0"/>
              <a:t>date once </a:t>
            </a:r>
            <a:r>
              <a:rPr lang="en-CA" dirty="0" smtClean="0"/>
              <a:t>in every 90 packages; and Pat, who stamps 5% </a:t>
            </a:r>
            <a:r>
              <a:rPr lang="en-CA" dirty="0" smtClean="0"/>
              <a:t>of the </a:t>
            </a:r>
            <a:r>
              <a:rPr lang="en-CA" dirty="0" smtClean="0"/>
              <a:t>packages, fails to stamp the expiration date </a:t>
            </a:r>
            <a:r>
              <a:rPr lang="en-CA" dirty="0" smtClean="0"/>
              <a:t>once in </a:t>
            </a:r>
            <a:r>
              <a:rPr lang="en-CA" dirty="0" smtClean="0"/>
              <a:t>every 200 packages. If a customer complains </a:t>
            </a:r>
            <a:r>
              <a:rPr lang="en-CA" dirty="0" smtClean="0"/>
              <a:t>that her </a:t>
            </a:r>
            <a:r>
              <a:rPr lang="en-CA" dirty="0" smtClean="0"/>
              <a:t>package of film does not show the expiration </a:t>
            </a:r>
            <a:r>
              <a:rPr lang="en-CA" dirty="0" smtClean="0"/>
              <a:t>date, what </a:t>
            </a:r>
            <a:r>
              <a:rPr lang="en-CA" dirty="0" smtClean="0"/>
              <a:t>is the probability that it was inspected by John?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83</a:t>
            </a:fld>
            <a:endParaRPr lang="ar-SA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Answer to EX 2.105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A</a:t>
            </a:r>
            <a:r>
              <a:rPr lang="en-US" dirty="0" smtClean="0"/>
              <a:t>: no expiration date,</a:t>
            </a:r>
          </a:p>
          <a:p>
            <a:pPr algn="l" rtl="0">
              <a:buNone/>
            </a:pPr>
            <a:r>
              <a:rPr lang="en-CA" dirty="0" smtClean="0"/>
              <a:t>B1: John is the inspector, P(B1) = 0.20 and P(A | B1) = 0.005,</a:t>
            </a:r>
          </a:p>
          <a:p>
            <a:pPr algn="l" rtl="0">
              <a:buNone/>
            </a:pPr>
            <a:r>
              <a:rPr lang="en-CA" dirty="0" smtClean="0"/>
              <a:t>B2: Tom is the inspector, P(B2) = 0.60 and P(A | B2) = 0.010,</a:t>
            </a:r>
          </a:p>
          <a:p>
            <a:pPr algn="l" rtl="0">
              <a:buNone/>
            </a:pPr>
            <a:r>
              <a:rPr lang="en-CA" dirty="0" smtClean="0"/>
              <a:t>B3: Jeff is the inspector, P(B3) = 0.15 and P(A | B3) = 0.011,</a:t>
            </a:r>
          </a:p>
          <a:p>
            <a:pPr algn="l" rtl="0">
              <a:buNone/>
            </a:pPr>
            <a:r>
              <a:rPr lang="en-CA" dirty="0" smtClean="0"/>
              <a:t>B4: Pat is the inspector, P(B4) = 0.05 and P(A | B4) = 0.005,</a:t>
            </a:r>
          </a:p>
          <a:p>
            <a:pPr algn="l" rtl="0">
              <a:buNone/>
            </a:pPr>
            <a:r>
              <a:rPr lang="en-US" dirty="0" smtClean="0"/>
              <a:t>             P(B1 </a:t>
            </a:r>
            <a:r>
              <a:rPr lang="en-US" dirty="0" smtClean="0"/>
              <a:t>| A) </a:t>
            </a:r>
            <a:r>
              <a:rPr lang="en-US" dirty="0" smtClean="0"/>
              <a:t>=                 </a:t>
            </a:r>
            <a:r>
              <a:rPr lang="en-US" dirty="0" smtClean="0"/>
              <a:t>(0.005)(0.20</a:t>
            </a:r>
            <a:r>
              <a:rPr lang="en-US" dirty="0" smtClean="0"/>
              <a:t>)</a:t>
            </a:r>
            <a:endParaRPr lang="en-US" dirty="0" smtClean="0"/>
          </a:p>
          <a:p>
            <a:pPr algn="ctr" rtl="0">
              <a:buNone/>
            </a:pPr>
            <a:r>
              <a:rPr lang="en-US" sz="2800" dirty="0" smtClean="0"/>
              <a:t>                         (</a:t>
            </a:r>
            <a:r>
              <a:rPr lang="en-US" sz="2800" dirty="0" smtClean="0"/>
              <a:t>0.005)(0.20)+(0.010)(0.60)+(0.011)(0.15)+(0.005)(0.05</a:t>
            </a:r>
            <a:r>
              <a:rPr lang="en-US" sz="2800" dirty="0" smtClean="0"/>
              <a:t>)</a:t>
            </a:r>
          </a:p>
          <a:p>
            <a:pPr algn="ctr" rtl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sz="3100" dirty="0" smtClean="0"/>
              <a:t>           P(B1 </a:t>
            </a:r>
            <a:r>
              <a:rPr lang="en-US" sz="3100" dirty="0" smtClean="0"/>
              <a:t>| A) </a:t>
            </a:r>
            <a:r>
              <a:rPr lang="en-US" sz="3100" dirty="0" smtClean="0"/>
              <a:t>= 0.1124</a:t>
            </a:r>
            <a:endParaRPr lang="en-US" sz="31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84</a:t>
            </a:fld>
            <a:endParaRPr lang="ar-SA"/>
          </a:p>
        </p:txBody>
      </p:sp>
      <p:cxnSp>
        <p:nvCxnSpPr>
          <p:cNvPr id="6" name="Straight Connector 5"/>
          <p:cNvCxnSpPr/>
          <p:nvPr/>
        </p:nvCxnSpPr>
        <p:spPr>
          <a:xfrm>
            <a:off x="2643174" y="4214818"/>
            <a:ext cx="55007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b="1" dirty="0"/>
              <a:t>Definition 2.2: An event is a subset of a sample space.</a:t>
            </a:r>
          </a:p>
          <a:p>
            <a:pPr algn="just" rtl="0"/>
            <a:endParaRPr lang="en-US" b="1" dirty="0"/>
          </a:p>
          <a:p>
            <a:pPr algn="just" rtl="0"/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3068960"/>
            <a:ext cx="6086475" cy="3429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3568" y="3803402"/>
            <a:ext cx="770485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Event B represents the number of defectives is greater than 1</a:t>
            </a:r>
          </a:p>
          <a:p>
            <a:pPr marL="342900" indent="-342900" algn="just" rtl="0">
              <a:spcBef>
                <a:spcPct val="20000"/>
              </a:spcBef>
              <a:buFont typeface="Arial" pitchFamily="34" charset="0"/>
              <a:buChar char="•"/>
            </a:pPr>
            <a:endParaRPr lang="en-US" sz="3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936" y="5023876"/>
            <a:ext cx="4096296" cy="4476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312417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</TotalTime>
  <Words>1816</Words>
  <Application>Microsoft Office PowerPoint</Application>
  <PresentationFormat>On-screen Show (4:3)</PresentationFormat>
  <Paragraphs>247</Paragraphs>
  <Slides>84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سمة Office</vt:lpstr>
      <vt:lpstr>Probability and Statistics    Chapter 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Conditional Probability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 331  Lecture 1</dc:title>
  <dc:creator>Mohammad Mahmoud Hamasha</dc:creator>
  <cp:lastModifiedBy>Administrator</cp:lastModifiedBy>
  <cp:revision>161</cp:revision>
  <dcterms:created xsi:type="dcterms:W3CDTF">2014-02-04T08:17:46Z</dcterms:created>
  <dcterms:modified xsi:type="dcterms:W3CDTF">2020-02-27T08:58:12Z</dcterms:modified>
</cp:coreProperties>
</file>