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2"/>
  </p:notesMasterIdLst>
  <p:sldIdLst>
    <p:sldId id="273" r:id="rId2"/>
    <p:sldId id="257" r:id="rId3"/>
    <p:sldId id="275" r:id="rId4"/>
    <p:sldId id="260" r:id="rId5"/>
    <p:sldId id="269" r:id="rId6"/>
    <p:sldId id="274" r:id="rId7"/>
    <p:sldId id="270" r:id="rId8"/>
    <p:sldId id="271" r:id="rId9"/>
    <p:sldId id="272" r:id="rId10"/>
    <p:sldId id="265" r:id="rId11"/>
    <p:sldId id="266" r:id="rId12"/>
    <p:sldId id="267" r:id="rId13"/>
    <p:sldId id="276" r:id="rId14"/>
    <p:sldId id="277" r:id="rId15"/>
    <p:sldId id="278" r:id="rId16"/>
    <p:sldId id="279" r:id="rId17"/>
    <p:sldId id="268" r:id="rId18"/>
    <p:sldId id="261" r:id="rId19"/>
    <p:sldId id="262" r:id="rId20"/>
    <p:sldId id="263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61CF4-65BE-4448-AC26-23D843C1EBF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33BD5-3D14-4F29-8B7F-F29186588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5DF5-16FC-46FC-B9E9-546C07683630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5A18-AA77-40A0-8D04-CA7E7D1C0EAE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01BC-A976-4A84-A949-EE9834AEFCE5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BAB-59FC-4CF8-B1D3-FBE30592E8E7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505F-7E35-45C1-8FD7-C539202FD700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F3F1-8668-4188-B281-F0B24A395B89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7D01-FB8A-4B34-B19D-C715CD2F4F44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E194-E650-469A-8B91-3EB8D9B0749F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B587-0A20-41CB-9BC7-0C2C0197D4AD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23EA-FFA5-405D-B51A-5BF7F034C7DF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27C19-255D-4665-904A-EEA1B14710DD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6B83-DB68-4118-8C7D-407E115EE7ED}" type="datetime1">
              <a:rPr lang="ar-SA" smtClean="0"/>
              <a:pPr/>
              <a:t>17/07/1441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Probability and Statistics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/>
              <a:t>Chapter 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752600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Dr. Sahar </a:t>
            </a:r>
            <a:r>
              <a:rPr lang="en-US" i="1" dirty="0" err="1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ALMashaqbeh</a:t>
            </a:r>
            <a:endParaRPr lang="en-US" i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2400" i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 of Industrial Engineering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16633"/>
            <a:ext cx="2143125" cy="20882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63089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82581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357562"/>
            <a:ext cx="24574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9349" y="5286388"/>
            <a:ext cx="311465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285750"/>
            <a:ext cx="79819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6042" t="65172" r="27014" b="23423"/>
          <a:stretch>
            <a:fillRect/>
          </a:stretch>
        </p:blipFill>
        <p:spPr bwMode="auto">
          <a:xfrm>
            <a:off x="6012160" y="1412776"/>
            <a:ext cx="295232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12160" y="1412776"/>
            <a:ext cx="295232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77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1008"/>
            <a:ext cx="48291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123C0-F8A1-46DF-AB5B-E1A0985D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B34B78-16F7-4562-A1F7-BAE5FECDE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0"/>
            <a:r>
              <a:rPr lang="en-US" b="1" dirty="0"/>
              <a:t>3.2 </a:t>
            </a:r>
            <a:r>
              <a:rPr lang="en-US" dirty="0"/>
              <a:t>An overseas shipment of 5 foreign automobiles contains 2 that have slight paint blemishes. If an agency receives 3 of these automobiles at random, list the elements of the sample space S using the letters B and N for blemished and </a:t>
            </a:r>
            <a:r>
              <a:rPr lang="en-US" dirty="0" err="1"/>
              <a:t>nonblemished</a:t>
            </a:r>
            <a:r>
              <a:rPr lang="en-US" dirty="0"/>
              <a:t>, respectively; then to each sample point assign a value x of the random variable X representing the number of automobiles purchased by the agency with paint blemishes.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88B6BF2-C4D3-43C3-8CBA-2761AA9CD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02310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CD5697-86E9-403E-BB8A-1D1C2DF0F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47A6FA3B-7E43-4DFE-B879-78D442A1CF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1840" y="2105818"/>
            <a:ext cx="3960440" cy="269133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1C30BE1-43E8-442E-B2FD-29E945C3B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32644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EB00D1-6B13-4FC6-AB33-61FBFC2B3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AEC2A9-CEE9-4DB9-9C31-838F2AAAB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/>
              <a:t>3.3 Let W be a random variable giving the number of heads minus the number of tails in three tosses of a coin. List the elements of the sample space S for the three tosses of the coin and to each sample point assign a value w of W.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45CFAEE-1721-4E5C-A720-3A801C93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866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E24F39-4B2C-4897-B170-A10E760D5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6D4E02CF-8D38-4D17-956A-F10E1104B6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8050" y="2509837"/>
            <a:ext cx="2852142" cy="25753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24B7629-50A0-425A-9609-6483F2DE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65431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972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9248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83989"/>
            <a:ext cx="4536504" cy="277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1343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802957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629275"/>
            <a:ext cx="5886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6143668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2656" y="1643050"/>
            <a:ext cx="298706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95794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78962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71942"/>
            <a:ext cx="69723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7715304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000232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b="1" dirty="0"/>
              <a:t>(a) = 1/9</a:t>
            </a:r>
          </a:p>
          <a:p>
            <a:pPr algn="ctr" rtl="0"/>
            <a:r>
              <a:rPr lang="en-US" b="1" dirty="0"/>
              <a:t>(b)= 0.1020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656272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714612" y="5715016"/>
            <a:ext cx="471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rtl="0">
              <a:buAutoNum type="alphaLcParenBoth"/>
            </a:pPr>
            <a:r>
              <a:rPr lang="en-US" b="1" dirty="0"/>
              <a:t>0.68</a:t>
            </a:r>
          </a:p>
          <a:p>
            <a:pPr marL="342900" indent="-342900" algn="ctr" rtl="0"/>
            <a:r>
              <a:rPr lang="en-US" b="1" dirty="0"/>
              <a:t>(b) =0.375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65341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038600"/>
            <a:ext cx="4591050" cy="246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E41EBA5-E126-4C8A-BE77-301EE3537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E8B881F-1C60-40DE-BD5A-FF24F3DCA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92" y="611261"/>
            <a:ext cx="8227796" cy="563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8298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CF76602-9AD8-44E0-8604-D9469720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4CFB76-6ABF-4388-95D0-C2C97A44D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71187"/>
            <a:ext cx="7451531" cy="571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9201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C38030F-CB39-4062-9EF4-CB1A5F70C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4EAA292-ECC4-41D5-A51B-4A4C0A109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23" y="908720"/>
            <a:ext cx="7997121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25203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2122919-1285-4C4F-A93A-73689E77E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1A199F-3C32-4459-9867-2DA0AAAAE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0648"/>
            <a:ext cx="8060371" cy="595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3489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FE82792-03F7-4B70-AC29-00428097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BB94A7-0E78-4CC6-8C4B-6C42082A1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476672"/>
            <a:ext cx="851425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3192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CFF595D-B01E-48AC-A5D2-F35C8CD2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041A839-C69C-4FD9-A88A-33E6A9651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8174252" cy="372567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21088"/>
            <a:ext cx="46958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4324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424D77-B755-4DE3-9183-7F14C5573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AB1610-5991-409B-97AD-5783443F7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Three electrical components are tested: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S = {NNN,NND,NDN,DNN,NDD,DND,DDN,DDD}</a:t>
            </a:r>
          </a:p>
          <a:p>
            <a:pPr marL="0" indent="0" algn="just" rtl="0">
              <a:buNone/>
            </a:pPr>
            <a:r>
              <a:rPr lang="en-US" dirty="0"/>
              <a:t>If  we are concerned with the number of defectives that occur?</a:t>
            </a:r>
          </a:p>
          <a:p>
            <a:pPr marL="0" indent="0" algn="ctr" rtl="0">
              <a:buNone/>
            </a:pPr>
            <a:r>
              <a:rPr lang="en-US" dirty="0"/>
              <a:t>0,1,2, or  3</a:t>
            </a:r>
          </a:p>
          <a:p>
            <a:pPr marL="0" indent="0" algn="ctr" rtl="0">
              <a:buNone/>
            </a:pPr>
            <a:r>
              <a:rPr lang="en-US" dirty="0"/>
              <a:t>E = {DDN,DND,NDD}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2DDE97-E59E-4215-8257-41905E72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49059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324F42F-8C0A-40E7-A66E-16EED128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A92E43D-28BA-4DD7-9086-3B89A57F8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6988109" cy="571664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481" y="0"/>
            <a:ext cx="2857519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114529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36448D9-A9AE-476F-B228-437A18AC7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F6F07A4-AF67-4DF4-8715-0D1BB9D07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53" y="548680"/>
            <a:ext cx="8538893" cy="553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024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9C6DC6E-B8DE-4420-8368-7498EE9DA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32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87611C1-67D6-4794-9603-830544B92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8145"/>
            <a:ext cx="6048672" cy="4546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EB287F2-B901-4581-8A23-2FFA5B69C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284" y="4402779"/>
            <a:ext cx="5387932" cy="227593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65879871-334D-4214-A859-E686C24D9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216" y="2406803"/>
            <a:ext cx="26277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531727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6A3EB8E-EA24-41A6-9862-10574C0E3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33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465605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009E5CA-2096-45AC-8B78-9B5B01A6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34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8A0FF99-6CD3-4694-B781-EDEA01181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56792"/>
            <a:ext cx="7716240" cy="5020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8A04510-358D-48EB-AD05-04903AA52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638" y="260648"/>
            <a:ext cx="555872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9876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592721C-0D5C-4267-82A8-4E67456B4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35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ABCE475-D2CC-452A-95E3-22F5BA9E8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33358"/>
            <a:ext cx="8609518" cy="498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38080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AE373BB-E690-4131-8B9A-04EB1E756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36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51151F1-84A2-4358-922B-50BFB4439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60648"/>
            <a:ext cx="6886178" cy="15121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CF8768C-B7CA-499D-BFE3-EE93A438E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364"/>
            <a:ext cx="6643702" cy="456031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785926"/>
            <a:ext cx="27146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455871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8DAD56C-F5E5-4F36-8CFF-AF76E8590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37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B830A9-9F78-4ECD-BCD1-8D4C5D6C3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7655703" cy="46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7091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0581D0-7FFC-45F5-A0C0-12BD8A1C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38</a:t>
            </a:fld>
            <a:endParaRPr lang="ar-S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2952753-A6A8-4B1F-9D3F-B51DF7C2D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4664"/>
            <a:ext cx="8064896" cy="58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67825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CA" sz="2800" b="1" dirty="0" smtClean="0">
                <a:solidFill>
                  <a:srgbClr val="FF0000"/>
                </a:solidFill>
              </a:rPr>
              <a:t>Ex. </a:t>
            </a:r>
            <a:r>
              <a:rPr lang="en-US" sz="2800" b="1" dirty="0" smtClean="0">
                <a:solidFill>
                  <a:srgbClr val="FF0000"/>
                </a:solidFill>
              </a:rPr>
              <a:t>3.47</a:t>
            </a:r>
            <a:endParaRPr lang="en-CA" sz="2800" b="1" dirty="0" smtClean="0">
              <a:solidFill>
                <a:srgbClr val="FF0000"/>
              </a:solidFill>
            </a:endParaRPr>
          </a:p>
          <a:p>
            <a:pPr algn="just" rtl="0"/>
            <a:r>
              <a:rPr lang="en-CA" sz="2800" dirty="0" smtClean="0"/>
              <a:t>The amount of kerosene, in thousands of </a:t>
            </a:r>
            <a:r>
              <a:rPr lang="en-CA" sz="2800" dirty="0" err="1" smtClean="0"/>
              <a:t>liters</a:t>
            </a:r>
            <a:r>
              <a:rPr lang="en-CA" sz="2800" dirty="0" smtClean="0"/>
              <a:t>, in a tank at the beginning of any day is a random amount Y from which a random amount X is sold during that day. Suppose that the tank is not resupplied during the day so that x &lt; y, and assume that the joint density function of these variables </a:t>
            </a:r>
            <a:r>
              <a:rPr lang="en-CA" sz="2800" dirty="0" smtClean="0"/>
              <a:t>is</a:t>
            </a:r>
            <a:endParaRPr lang="en-CA" sz="2800" dirty="0" smtClean="0"/>
          </a:p>
          <a:p>
            <a:pPr algn="just" rtl="0"/>
            <a:endParaRPr lang="en-CA" sz="2800" dirty="0" smtClean="0"/>
          </a:p>
          <a:p>
            <a:pPr algn="just" rtl="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39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357694"/>
            <a:ext cx="44577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500702"/>
            <a:ext cx="5429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572008"/>
            <a:ext cx="18383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78771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78867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79914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40</a:t>
            </a:fld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75342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256"/>
            <a:ext cx="77247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71472" y="200024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(a)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378619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(b) 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78390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204320"/>
            <a:ext cx="9144000" cy="36743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988840"/>
            <a:ext cx="849830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2996952"/>
            <a:ext cx="848830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05064"/>
            <a:ext cx="81009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3235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5434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00174"/>
            <a:ext cx="311465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36912"/>
            <a:ext cx="80105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00042"/>
            <a:ext cx="24574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57158" y="642918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CA" b="1" dirty="0"/>
              <a:t>The probability that no employee gets back his </a:t>
            </a:r>
            <a:r>
              <a:rPr lang="en-US" b="1" dirty="0"/>
              <a:t>right helmet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642910" y="571480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CA" sz="2400" b="1" dirty="0"/>
              <a:t>Example</a:t>
            </a:r>
            <a:r>
              <a:rPr lang="en-CA" sz="2400" dirty="0"/>
              <a:t> 3.8  A shipment of 8 similar microcomputers to a retail outlet contains 3 that are defective. If a school makes a random purchase of 2 of these computers, find the probability distribution for the number of defectives? Also, find its mean and standard deviation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79914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72132" y="1071546"/>
            <a:ext cx="4286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/>
              <a:t>The number of ways of selling 3 cars with side airbags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5031</TotalTime>
  <Words>366</Words>
  <Application>Microsoft Office PowerPoint</Application>
  <PresentationFormat>On-screen Show (4:3)</PresentationFormat>
  <Paragraphs>62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سمة Office</vt:lpstr>
      <vt:lpstr>Probability and Statistics    Chapter  3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 331  Lecture 1</dc:title>
  <dc:creator>Mohammad Mahmoud Hamasha</dc:creator>
  <cp:lastModifiedBy>Administrator</cp:lastModifiedBy>
  <cp:revision>95</cp:revision>
  <dcterms:created xsi:type="dcterms:W3CDTF">2014-02-04T08:17:46Z</dcterms:created>
  <dcterms:modified xsi:type="dcterms:W3CDTF">2020-03-11T08:39:41Z</dcterms:modified>
</cp:coreProperties>
</file>