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06" r:id="rId10"/>
    <p:sldId id="264" r:id="rId11"/>
    <p:sldId id="265" r:id="rId12"/>
    <p:sldId id="30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310" r:id="rId23"/>
    <p:sldId id="279" r:id="rId24"/>
    <p:sldId id="280" r:id="rId25"/>
    <p:sldId id="307" r:id="rId26"/>
    <p:sldId id="308" r:id="rId27"/>
    <p:sldId id="309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5000" autoAdjust="0"/>
    <p:restoredTop sz="94660"/>
  </p:normalViewPr>
  <p:slideViewPr>
    <p:cSldViewPr>
      <p:cViewPr varScale="1">
        <p:scale>
          <a:sx n="116" d="100"/>
          <a:sy n="116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F68E-BEF2-43D7-B73E-ACF5FA7446FC}" type="datetimeFigureOut">
              <a:rPr lang="en-US" smtClean="0"/>
              <a:pPr/>
              <a:t>2/9/2020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EFE83-5899-47E4-AA2E-D1292C583E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7247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B217-76D9-4A00-ABA9-367F7B523956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5A52-D2E4-41FD-A56A-F19CFBD674D3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E0EC-0CD7-4D9C-95B7-DCB19B8749A3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81F3-7B3E-4E46-A236-F6A0178B9FE5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F39A-4217-4C5F-9BCF-2C89362EFE38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3483E-2470-40AC-B75E-68C55771485A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7F16-87A8-4281-BD7F-C386D7F1475D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B82B-E39C-4E2D-88EB-E109086DD611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3F48-AE62-42F3-81F4-64AFBC347E83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DA624-075C-4C2D-98D0-B5DF3C6BAD8E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CD3EA-BA71-425E-A1CC-22A61377E202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2F1A9-9BAC-4CC2-9EA2-DA01C285A1FA}" type="uaqdatetime1">
              <a:rPr lang="ar-SA" smtClean="0"/>
              <a:pPr/>
              <a:t>14/06/1441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470025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/>
              <a:t>Probability and Statistics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1752600"/>
          </a:xfrm>
        </p:spPr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Dr. Sahar </a:t>
            </a:r>
            <a:r>
              <a:rPr lang="en-US" i="1" dirty="0" err="1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ALMashaqbeh</a:t>
            </a:r>
            <a:endParaRPr lang="en-US" i="1" dirty="0" smtClean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2400" i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Department of Industrial Engineering  </a:t>
            </a:r>
            <a:endParaRPr lang="en-US" sz="2400" i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116633"/>
            <a:ext cx="2143125" cy="208823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260648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1.4 Measures of Location: The Sample Mean and Median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0" y="1556792"/>
            <a:ext cx="9102150" cy="16827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0" y="3277277"/>
            <a:ext cx="8993360" cy="1519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59" y="5085184"/>
            <a:ext cx="7579081" cy="104943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92280" y="5877272"/>
            <a:ext cx="1872208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548680"/>
            <a:ext cx="8755945" cy="32403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16" y="4484053"/>
            <a:ext cx="9102150" cy="139321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260648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Other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Measures of Locations 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Trimmed Mean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e.g., in computing 10% trimmed mean, we cancel the highest 10% and the lowers 10% of our data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-Benefit: 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1)Having a mean close to median 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2) Reduce the effect of very high and very low value  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l"/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12" y="4272406"/>
            <a:ext cx="8780888" cy="23762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0125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92280" y="6093296"/>
            <a:ext cx="15121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67544" y="224165"/>
            <a:ext cx="590725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Measures of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Variability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-Variance and Standard deviation 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-Range  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708920"/>
            <a:ext cx="7651608" cy="24607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664"/>
            <a:ext cx="9065887" cy="2795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929" y="3200149"/>
            <a:ext cx="7434027" cy="294928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764704"/>
            <a:ext cx="64087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>
                <a:latin typeface="Times New Roman" panose="02020603050405020304" pitchFamily="18" charset="0"/>
              </a:rPr>
              <a:t>Units for Standard Deviation and Variance</a:t>
            </a:r>
            <a:r>
              <a:rPr lang="en-US" sz="2000" dirty="0" smtClean="0">
                <a:latin typeface="Times New Roman" panose="02020603050405020304" pitchFamily="18" charset="0"/>
              </a:rPr>
              <a:t>????</a:t>
            </a:r>
          </a:p>
          <a:p>
            <a:pPr algn="l"/>
            <a:r>
              <a:rPr lang="en-US" sz="2000" dirty="0" smtClean="0">
                <a:latin typeface="Times New Roman" panose="02020603050405020304" pitchFamily="18" charset="0"/>
              </a:rPr>
              <a:t>SD= same data unit </a:t>
            </a:r>
          </a:p>
          <a:p>
            <a:pPr algn="l"/>
            <a:r>
              <a:rPr lang="en-US" sz="2000" dirty="0" smtClean="0">
                <a:latin typeface="Times New Roman" panose="02020603050405020304" pitchFamily="18" charset="0"/>
              </a:rPr>
              <a:t>S=same data unit squire</a:t>
            </a:r>
            <a:endParaRPr lang="en-US" sz="2000" dirty="0">
              <a:latin typeface="Times New Roman" panose="02020603050405020304" pitchFamily="18" charset="0"/>
            </a:endParaRPr>
          </a:p>
          <a:p>
            <a:pPr algn="l"/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Discrete and Continuous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Data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(countable and uncountable)</a:t>
            </a: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Example on Discrete Data</a:t>
            </a: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-Family size </a:t>
            </a: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-number of class student </a:t>
            </a: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-Failure rate (number of failure per unit time) 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l"/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Example on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continues Data</a:t>
            </a: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-High, weight, width</a:t>
            </a: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-Hand strength </a:t>
            </a: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-Human lifespan  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l"/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l"/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88640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Statistical Modeling, Scientific Inspection,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and Graphical Diagnostics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6271" y="1556792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MBX12"/>
              </a:rPr>
              <a:t>1) Scatter </a:t>
            </a:r>
            <a:r>
              <a:rPr lang="en-US" b="1" dirty="0">
                <a:latin typeface="CMBX12"/>
              </a:rPr>
              <a:t>Plot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3568" y="1926124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latin typeface="CMR10"/>
              </a:rPr>
              <a:t>At times the model postulated may take on a somewhat complicated form. </a:t>
            </a:r>
            <a:r>
              <a:rPr lang="en-US" dirty="0" smtClean="0">
                <a:latin typeface="CMR10"/>
              </a:rPr>
              <a:t>Consider, for </a:t>
            </a:r>
            <a:r>
              <a:rPr lang="en-US" dirty="0">
                <a:latin typeface="CMR10"/>
              </a:rPr>
              <a:t>example, a textile manufacturer who designs an experiment where </a:t>
            </a:r>
            <a:r>
              <a:rPr lang="en-US" dirty="0" smtClean="0">
                <a:latin typeface="CMR10"/>
              </a:rPr>
              <a:t>cloth specimen </a:t>
            </a:r>
            <a:r>
              <a:rPr lang="en-US" dirty="0">
                <a:latin typeface="CMR10"/>
              </a:rPr>
              <a:t>that contain various percentages of cotton </a:t>
            </a:r>
            <a:r>
              <a:rPr lang="en-US" dirty="0" smtClean="0">
                <a:latin typeface="CMR10"/>
              </a:rPr>
              <a:t>are produced</a:t>
            </a:r>
            <a:r>
              <a:rPr lang="en-US" dirty="0">
                <a:latin typeface="CMR10"/>
              </a:rPr>
              <a:t>. Consider </a:t>
            </a:r>
            <a:r>
              <a:rPr lang="en-US" dirty="0" smtClean="0">
                <a:latin typeface="CMR10"/>
              </a:rPr>
              <a:t>the data </a:t>
            </a:r>
            <a:r>
              <a:rPr lang="en-US" dirty="0">
                <a:latin typeface="CMR10"/>
              </a:rPr>
              <a:t>in Table 1.3.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37" y="3126453"/>
            <a:ext cx="3662618" cy="161939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68760"/>
            <a:ext cx="6840760" cy="41577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8279" y="476672"/>
            <a:ext cx="2557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MBX12"/>
              </a:rPr>
              <a:t>2) Stem-and-Leaf </a:t>
            </a:r>
            <a:r>
              <a:rPr lang="en-US" b="1" dirty="0">
                <a:latin typeface="CMBX12"/>
              </a:rPr>
              <a:t>Plot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919" y="1769334"/>
            <a:ext cx="3916463" cy="18093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58278" y="846004"/>
            <a:ext cx="84062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CMR10"/>
              </a:rPr>
              <a:t>e.g., To </a:t>
            </a:r>
            <a:r>
              <a:rPr lang="en-US" dirty="0">
                <a:latin typeface="CMR10"/>
              </a:rPr>
              <a:t>illustrate the construction of a stem-and-leaf plot, consider the data of </a:t>
            </a:r>
            <a:r>
              <a:rPr lang="en-US" dirty="0" smtClean="0">
                <a:latin typeface="CMR10"/>
              </a:rPr>
              <a:t>Table 1.4</a:t>
            </a:r>
            <a:r>
              <a:rPr lang="en-US" dirty="0">
                <a:latin typeface="CMR10"/>
              </a:rPr>
              <a:t>, which specifies the “life” of 40 similar car batteries recorded to the nearest </a:t>
            </a:r>
            <a:r>
              <a:rPr lang="en-US" dirty="0" smtClean="0">
                <a:latin typeface="CMR10"/>
              </a:rPr>
              <a:t>tenth of </a:t>
            </a:r>
            <a:r>
              <a:rPr lang="en-US" dirty="0">
                <a:latin typeface="CMR10"/>
              </a:rPr>
              <a:t>a year.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801" y="3578709"/>
            <a:ext cx="5076897" cy="163748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68760"/>
            <a:ext cx="4424153" cy="241551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9672" y="1484784"/>
            <a:ext cx="63367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Chapter 1: Introduction to Statistics and Data Analysis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6270" y="620688"/>
            <a:ext cx="1595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MBX12"/>
              </a:rPr>
              <a:t>3) Histogram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24744"/>
            <a:ext cx="4968106" cy="26869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580" y="3619219"/>
            <a:ext cx="5765904" cy="323878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5436096" y="1158987"/>
                <a:ext cx="2978522" cy="4424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 smtClean="0"/>
                  <a:t>Mean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𝐶𝑙𝑎𝑠𝑠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𝑀𝑖𝑑𝑝𝑜𝑖𝑛𝑡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nary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158987"/>
                <a:ext cx="2978522" cy="442429"/>
              </a:xfrm>
              <a:prstGeom prst="rect">
                <a:avLst/>
              </a:prstGeom>
              <a:blipFill>
                <a:blip r:embed="rId4"/>
                <a:stretch>
                  <a:fillRect l="-4713" t="-82192" b="-124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5436096" y="1929552"/>
                <a:ext cx="2978522" cy="8020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+…+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/>
                <a:r>
                  <a:rPr lang="en-US" dirty="0" smtClean="0"/>
                  <a:t>=3.4125</a:t>
                </a:r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929552"/>
                <a:ext cx="2978522" cy="802014"/>
              </a:xfrm>
              <a:prstGeom prst="rect">
                <a:avLst/>
              </a:prstGeom>
              <a:blipFill>
                <a:blip r:embed="rId5"/>
                <a:stretch>
                  <a:fillRect l="-4713" r="-11680" b="-16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>
            <a:off x="5364088" y="990020"/>
            <a:ext cx="0" cy="2294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400600" y="3284984"/>
            <a:ext cx="3707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59375" y="788002"/>
            <a:ext cx="1988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Mean of Histogram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04664"/>
            <a:ext cx="5258214" cy="31392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3543930"/>
            <a:ext cx="5620850" cy="27502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latin typeface="CMBX12"/>
              </a:rPr>
              <a:t>4) Pox Plot</a:t>
            </a:r>
          </a:p>
          <a:p>
            <a:pPr algn="l" rtl="0">
              <a:buNone/>
            </a:pPr>
            <a:r>
              <a:rPr lang="en-US" b="1" dirty="0" smtClean="0">
                <a:latin typeface="CMBX12"/>
              </a:rPr>
              <a:t>Quartile should be used.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2656"/>
            <a:ext cx="8964488" cy="466902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380312" y="1124744"/>
            <a:ext cx="151216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9552" y="476672"/>
            <a:ext cx="83187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Find </a:t>
            </a:r>
            <a:r>
              <a:rPr lang="en-US" dirty="0"/>
              <a:t>the first and third quartiles of the data set {3, 7, 8, 5, 12, 14, 21, 13, 16, 18</a:t>
            </a:r>
            <a:r>
              <a:rPr lang="en-US" dirty="0" smtClean="0"/>
              <a:t>}.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in </a:t>
            </a:r>
            <a:r>
              <a:rPr lang="en-US" dirty="0"/>
              <a:t>increasing order: 3, 5, 7, 8, 12, 13, 14, 16, 18, 21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Location of Q1: (10+1)*0.25=2.75</a:t>
            </a:r>
          </a:p>
          <a:p>
            <a:pPr algn="l"/>
            <a:r>
              <a:rPr lang="en-US" dirty="0"/>
              <a:t>Interpolation</a:t>
            </a:r>
          </a:p>
          <a:p>
            <a:pPr algn="l"/>
            <a:r>
              <a:rPr lang="en-US" dirty="0"/>
              <a:t>Q1=value of location 2+0.75*( value of location 2- value of location 3)</a:t>
            </a:r>
          </a:p>
          <a:p>
            <a:pPr algn="l"/>
            <a:r>
              <a:rPr lang="en-US" dirty="0"/>
              <a:t> Q1=5+0.75*(7-5)=6.5</a:t>
            </a:r>
          </a:p>
          <a:p>
            <a:pPr algn="l"/>
            <a:r>
              <a:rPr lang="en-US" dirty="0"/>
              <a:t>Location </a:t>
            </a:r>
            <a:r>
              <a:rPr lang="en-US" dirty="0" smtClean="0"/>
              <a:t>of </a:t>
            </a:r>
            <a:r>
              <a:rPr lang="en-US" dirty="0"/>
              <a:t>Q2: (10+1)*0.5=5.5</a:t>
            </a:r>
          </a:p>
          <a:p>
            <a:pPr algn="l"/>
            <a:r>
              <a:rPr lang="en-US" dirty="0"/>
              <a:t>Q2= (12+13)/2=11</a:t>
            </a:r>
          </a:p>
          <a:p>
            <a:pPr algn="l"/>
            <a:r>
              <a:rPr lang="en-US" dirty="0"/>
              <a:t>Location of Q3: (10+1)*0.75=8.25</a:t>
            </a:r>
          </a:p>
          <a:p>
            <a:pPr algn="l"/>
            <a:r>
              <a:rPr lang="en-US" dirty="0"/>
              <a:t>Q3=value of location 8+0.25*(value of location 9- value of location 8)</a:t>
            </a:r>
          </a:p>
          <a:p>
            <a:pPr algn="l"/>
            <a:r>
              <a:rPr lang="en-US" dirty="0"/>
              <a:t> Q3=16+0.25*(18-16)=16.5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7224" y="4429132"/>
            <a:ext cx="7358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Inter quartile range (IQR)=</a:t>
            </a:r>
          </a:p>
          <a:p>
            <a:pPr algn="l"/>
            <a:r>
              <a:rPr lang="en-US" dirty="0" smtClean="0"/>
              <a:t>Q3-Q1</a:t>
            </a:r>
          </a:p>
          <a:p>
            <a:endParaRPr lang="en-US" dirty="0"/>
          </a:p>
          <a:p>
            <a:pPr algn="l"/>
            <a:r>
              <a:rPr lang="en-US" dirty="0" smtClean="0"/>
              <a:t>IQR =16.5-6.5=10</a:t>
            </a:r>
          </a:p>
          <a:p>
            <a:pPr algn="l"/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3504759" y="2374638"/>
            <a:ext cx="432048" cy="36004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/>
          <p:cNvCxnSpPr>
            <a:stCxn id="2" idx="3"/>
          </p:cNvCxnSpPr>
          <p:nvPr/>
        </p:nvCxnSpPr>
        <p:spPr>
          <a:xfrm flipH="1">
            <a:off x="3131841" y="2681951"/>
            <a:ext cx="436190" cy="333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64897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atin typeface="CMBX12"/>
              </a:rPr>
              <a:t>4) Box-and-Whisker </a:t>
            </a:r>
            <a:r>
              <a:rPr lang="en-US" b="1" dirty="0">
                <a:latin typeface="CMBX12"/>
              </a:rPr>
              <a:t>Plot or Box </a:t>
            </a:r>
            <a:r>
              <a:rPr lang="en-US" b="1" dirty="0" smtClean="0">
                <a:latin typeface="CMBX12"/>
              </a:rPr>
              <a:t>Plot</a:t>
            </a:r>
          </a:p>
          <a:p>
            <a:pPr algn="l"/>
            <a:r>
              <a:rPr lang="en-US" b="1" dirty="0" smtClean="0">
                <a:latin typeface="CMBX12"/>
              </a:rPr>
              <a:t>-You have to know to estimate the percentile and quartile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64250" y="1196752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CMR10"/>
              </a:rPr>
              <a:t>e.g., Nicotine </a:t>
            </a:r>
            <a:r>
              <a:rPr lang="en-US" dirty="0">
                <a:latin typeface="CMR10"/>
              </a:rPr>
              <a:t>content was measured in a random sample of 40 cigarettes. The data </a:t>
            </a:r>
            <a:r>
              <a:rPr lang="en-US" dirty="0" smtClean="0">
                <a:latin typeface="CMR10"/>
              </a:rPr>
              <a:t>are displayed </a:t>
            </a:r>
            <a:r>
              <a:rPr lang="en-US" dirty="0">
                <a:latin typeface="CMR10"/>
              </a:rPr>
              <a:t>in Table 1.8.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843083"/>
            <a:ext cx="4824536" cy="20604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520" y="3903491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CMR10"/>
              </a:rPr>
              <a:t>In order </a:t>
            </a:r>
          </a:p>
          <a:p>
            <a:pPr algn="l"/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45310" y="4549822"/>
          <a:ext cx="7239060" cy="11834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906">
                  <a:extLst>
                    <a:ext uri="{9D8B030D-6E8A-4147-A177-3AD203B41FA5}">
                      <a16:colId xmlns:a16="http://schemas.microsoft.com/office/drawing/2014/main" xmlns="" val="2978686706"/>
                    </a:ext>
                  </a:extLst>
                </a:gridCol>
                <a:gridCol w="723906">
                  <a:extLst>
                    <a:ext uri="{9D8B030D-6E8A-4147-A177-3AD203B41FA5}">
                      <a16:colId xmlns:a16="http://schemas.microsoft.com/office/drawing/2014/main" xmlns="" val="2901099801"/>
                    </a:ext>
                  </a:extLst>
                </a:gridCol>
                <a:gridCol w="723906">
                  <a:extLst>
                    <a:ext uri="{9D8B030D-6E8A-4147-A177-3AD203B41FA5}">
                      <a16:colId xmlns:a16="http://schemas.microsoft.com/office/drawing/2014/main" xmlns="" val="436162858"/>
                    </a:ext>
                  </a:extLst>
                </a:gridCol>
                <a:gridCol w="723906">
                  <a:extLst>
                    <a:ext uri="{9D8B030D-6E8A-4147-A177-3AD203B41FA5}">
                      <a16:colId xmlns:a16="http://schemas.microsoft.com/office/drawing/2014/main" xmlns="" val="3544852813"/>
                    </a:ext>
                  </a:extLst>
                </a:gridCol>
                <a:gridCol w="723906">
                  <a:extLst>
                    <a:ext uri="{9D8B030D-6E8A-4147-A177-3AD203B41FA5}">
                      <a16:colId xmlns:a16="http://schemas.microsoft.com/office/drawing/2014/main" xmlns="" val="4012417714"/>
                    </a:ext>
                  </a:extLst>
                </a:gridCol>
                <a:gridCol w="723906">
                  <a:extLst>
                    <a:ext uri="{9D8B030D-6E8A-4147-A177-3AD203B41FA5}">
                      <a16:colId xmlns:a16="http://schemas.microsoft.com/office/drawing/2014/main" xmlns="" val="1553678768"/>
                    </a:ext>
                  </a:extLst>
                </a:gridCol>
                <a:gridCol w="723906">
                  <a:extLst>
                    <a:ext uri="{9D8B030D-6E8A-4147-A177-3AD203B41FA5}">
                      <a16:colId xmlns:a16="http://schemas.microsoft.com/office/drawing/2014/main" xmlns="" val="3108692079"/>
                    </a:ext>
                  </a:extLst>
                </a:gridCol>
                <a:gridCol w="723906">
                  <a:extLst>
                    <a:ext uri="{9D8B030D-6E8A-4147-A177-3AD203B41FA5}">
                      <a16:colId xmlns:a16="http://schemas.microsoft.com/office/drawing/2014/main" xmlns="" val="1706640857"/>
                    </a:ext>
                  </a:extLst>
                </a:gridCol>
                <a:gridCol w="723906">
                  <a:extLst>
                    <a:ext uri="{9D8B030D-6E8A-4147-A177-3AD203B41FA5}">
                      <a16:colId xmlns:a16="http://schemas.microsoft.com/office/drawing/2014/main" xmlns="" val="843929855"/>
                    </a:ext>
                  </a:extLst>
                </a:gridCol>
                <a:gridCol w="723906">
                  <a:extLst>
                    <a:ext uri="{9D8B030D-6E8A-4147-A177-3AD203B41FA5}">
                      <a16:colId xmlns:a16="http://schemas.microsoft.com/office/drawing/2014/main" xmlns="" val="3671669038"/>
                    </a:ext>
                  </a:extLst>
                </a:gridCol>
              </a:tblGrid>
              <a:tr h="295859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0.72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0.85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1.09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1.24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1.37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1.47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1.51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1.58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1.63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95962012"/>
                  </a:ext>
                </a:extLst>
              </a:tr>
              <a:tr h="295859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1.64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1.64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1.67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1.68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1.69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1.69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1.74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1.75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1.75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472373416"/>
                  </a:ext>
                </a:extLst>
              </a:tr>
              <a:tr h="295859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1.79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1.79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1.82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1.85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1.86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1.88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1.92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1.93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1.97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71195883"/>
                  </a:ext>
                </a:extLst>
              </a:tr>
              <a:tr h="295859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2.03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2.08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2.09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2.11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2.17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2.28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2.31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2.37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2.46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2.55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245495782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6142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3634561"/>
            <a:ext cx="5112568" cy="32234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25766" y="764704"/>
            <a:ext cx="344113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/>
              <a:t>Location of Q1: </a:t>
            </a:r>
            <a:r>
              <a:rPr lang="en-US" dirty="0" smtClean="0"/>
              <a:t>(40+1</a:t>
            </a:r>
            <a:r>
              <a:rPr lang="en-US" dirty="0"/>
              <a:t>)*</a:t>
            </a:r>
            <a:r>
              <a:rPr lang="en-US" dirty="0" smtClean="0"/>
              <a:t>0.25=10.25</a:t>
            </a:r>
          </a:p>
          <a:p>
            <a:pPr algn="l"/>
            <a:r>
              <a:rPr lang="en-US" dirty="0" smtClean="0"/>
              <a:t>Q1: 1.63+0.25*(1.64-1.63)=163.25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Q2=(1.75+1.79)/2=1.77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Location </a:t>
            </a:r>
            <a:r>
              <a:rPr lang="en-US"/>
              <a:t>of </a:t>
            </a:r>
            <a:r>
              <a:rPr lang="en-US" smtClean="0"/>
              <a:t>Q3: </a:t>
            </a:r>
            <a:r>
              <a:rPr lang="en-US" dirty="0"/>
              <a:t>(40+1)*</a:t>
            </a:r>
            <a:r>
              <a:rPr lang="en-US" dirty="0" smtClean="0"/>
              <a:t>0.75=30.75</a:t>
            </a:r>
            <a:endParaRPr lang="en-US" dirty="0"/>
          </a:p>
          <a:p>
            <a:pPr algn="l"/>
            <a:r>
              <a:rPr lang="en-US" dirty="0" smtClean="0"/>
              <a:t>Q3: 1.97+0.75*(2.03-1.97)=2.015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IQR=2.015-1.6325=0.3825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1.5IQR=0.57375</a:t>
            </a:r>
            <a:endParaRPr lang="en-US" dirty="0"/>
          </a:p>
          <a:p>
            <a:pPr algn="l"/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004048" y="5085184"/>
            <a:ext cx="2304256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083036" y="5557882"/>
            <a:ext cx="58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Q3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44043" y="5085184"/>
            <a:ext cx="2304256" cy="945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74699" y="5927214"/>
            <a:ext cx="58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Q2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325766" y="5085184"/>
            <a:ext cx="2974297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97067" y="5621723"/>
            <a:ext cx="58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</a:t>
            </a:r>
            <a:endParaRPr lang="en-US" dirty="0"/>
          </a:p>
        </p:txBody>
      </p:sp>
      <p:sp>
        <p:nvSpPr>
          <p:cNvPr id="14" name="Left-Right Arrow 13"/>
          <p:cNvSpPr/>
          <p:nvPr/>
        </p:nvSpPr>
        <p:spPr>
          <a:xfrm>
            <a:off x="5029806" y="4499104"/>
            <a:ext cx="936104" cy="154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-Right Arrow 14"/>
          <p:cNvSpPr/>
          <p:nvPr/>
        </p:nvSpPr>
        <p:spPr>
          <a:xfrm>
            <a:off x="3275856" y="4447128"/>
            <a:ext cx="936104" cy="206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652120" y="2420888"/>
            <a:ext cx="1196179" cy="2078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510067" y="2103532"/>
            <a:ext cx="867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1.5 IQR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743908" y="2420888"/>
            <a:ext cx="3014940" cy="2026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eft-Right Arrow 21"/>
          <p:cNvSpPr/>
          <p:nvPr/>
        </p:nvSpPr>
        <p:spPr>
          <a:xfrm>
            <a:off x="4258210" y="4293096"/>
            <a:ext cx="792088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695758" y="3058944"/>
            <a:ext cx="2678247" cy="1232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236561" y="2699628"/>
            <a:ext cx="575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IQR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178229" y="4129048"/>
            <a:ext cx="670070" cy="714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396424" y="378302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Outlier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24" name="Rectangle 23"/>
          <p:cNvSpPr/>
          <p:nvPr/>
        </p:nvSpPr>
        <p:spPr>
          <a:xfrm>
            <a:off x="795086" y="4129048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Outlier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1407018" y="4474401"/>
            <a:ext cx="1025128" cy="357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1524000" y="4445496"/>
            <a:ext cx="1170999" cy="384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5314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Find 62% percentile of Example on slides number 23</a:t>
            </a:r>
          </a:p>
          <a:p>
            <a:pPr marL="0" indent="0" algn="l" rtl="0">
              <a:buNone/>
            </a:pPr>
            <a:r>
              <a:rPr lang="en-US" sz="2000" dirty="0"/>
              <a:t>Location of 62% percentile is (n+1)*0.62=6.82</a:t>
            </a:r>
          </a:p>
          <a:p>
            <a:pPr marL="0" indent="0" algn="l" rtl="0">
              <a:buNone/>
            </a:pPr>
            <a:r>
              <a:rPr lang="en-US" sz="2000" dirty="0"/>
              <a:t>62% percentile=Value of location 6+0.82*(Value of location 7-Value of location 6)=13+0.82*(14-13)=13.82</a:t>
            </a:r>
          </a:p>
          <a:p>
            <a:pPr algn="l" rtl="0"/>
            <a:r>
              <a:rPr lang="en-US" dirty="0"/>
              <a:t>Find </a:t>
            </a:r>
            <a:r>
              <a:rPr lang="en-US" dirty="0" smtClean="0"/>
              <a:t>29% </a:t>
            </a:r>
            <a:r>
              <a:rPr lang="en-US" dirty="0"/>
              <a:t>percentile of Example on slides number </a:t>
            </a:r>
            <a:r>
              <a:rPr lang="en-US" dirty="0" smtClean="0"/>
              <a:t>24</a:t>
            </a:r>
            <a:endParaRPr lang="en-US" dirty="0"/>
          </a:p>
          <a:p>
            <a:pPr marL="0" indent="0" algn="l" rtl="0">
              <a:buNone/>
            </a:pPr>
            <a:r>
              <a:rPr lang="en-US" sz="2100" dirty="0"/>
              <a:t>Location of </a:t>
            </a:r>
            <a:r>
              <a:rPr lang="en-US" sz="2100" dirty="0" smtClean="0"/>
              <a:t>29% </a:t>
            </a:r>
            <a:r>
              <a:rPr lang="en-US" sz="2100" dirty="0"/>
              <a:t>percentile is </a:t>
            </a:r>
            <a:r>
              <a:rPr lang="en-US" sz="2100" dirty="0" smtClean="0"/>
              <a:t>(40+1</a:t>
            </a:r>
            <a:r>
              <a:rPr lang="en-US" sz="2100" dirty="0"/>
              <a:t>)*</a:t>
            </a:r>
            <a:r>
              <a:rPr lang="en-US" sz="2100" dirty="0" smtClean="0"/>
              <a:t>0.29=11.89</a:t>
            </a:r>
            <a:endParaRPr lang="en-US" sz="2100" dirty="0"/>
          </a:p>
          <a:p>
            <a:pPr marL="0" indent="0" algn="l" rtl="0">
              <a:buNone/>
            </a:pPr>
            <a:r>
              <a:rPr lang="en-US" sz="2100" dirty="0" smtClean="0"/>
              <a:t>29% </a:t>
            </a:r>
            <a:r>
              <a:rPr lang="en-US" sz="2100" dirty="0"/>
              <a:t>percentile=Value of location </a:t>
            </a:r>
            <a:r>
              <a:rPr lang="en-US" sz="2100" dirty="0" smtClean="0"/>
              <a:t>11+0.89*(</a:t>
            </a:r>
            <a:r>
              <a:rPr lang="en-US" sz="2100" dirty="0"/>
              <a:t>Value of location </a:t>
            </a:r>
            <a:r>
              <a:rPr lang="en-US" sz="2100" dirty="0" smtClean="0"/>
              <a:t>12-Value </a:t>
            </a:r>
            <a:r>
              <a:rPr lang="en-US" sz="2100" dirty="0"/>
              <a:t>of location </a:t>
            </a:r>
            <a:r>
              <a:rPr lang="en-US" sz="2100" dirty="0" smtClean="0"/>
              <a:t>11)=1.64+0.29*(1.64-1.64)=1.64</a:t>
            </a: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5375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Percentile 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500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052736"/>
            <a:ext cx="756084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1.1 Overview: Statistical Inference, Samples,</a:t>
            </a:r>
          </a:p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Populations, and Experimental Design</a:t>
            </a:r>
          </a:p>
          <a:p>
            <a:pPr algn="l"/>
            <a:endParaRPr lang="en-US" dirty="0" smtClean="0"/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-Use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of Scientific Data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-Variability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in Scientific Data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-The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Role of Probability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980728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b="1" dirty="0" smtClean="0">
                <a:solidFill>
                  <a:srgbClr val="FF0000"/>
                </a:solidFill>
              </a:rPr>
              <a:t>Example 1.2 </a:t>
            </a:r>
            <a:endParaRPr lang="en-US" b="1" dirty="0">
              <a:solidFill>
                <a:srgbClr val="FF0000"/>
              </a:solidFill>
            </a:endParaRPr>
          </a:p>
          <a:p>
            <a:pPr algn="just" rtl="0"/>
            <a:r>
              <a:rPr lang="en-US" dirty="0" smtClean="0">
                <a:latin typeface="Times New Roman" panose="02020603050405020304" pitchFamily="18" charset="0"/>
              </a:rPr>
              <a:t>Often the nature of the scientific study will dictate the role that probability and deductive reasoning play in statistical inference. Exercise 9.40 on page 297 provides data associated with a study conducted at the Virginia Polytechnic Institute and State University on the development, of a relationship between the roots of trees and the action of a fungus. Minerals are transferred from the fungus to the trees and sugars from the trees to the fungus. Two samples of 10 northern red oak seedlings </a:t>
            </a:r>
            <a:r>
              <a:rPr lang="en-US" dirty="0" smtClean="0"/>
              <a:t>are </a:t>
            </a:r>
            <a:r>
              <a:rPr lang="en-US" dirty="0"/>
              <a:t>planted in a greenhouse, one containing seedlings treated with nitrogen </a:t>
            </a:r>
            <a:r>
              <a:rPr lang="en-US" dirty="0" smtClean="0"/>
              <a:t>and one </a:t>
            </a:r>
            <a:r>
              <a:rPr lang="en-US" dirty="0"/>
              <a:t>containing no nitrogen. All other environmental conditions are held </a:t>
            </a:r>
            <a:r>
              <a:rPr lang="en-US" dirty="0" smtClean="0"/>
              <a:t>constant. All </a:t>
            </a:r>
            <a:r>
              <a:rPr lang="en-US" dirty="0"/>
              <a:t>seedlings contain the fungus </a:t>
            </a:r>
            <a:r>
              <a:rPr lang="en-US" i="1" dirty="0" err="1"/>
              <a:t>Pisolithus</a:t>
            </a:r>
            <a:r>
              <a:rPr lang="en-US" i="1" dirty="0"/>
              <a:t> </a:t>
            </a:r>
            <a:r>
              <a:rPr lang="en-US" i="1" dirty="0" err="1"/>
              <a:t>tinctorus</a:t>
            </a:r>
            <a:r>
              <a:rPr lang="en-US" i="1" dirty="0"/>
              <a:t>. </a:t>
            </a:r>
            <a:r>
              <a:rPr lang="en-US" dirty="0"/>
              <a:t>More details are supplied </a:t>
            </a:r>
            <a:r>
              <a:rPr lang="en-US" dirty="0" smtClean="0"/>
              <a:t>in Chapter </a:t>
            </a:r>
            <a:r>
              <a:rPr lang="en-US" dirty="0"/>
              <a:t>9. The stem weights in grams were recorded after the end of 140 </a:t>
            </a:r>
            <a:r>
              <a:rPr lang="en-US" dirty="0" smtClean="0"/>
              <a:t>days. The </a:t>
            </a:r>
            <a:r>
              <a:rPr lang="en-US" dirty="0"/>
              <a:t>data are given in Table 1.1.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620688"/>
            <a:ext cx="5184576" cy="41212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95" y="5085184"/>
            <a:ext cx="8848305" cy="127560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382" y="2013164"/>
            <a:ext cx="7325236" cy="28316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20688"/>
            <a:ext cx="790890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1.3 Sampling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Procedures; Collection of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Data</a:t>
            </a:r>
          </a:p>
          <a:p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Simple Random Sampling</a:t>
            </a:r>
          </a:p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Experimental Design</a:t>
            </a:r>
          </a:p>
          <a:p>
            <a:pPr algn="l"/>
            <a:endParaRPr lang="en-US" b="1" dirty="0" smtClean="0"/>
          </a:p>
          <a:p>
            <a:pPr algn="l"/>
            <a:r>
              <a:rPr lang="en-US" b="1" dirty="0" smtClean="0"/>
              <a:t>Example 1.3:1  </a:t>
            </a:r>
            <a:r>
              <a:rPr lang="en-US" dirty="0"/>
              <a:t>A corrosion study was made in order to determine whether corrosion of an </a:t>
            </a:r>
            <a:r>
              <a:rPr lang="en-US" dirty="0" smtClean="0"/>
              <a:t>aluminum metal </a:t>
            </a:r>
            <a:r>
              <a:rPr lang="en-US" dirty="0"/>
              <a:t>coated with a corrosion retardation substance reduced the </a:t>
            </a:r>
            <a:r>
              <a:rPr lang="en-US" dirty="0" smtClean="0"/>
              <a:t>amount of </a:t>
            </a:r>
            <a:r>
              <a:rPr lang="en-US" dirty="0"/>
              <a:t>corrosion. The coating is a protectant that is advertised to minimize </a:t>
            </a:r>
            <a:r>
              <a:rPr lang="en-US" dirty="0" smtClean="0"/>
              <a:t>fatigue damage </a:t>
            </a:r>
            <a:r>
              <a:rPr lang="en-US" dirty="0"/>
              <a:t>in this type of material. Also of interest is the influence of humidity on </a:t>
            </a:r>
            <a:r>
              <a:rPr lang="en-US" dirty="0" smtClean="0"/>
              <a:t>the amount </a:t>
            </a:r>
            <a:r>
              <a:rPr lang="en-US" dirty="0"/>
              <a:t>of corrosion. A corrosion measurement can be expressed in thousands </a:t>
            </a:r>
            <a:r>
              <a:rPr lang="en-US" dirty="0" smtClean="0"/>
              <a:t>of cycles </a:t>
            </a:r>
            <a:r>
              <a:rPr lang="en-US" dirty="0"/>
              <a:t>to failure. Two levels of coating, no coating and chemical corrosion </a:t>
            </a:r>
            <a:r>
              <a:rPr lang="en-US" dirty="0" smtClean="0"/>
              <a:t>coating, were </a:t>
            </a:r>
            <a:r>
              <a:rPr lang="en-US" dirty="0"/>
              <a:t>used. In addition, the two relative humidity levels are 20% relative </a:t>
            </a:r>
            <a:r>
              <a:rPr lang="en-US" dirty="0" smtClean="0"/>
              <a:t>humidity and </a:t>
            </a:r>
            <a:r>
              <a:rPr lang="en-US" dirty="0"/>
              <a:t>80% relative humidity.</a:t>
            </a:r>
            <a:endParaRPr lang="en-US" b="1" dirty="0" smtClean="0"/>
          </a:p>
          <a:p>
            <a:pPr algn="l"/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32656"/>
            <a:ext cx="6555173" cy="613450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Measures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1268760"/>
            <a:ext cx="0" cy="936104"/>
          </a:xfrm>
          <a:prstGeom prst="line">
            <a:avLst/>
          </a:prstGeom>
          <a:ln w="38100">
            <a:headEnd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67744" y="2194562"/>
            <a:ext cx="4896544" cy="1030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64288" y="2204864"/>
            <a:ext cx="0" cy="10801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82111" y="2194562"/>
            <a:ext cx="0" cy="10801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68145" y="3308468"/>
            <a:ext cx="23166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Measures of variability</a:t>
            </a:r>
          </a:p>
          <a:p>
            <a:pPr algn="ctr"/>
            <a:r>
              <a:rPr lang="en-US" dirty="0"/>
              <a:t>(Central </a:t>
            </a:r>
            <a:r>
              <a:rPr lang="en-US" dirty="0" smtClean="0"/>
              <a:t>Dispersion)</a:t>
            </a:r>
          </a:p>
          <a:p>
            <a:pPr algn="ctr"/>
            <a:r>
              <a:rPr lang="en-US" dirty="0" smtClean="0"/>
              <a:t>Variance </a:t>
            </a:r>
          </a:p>
          <a:p>
            <a:pPr algn="ctr"/>
            <a:r>
              <a:rPr lang="en-US" dirty="0" smtClean="0"/>
              <a:t>Standard Deviation </a:t>
            </a:r>
          </a:p>
          <a:p>
            <a:pPr algn="ctr"/>
            <a:r>
              <a:rPr lang="en-US" dirty="0" smtClean="0"/>
              <a:t>Range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69046" y="3284984"/>
            <a:ext cx="21973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Measures of Location</a:t>
            </a:r>
          </a:p>
          <a:p>
            <a:pPr algn="ctr"/>
            <a:r>
              <a:rPr lang="en-US" dirty="0" smtClean="0"/>
              <a:t>(Central Tendency)</a:t>
            </a:r>
          </a:p>
          <a:p>
            <a:pPr algn="ctr"/>
            <a:r>
              <a:rPr lang="en-US" dirty="0" smtClean="0"/>
              <a:t>Mean </a:t>
            </a:r>
          </a:p>
          <a:p>
            <a:pPr algn="ctr"/>
            <a:r>
              <a:rPr lang="en-US" dirty="0" smtClean="0"/>
              <a:t>Median </a:t>
            </a:r>
          </a:p>
          <a:p>
            <a:pPr algn="ctr"/>
            <a:r>
              <a:rPr lang="en-US" dirty="0" smtClean="0"/>
              <a:t>Mode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6737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4613</TotalTime>
  <Words>965</Words>
  <Application>Microsoft Office PowerPoint</Application>
  <PresentationFormat>On-screen Show (4:3)</PresentationFormat>
  <Paragraphs>177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سمة Office</vt:lpstr>
      <vt:lpstr>Probability and Statistics    Chapter  1</vt:lpstr>
      <vt:lpstr>Slide 2</vt:lpstr>
      <vt:lpstr>Slide 3</vt:lpstr>
      <vt:lpstr>Slide 4</vt:lpstr>
      <vt:lpstr>Slide 5</vt:lpstr>
      <vt:lpstr>Slide 6</vt:lpstr>
      <vt:lpstr>Slide 7</vt:lpstr>
      <vt:lpstr>Slide 8</vt:lpstr>
      <vt:lpstr>Measures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Percentile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 331  Lecture 1</dc:title>
  <dc:creator>Mohammad Mahmoud Hamasha</dc:creator>
  <cp:lastModifiedBy>Administrator</cp:lastModifiedBy>
  <cp:revision>60</cp:revision>
  <dcterms:created xsi:type="dcterms:W3CDTF">2014-02-04T08:17:46Z</dcterms:created>
  <dcterms:modified xsi:type="dcterms:W3CDTF">2020-02-09T08:57:56Z</dcterms:modified>
</cp:coreProperties>
</file>