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310" r:id="rId7"/>
    <p:sldId id="306" r:id="rId8"/>
    <p:sldId id="264" r:id="rId9"/>
    <p:sldId id="312" r:id="rId10"/>
    <p:sldId id="265" r:id="rId11"/>
    <p:sldId id="314" r:id="rId12"/>
    <p:sldId id="305" r:id="rId13"/>
    <p:sldId id="313" r:id="rId14"/>
    <p:sldId id="266" r:id="rId15"/>
    <p:sldId id="267" r:id="rId16"/>
    <p:sldId id="269" r:id="rId17"/>
    <p:sldId id="270" r:id="rId18"/>
    <p:sldId id="271" r:id="rId19"/>
    <p:sldId id="274" r:id="rId20"/>
    <p:sldId id="279" r:id="rId21"/>
    <p:sldId id="280" r:id="rId22"/>
    <p:sldId id="315" r:id="rId23"/>
    <p:sldId id="309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>
      <p:cViewPr varScale="1">
        <p:scale>
          <a:sx n="73" d="100"/>
          <a:sy n="73" d="100"/>
        </p:scale>
        <p:origin x="10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F68E-BEF2-43D7-B73E-ACF5FA7446FC}" type="datetimeFigureOut">
              <a:rPr lang="en-US" smtClean="0"/>
              <a:pPr/>
              <a:t>2/6/2020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EFE83-5899-47E4-AA2E-D1292C583E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247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B217-76D9-4A00-ABA9-367F7B523956}" type="uaqdatetime1">
              <a:rPr lang="ar-SA" smtClean="0"/>
              <a:pPr/>
              <a:t>12/06/1441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95A52-D2E4-41FD-A56A-F19CFBD674D3}" type="uaqdatetime1">
              <a:rPr lang="ar-SA" smtClean="0"/>
              <a:pPr/>
              <a:t>12/06/1441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E0EC-0CD7-4D9C-95B7-DCB19B8749A3}" type="uaqdatetime1">
              <a:rPr lang="ar-SA" smtClean="0"/>
              <a:pPr/>
              <a:t>12/06/1441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81F3-7B3E-4E46-A236-F6A0178B9FE5}" type="uaqdatetime1">
              <a:rPr lang="ar-SA" smtClean="0"/>
              <a:pPr/>
              <a:t>12/06/1441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F39A-4217-4C5F-9BCF-2C89362EFE38}" type="uaqdatetime1">
              <a:rPr lang="ar-SA" smtClean="0"/>
              <a:pPr/>
              <a:t>12/06/1441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3483E-2470-40AC-B75E-68C55771485A}" type="uaqdatetime1">
              <a:rPr lang="ar-SA" smtClean="0"/>
              <a:pPr/>
              <a:t>12/06/1441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77F16-87A8-4281-BD7F-C386D7F1475D}" type="uaqdatetime1">
              <a:rPr lang="ar-SA" smtClean="0"/>
              <a:pPr/>
              <a:t>12/06/1441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B82B-E39C-4E2D-88EB-E109086DD611}" type="uaqdatetime1">
              <a:rPr lang="ar-SA" smtClean="0"/>
              <a:pPr/>
              <a:t>12/06/1441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03F48-AE62-42F3-81F4-64AFBC347E83}" type="uaqdatetime1">
              <a:rPr lang="ar-SA" smtClean="0"/>
              <a:pPr/>
              <a:t>12/06/1441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DA624-075C-4C2D-98D0-B5DF3C6BAD8E}" type="uaqdatetime1">
              <a:rPr lang="ar-SA" smtClean="0"/>
              <a:pPr/>
              <a:t>12/06/1441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CD3EA-BA71-425E-A1CC-22A61377E202}" type="uaqdatetime1">
              <a:rPr lang="ar-SA" smtClean="0"/>
              <a:pPr/>
              <a:t>12/06/1441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2F1A9-9BAC-4CC2-9EA2-DA01C285A1FA}" type="uaqdatetime1">
              <a:rPr lang="ar-SA" smtClean="0"/>
              <a:pPr/>
              <a:t>12/06/1441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64904"/>
            <a:ext cx="7772400" cy="1470025"/>
          </a:xfrm>
        </p:spPr>
        <p:txBody>
          <a:bodyPr>
            <a:normAutofit fontScale="90000"/>
          </a:bodyPr>
          <a:lstStyle/>
          <a:p>
            <a:pPr rtl="0"/>
            <a:r>
              <a:rPr lang="en-US" dirty="0" smtClean="0"/>
              <a:t>Probability and Statistics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Chapter 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6400800" cy="1752600"/>
          </a:xfrm>
        </p:spPr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Dr. Sahar </a:t>
            </a:r>
            <a:r>
              <a:rPr lang="en-US" i="1" dirty="0" err="1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ALMashaqbeh</a:t>
            </a:r>
            <a:endParaRPr lang="en-US" i="1" dirty="0" smtClean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sz="2400" i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Department of Industrial Engineering  </a:t>
            </a:r>
            <a:endParaRPr lang="en-US" sz="2400" i="1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64" y="116633"/>
            <a:ext cx="2143125" cy="208823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092280" y="5877272"/>
            <a:ext cx="1872208" cy="764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19" y="548680"/>
            <a:ext cx="8755945" cy="32403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16" y="4484053"/>
            <a:ext cx="9102150" cy="139321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 and Median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928802"/>
            <a:ext cx="4802845" cy="302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9569" y="1928802"/>
            <a:ext cx="4364431" cy="3005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260648"/>
            <a:ext cx="8352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Other 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Measures of Locations </a:t>
            </a:r>
            <a:endParaRPr lang="en-US" sz="3200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l"/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Trimmed Mean</a:t>
            </a:r>
          </a:p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e.g., in computing 10% trimmed mean, we cancel the highest 10% and the lowers 10% of our data</a:t>
            </a:r>
          </a:p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-Benefit: </a:t>
            </a:r>
          </a:p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1)Having a mean close to median </a:t>
            </a:r>
          </a:p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2) Reduce the effect of very high and very low value  </a:t>
            </a:r>
            <a:endParaRPr lang="en-US" sz="32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l"/>
            <a:endParaRPr lang="en-US" sz="32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112" y="4272406"/>
            <a:ext cx="8780888" cy="23762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125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996400"/>
              </p:ext>
            </p:extLst>
          </p:nvPr>
        </p:nvGraphicFramePr>
        <p:xfrm>
          <a:off x="827584" y="1772816"/>
          <a:ext cx="2520280" cy="27281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91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1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81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No-Nitrogen 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Nitrogen 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0.28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0.26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0.32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0.43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0.36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0.46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0.37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0.47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0.38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0.49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0.42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0.52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0.43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0.62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0.43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0.75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0.47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0.79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0.53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0.86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cxnSp>
        <p:nvCxnSpPr>
          <p:cNvPr id="11" name="Straight Arrow Connector 10"/>
          <p:cNvCxnSpPr/>
          <p:nvPr/>
        </p:nvCxnSpPr>
        <p:spPr>
          <a:xfrm>
            <a:off x="457200" y="2522938"/>
            <a:ext cx="3703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57200" y="4149080"/>
            <a:ext cx="3703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9716" y="2498935"/>
            <a:ext cx="864096" cy="42862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572000" y="2552096"/>
            <a:ext cx="45570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= </a:t>
            </a:r>
            <a:r>
              <a:rPr lang="en-US" sz="1600" u="sng" dirty="0" smtClean="0"/>
              <a:t>0.32+0.36+0.37+0.38+0.42+0.43+0.43+0.47</a:t>
            </a:r>
          </a:p>
          <a:p>
            <a:pPr algn="ctr"/>
            <a:r>
              <a:rPr lang="en-US" sz="1600" dirty="0" smtClean="0"/>
              <a:t>8</a:t>
            </a:r>
          </a:p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= </a:t>
            </a:r>
            <a:r>
              <a:rPr lang="en-US" sz="1600" b="1" dirty="0">
                <a:solidFill>
                  <a:srgbClr val="FF0000"/>
                </a:solidFill>
              </a:rPr>
              <a:t>0.3975 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pPr algn="ctr"/>
            <a:endParaRPr lang="en-US" sz="16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3749716" y="1722886"/>
            <a:ext cx="4474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FF0000"/>
                </a:solidFill>
              </a:rPr>
              <a:t>** Trimmed Mean for No-Nitrogen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68082" y="3826181"/>
            <a:ext cx="4474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FF0000"/>
                </a:solidFill>
              </a:rPr>
              <a:t>** Trimmed Mean for Nitrogen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8082" y="4227026"/>
            <a:ext cx="864096" cy="428625"/>
          </a:xfrm>
          <a:prstGeom prst="rect">
            <a:avLst/>
          </a:prstGeom>
        </p:spPr>
      </p:pic>
      <p:sp>
        <p:nvSpPr>
          <p:cNvPr id="20" name="Title 1"/>
          <p:cNvSpPr txBox="1">
            <a:spLocks/>
          </p:cNvSpPr>
          <p:nvPr/>
        </p:nvSpPr>
        <p:spPr>
          <a:xfrm>
            <a:off x="457200" y="202464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0000" lnSpcReduction="2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/>
            </a:r>
            <a:br>
              <a:rPr lang="en-US" smtClean="0"/>
            </a:b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572000" y="4302107"/>
            <a:ext cx="45570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= </a:t>
            </a:r>
            <a:r>
              <a:rPr lang="en-US" sz="1600" u="sng" dirty="0" smtClean="0"/>
              <a:t>0.32+0.36+0.37+0.38+0.42+0.43+0.43+0.47</a:t>
            </a:r>
          </a:p>
          <a:p>
            <a:pPr algn="ctr"/>
            <a:r>
              <a:rPr lang="en-US" sz="1600" dirty="0" smtClean="0"/>
              <a:t>8</a:t>
            </a:r>
          </a:p>
          <a:p>
            <a:pPr algn="ctr"/>
            <a:r>
              <a:rPr lang="en-US" sz="1600" b="1" dirty="0">
                <a:solidFill>
                  <a:srgbClr val="FF0000"/>
                </a:solidFill>
              </a:rPr>
              <a:t>= 0.56625 </a:t>
            </a:r>
          </a:p>
          <a:p>
            <a:pPr algn="ctr"/>
            <a:endParaRPr lang="en-US" sz="1600" dirty="0" smtClean="0"/>
          </a:p>
        </p:txBody>
      </p:sp>
      <p:sp>
        <p:nvSpPr>
          <p:cNvPr id="22" name="Rectangle 21"/>
          <p:cNvSpPr/>
          <p:nvPr/>
        </p:nvSpPr>
        <p:spPr>
          <a:xfrm>
            <a:off x="16478" y="5297666"/>
            <a:ext cx="88569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rtl="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</a:rPr>
              <a:t>trimmed means are close to both </a:t>
            </a:r>
            <a:r>
              <a:rPr lang="en-US" dirty="0" smtClean="0">
                <a:latin typeface="Times New Roman" panose="02020603050405020304" pitchFamily="18" charset="0"/>
              </a:rPr>
              <a:t>the mean </a:t>
            </a:r>
            <a:r>
              <a:rPr lang="en-US" dirty="0">
                <a:latin typeface="Times New Roman" panose="02020603050405020304" pitchFamily="18" charset="0"/>
              </a:rPr>
              <a:t>and median for the individual </a:t>
            </a:r>
            <a:r>
              <a:rPr lang="en-US" dirty="0" smtClean="0">
                <a:latin typeface="Times New Roman" panose="02020603050405020304" pitchFamily="18" charset="0"/>
              </a:rPr>
              <a:t>samples</a:t>
            </a:r>
          </a:p>
          <a:p>
            <a:pPr marL="285750" indent="-285750" algn="just" rtl="0">
              <a:buFont typeface="Arial" panose="020B0604020202020204" pitchFamily="34" charset="0"/>
              <a:buChar char="•"/>
            </a:pPr>
            <a:r>
              <a:rPr lang="en-US" dirty="0" smtClean="0"/>
              <a:t>Trimmed mean is more </a:t>
            </a:r>
            <a:r>
              <a:rPr lang="en-US" dirty="0"/>
              <a:t>insensitive to outliers than the sample mean but not as insensitive </a:t>
            </a:r>
            <a:r>
              <a:rPr lang="en-US" dirty="0" smtClean="0"/>
              <a:t>as the median.</a:t>
            </a:r>
          </a:p>
          <a:p>
            <a:pPr marL="285750" indent="-285750" algn="just" rtl="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sample median </a:t>
            </a:r>
            <a:r>
              <a:rPr lang="en-US" dirty="0" smtClean="0"/>
              <a:t>is </a:t>
            </a:r>
            <a:r>
              <a:rPr lang="en-US" dirty="0"/>
              <a:t>a special case of </a:t>
            </a:r>
            <a:r>
              <a:rPr lang="en-US" dirty="0" smtClean="0"/>
              <a:t>the trimmed mean </a:t>
            </a:r>
            <a:r>
              <a:rPr lang="en-US" dirty="0"/>
              <a:t>in which all of the sample data are eliminated apart from the middle one </a:t>
            </a:r>
            <a:r>
              <a:rPr lang="en-US" dirty="0" smtClean="0"/>
              <a:t>or two observations.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57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092280" y="6093296"/>
            <a:ext cx="151216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67544" y="224165"/>
            <a:ext cx="5843266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Measures of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Variability</a:t>
            </a:r>
          </a:p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Range  </a:t>
            </a:r>
          </a:p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 Variance and Standard deviation </a:t>
            </a:r>
          </a:p>
          <a:p>
            <a:pPr algn="l"/>
            <a:endParaRPr lang="en-US" sz="32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3352693"/>
            <a:ext cx="7651608" cy="246075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89002" y="2484509"/>
            <a:ext cx="1400175" cy="5715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040534" y="2440455"/>
            <a:ext cx="1117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latin typeface="Times New Roman" panose="02020603050405020304" pitchFamily="18" charset="0"/>
              </a:rPr>
              <a:t>Range =  </a:t>
            </a:r>
            <a:endParaRPr lang="en-US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4664"/>
            <a:ext cx="9065887" cy="27954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929" y="3200149"/>
            <a:ext cx="7434027" cy="294928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88640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Statistical Modeling, Scientific Inspection,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and Graphical Diagnostics</a:t>
            </a:r>
            <a:endParaRPr lang="en-US" sz="32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6271" y="1556792"/>
            <a:ext cx="1736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MBX12"/>
              </a:rPr>
              <a:t>1) Scatter </a:t>
            </a:r>
            <a:r>
              <a:rPr lang="en-US" b="1" dirty="0">
                <a:latin typeface="CMBX12"/>
              </a:rPr>
              <a:t>Plot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3568" y="1926124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latin typeface="CMR10"/>
              </a:rPr>
              <a:t>At times the model postulated may take on a somewhat complicated form. </a:t>
            </a:r>
            <a:r>
              <a:rPr lang="en-US" dirty="0" smtClean="0">
                <a:latin typeface="CMR10"/>
              </a:rPr>
              <a:t>Consider, for </a:t>
            </a:r>
            <a:r>
              <a:rPr lang="en-US" dirty="0">
                <a:latin typeface="CMR10"/>
              </a:rPr>
              <a:t>example, a textile manufacturer who designs an experiment where </a:t>
            </a:r>
            <a:r>
              <a:rPr lang="en-US" dirty="0" smtClean="0">
                <a:latin typeface="CMR10"/>
              </a:rPr>
              <a:t>cloth specimen </a:t>
            </a:r>
            <a:r>
              <a:rPr lang="en-US" dirty="0">
                <a:latin typeface="CMR10"/>
              </a:rPr>
              <a:t>that contain various percentages of cotton </a:t>
            </a:r>
            <a:r>
              <a:rPr lang="en-US" dirty="0" smtClean="0">
                <a:latin typeface="CMR10"/>
              </a:rPr>
              <a:t>are produced</a:t>
            </a:r>
            <a:r>
              <a:rPr lang="en-US" dirty="0">
                <a:latin typeface="CMR10"/>
              </a:rPr>
              <a:t>. Consider </a:t>
            </a:r>
            <a:r>
              <a:rPr lang="en-US" dirty="0" smtClean="0">
                <a:latin typeface="CMR10"/>
              </a:rPr>
              <a:t>the data </a:t>
            </a:r>
            <a:r>
              <a:rPr lang="en-US" dirty="0">
                <a:latin typeface="CMR10"/>
              </a:rPr>
              <a:t>in Table 1.3.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37" y="3126453"/>
            <a:ext cx="3662618" cy="161939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268760"/>
            <a:ext cx="6840760" cy="41577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8279" y="476672"/>
            <a:ext cx="25571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MBX12"/>
              </a:rPr>
              <a:t>2) Stem-and-Leaf </a:t>
            </a:r>
            <a:r>
              <a:rPr lang="en-US" b="1" dirty="0">
                <a:latin typeface="CMBX12"/>
              </a:rPr>
              <a:t>Plot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58278" y="846004"/>
            <a:ext cx="84062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latin typeface="CMR10"/>
              </a:rPr>
              <a:t>e.g., To </a:t>
            </a:r>
            <a:r>
              <a:rPr lang="en-US" dirty="0">
                <a:latin typeface="CMR10"/>
              </a:rPr>
              <a:t>illustrate the construction of a stem-and-leaf plot, consider the data of </a:t>
            </a:r>
            <a:r>
              <a:rPr lang="en-US" dirty="0" smtClean="0">
                <a:latin typeface="CMR10"/>
              </a:rPr>
              <a:t>Table 1.4</a:t>
            </a:r>
            <a:r>
              <a:rPr lang="en-US" dirty="0">
                <a:latin typeface="CMR10"/>
              </a:rPr>
              <a:t>, which specifies the “life” of 40 similar car batteries recorded to the nearest </a:t>
            </a:r>
            <a:r>
              <a:rPr lang="en-US" dirty="0" smtClean="0">
                <a:latin typeface="CMR10"/>
              </a:rPr>
              <a:t>tenth of </a:t>
            </a:r>
            <a:r>
              <a:rPr lang="en-US" dirty="0">
                <a:latin typeface="CMR10"/>
              </a:rPr>
              <a:t>a year.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18</a:t>
            </a:fld>
            <a:endParaRPr lang="ar-S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785926"/>
            <a:ext cx="5848363" cy="391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6270" y="620688"/>
            <a:ext cx="15953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MBX12"/>
              </a:rPr>
              <a:t>3) Histogram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124744"/>
            <a:ext cx="4968106" cy="26869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1580" y="3619219"/>
            <a:ext cx="5765904" cy="32387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436096" y="1158987"/>
                <a:ext cx="2978522" cy="44242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dirty="0" smtClean="0"/>
                  <a:t>Mean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𝐶𝑙𝑎𝑠𝑠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𝑀𝑖𝑑𝑝𝑜𝑖𝑛𝑡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nary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1158987"/>
                <a:ext cx="2978522" cy="442429"/>
              </a:xfrm>
              <a:prstGeom prst="rect">
                <a:avLst/>
              </a:prstGeom>
              <a:blipFill>
                <a:blip r:embed="rId4"/>
                <a:stretch>
                  <a:fillRect l="-4713" t="-82192" b="-1246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436096" y="1929552"/>
                <a:ext cx="2978522" cy="80201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+…+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+…+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algn="l"/>
                <a:r>
                  <a:rPr lang="en-US" dirty="0" smtClean="0"/>
                  <a:t>=3.4125</a:t>
                </a:r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1929552"/>
                <a:ext cx="2978522" cy="802014"/>
              </a:xfrm>
              <a:prstGeom prst="rect">
                <a:avLst/>
              </a:prstGeom>
              <a:blipFill>
                <a:blip r:embed="rId5"/>
                <a:stretch>
                  <a:fillRect l="-4713" r="-11680" b="-167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/>
          <p:cNvCxnSpPr/>
          <p:nvPr/>
        </p:nvCxnSpPr>
        <p:spPr>
          <a:xfrm>
            <a:off x="5364088" y="990020"/>
            <a:ext cx="0" cy="22949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400600" y="3284984"/>
            <a:ext cx="3707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859375" y="788002"/>
            <a:ext cx="1988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Mean of Histogram</a:t>
            </a:r>
            <a:endParaRPr lang="en-US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19672" y="1484784"/>
            <a:ext cx="63367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rgbClr val="FF0000"/>
                </a:solidFill>
                <a:latin typeface="Times New Roman" panose="02020603050405020304" pitchFamily="18" charset="0"/>
              </a:rPr>
              <a:t>Chapter </a:t>
            </a:r>
            <a:r>
              <a:rPr lang="en-US" sz="4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</a:p>
          <a:p>
            <a:pPr algn="ctr"/>
            <a:r>
              <a:rPr lang="en-US" sz="4800" dirty="0" smtClean="0">
                <a:latin typeface="Times New Roman" panose="02020603050405020304" pitchFamily="18" charset="0"/>
              </a:rPr>
              <a:t>Introduction </a:t>
            </a:r>
            <a:r>
              <a:rPr lang="en-US" sz="4800" dirty="0">
                <a:latin typeface="Times New Roman" panose="02020603050405020304" pitchFamily="18" charset="0"/>
              </a:rPr>
              <a:t>to Statistics and Data Analysis</a:t>
            </a:r>
            <a:endParaRPr lang="en-US" sz="4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714356"/>
            <a:ext cx="8964488" cy="466902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380312" y="1124744"/>
            <a:ext cx="1512168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9552" y="476672"/>
            <a:ext cx="80329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First</a:t>
            </a:r>
            <a:r>
              <a:rPr lang="en-US" dirty="0"/>
              <a:t>, we write data </a:t>
            </a:r>
            <a:r>
              <a:rPr lang="en-US" dirty="0" smtClean="0"/>
              <a:t>in Example </a:t>
            </a:r>
            <a:r>
              <a:rPr lang="en-US" dirty="0"/>
              <a:t>1: Find the first and third quartiles of the data set {3, 7, 8, 5, 12, 14, 21, 13, 16, 18</a:t>
            </a:r>
            <a:r>
              <a:rPr lang="en-US" dirty="0" smtClean="0"/>
              <a:t>}.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in </a:t>
            </a:r>
            <a:r>
              <a:rPr lang="en-US" dirty="0"/>
              <a:t>increasing order: 3, 5, 7, 8, 12, 13, 14, 16, 18, 21</a:t>
            </a:r>
            <a:r>
              <a:rPr lang="en-US" dirty="0" smtClean="0"/>
              <a:t>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Location of Q1: (10+1)*0.25=2.75</a:t>
            </a:r>
          </a:p>
          <a:p>
            <a:pPr algn="l"/>
            <a:r>
              <a:rPr lang="en-US" dirty="0"/>
              <a:t>Interpolation</a:t>
            </a:r>
          </a:p>
          <a:p>
            <a:pPr algn="l"/>
            <a:r>
              <a:rPr lang="en-US" dirty="0"/>
              <a:t>Q1=value of location 2+0.75*( value of location </a:t>
            </a:r>
            <a:r>
              <a:rPr lang="en-US" dirty="0" smtClean="0"/>
              <a:t>3- </a:t>
            </a:r>
            <a:r>
              <a:rPr lang="en-US" dirty="0"/>
              <a:t>value of location </a:t>
            </a:r>
            <a:r>
              <a:rPr lang="en-US" dirty="0" smtClean="0"/>
              <a:t>2)</a:t>
            </a:r>
            <a:endParaRPr lang="en-US" dirty="0"/>
          </a:p>
          <a:p>
            <a:pPr algn="l"/>
            <a:r>
              <a:rPr lang="en-US" dirty="0"/>
              <a:t> Q1=5+0.75*(7-5)=</a:t>
            </a:r>
            <a:r>
              <a:rPr lang="en-US" b="1" dirty="0">
                <a:solidFill>
                  <a:srgbClr val="FF0000"/>
                </a:solidFill>
              </a:rPr>
              <a:t>6.5</a:t>
            </a:r>
          </a:p>
          <a:p>
            <a:pPr algn="l"/>
            <a:r>
              <a:rPr lang="en-US" dirty="0"/>
              <a:t>Location </a:t>
            </a:r>
            <a:r>
              <a:rPr lang="en-US" dirty="0" smtClean="0"/>
              <a:t>of </a:t>
            </a:r>
            <a:r>
              <a:rPr lang="en-US" dirty="0"/>
              <a:t>Q2: (10+1)*0.5=5.5</a:t>
            </a:r>
          </a:p>
          <a:p>
            <a:pPr algn="l"/>
            <a:r>
              <a:rPr lang="en-US" dirty="0"/>
              <a:t>Q2= (12+13)/2=11</a:t>
            </a:r>
          </a:p>
          <a:p>
            <a:pPr algn="l"/>
            <a:r>
              <a:rPr lang="en-US" dirty="0"/>
              <a:t>Location of Q3: (10+1)*0.75=8.25</a:t>
            </a:r>
          </a:p>
          <a:p>
            <a:pPr algn="l"/>
            <a:r>
              <a:rPr lang="en-US" dirty="0"/>
              <a:t>Q3=value of location 8+0.25*(value of location 9- value of location 8)</a:t>
            </a:r>
          </a:p>
          <a:p>
            <a:pPr algn="l"/>
            <a:r>
              <a:rPr lang="en-US" dirty="0"/>
              <a:t> Q3=16+0.25*(18-16)=</a:t>
            </a:r>
            <a:r>
              <a:rPr lang="en-US" b="1" dirty="0">
                <a:solidFill>
                  <a:srgbClr val="FF0000"/>
                </a:solidFill>
              </a:rPr>
              <a:t>16.5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4348" y="4572008"/>
            <a:ext cx="339060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Inter quartile range (IQR)=</a:t>
            </a:r>
          </a:p>
          <a:p>
            <a:pPr algn="l"/>
            <a:r>
              <a:rPr lang="en-US" dirty="0" smtClean="0"/>
              <a:t>Q3-Q1</a:t>
            </a:r>
          </a:p>
          <a:p>
            <a:endParaRPr lang="en-US" dirty="0"/>
          </a:p>
          <a:p>
            <a:pPr algn="l"/>
            <a:r>
              <a:rPr lang="en-US" dirty="0" smtClean="0"/>
              <a:t>IQR =16.5-6.5=10</a:t>
            </a:r>
          </a:p>
          <a:p>
            <a:pPr algn="l"/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3504759" y="2374638"/>
            <a:ext cx="432048" cy="360040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Arrow Connector 6"/>
          <p:cNvCxnSpPr>
            <a:stCxn id="2" idx="3"/>
          </p:cNvCxnSpPr>
          <p:nvPr/>
        </p:nvCxnSpPr>
        <p:spPr>
          <a:xfrm flipH="1">
            <a:off x="3131841" y="2681951"/>
            <a:ext cx="436190" cy="333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4400" dirty="0"/>
              <a:t>3, 7, 8, 5, 12, 14, 21, 13, 16, 18}.</a:t>
            </a:r>
          </a:p>
          <a:p>
            <a:pPr algn="ctr" rtl="0"/>
            <a:endParaRPr lang="ar-JO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4743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Find 62% percentile:</a:t>
            </a:r>
          </a:p>
          <a:p>
            <a:pPr marL="0" indent="0" algn="l" rtl="0">
              <a:buNone/>
            </a:pPr>
            <a:r>
              <a:rPr lang="en-US" sz="2000" dirty="0"/>
              <a:t>Location of 62% percentile is (n+1)*0.62=6.82</a:t>
            </a:r>
          </a:p>
          <a:p>
            <a:pPr marL="0" indent="0" algn="l" rtl="0">
              <a:buNone/>
            </a:pPr>
            <a:r>
              <a:rPr lang="en-US" sz="2000" dirty="0"/>
              <a:t>62% percentile=Value of location 6+0.82*(Value of location 7-Value of location 6)=13+0.82*(14-13)=13.82</a:t>
            </a:r>
          </a:p>
          <a:p>
            <a:pPr algn="l" rtl="0"/>
            <a:r>
              <a:rPr lang="en-US" dirty="0"/>
              <a:t>Find </a:t>
            </a:r>
            <a:r>
              <a:rPr lang="en-US" dirty="0" smtClean="0"/>
              <a:t>29% percentile (Battery)</a:t>
            </a:r>
            <a:endParaRPr lang="en-US" dirty="0"/>
          </a:p>
          <a:p>
            <a:pPr marL="0" indent="0" algn="l" rtl="0">
              <a:buNone/>
            </a:pPr>
            <a:r>
              <a:rPr lang="en-US" sz="2100" dirty="0"/>
              <a:t>Location of </a:t>
            </a:r>
            <a:r>
              <a:rPr lang="en-US" sz="2100" dirty="0" smtClean="0"/>
              <a:t>29% </a:t>
            </a:r>
            <a:r>
              <a:rPr lang="en-US" sz="2100" dirty="0"/>
              <a:t>percentile is </a:t>
            </a:r>
            <a:r>
              <a:rPr lang="en-US" sz="2100" dirty="0" smtClean="0"/>
              <a:t>(40+1</a:t>
            </a:r>
            <a:r>
              <a:rPr lang="en-US" sz="2100" dirty="0"/>
              <a:t>)*</a:t>
            </a:r>
            <a:r>
              <a:rPr lang="en-US" sz="2100" dirty="0" smtClean="0"/>
              <a:t>0.29=11.89</a:t>
            </a:r>
            <a:endParaRPr lang="en-US" sz="2100" dirty="0"/>
          </a:p>
          <a:p>
            <a:pPr marL="0" indent="0" algn="l" rtl="0">
              <a:buNone/>
            </a:pPr>
            <a:r>
              <a:rPr lang="en-US" sz="2100" dirty="0" smtClean="0"/>
              <a:t>29% </a:t>
            </a:r>
            <a:r>
              <a:rPr lang="en-US" sz="2100" dirty="0"/>
              <a:t>percentile=Value of location </a:t>
            </a:r>
            <a:r>
              <a:rPr lang="en-US" sz="2100" dirty="0" smtClean="0"/>
              <a:t>11+0.89*(</a:t>
            </a:r>
            <a:r>
              <a:rPr lang="en-US" sz="2100" dirty="0"/>
              <a:t>Value of location </a:t>
            </a:r>
            <a:r>
              <a:rPr lang="en-US" sz="2100" dirty="0" smtClean="0"/>
              <a:t>12-Value </a:t>
            </a:r>
            <a:r>
              <a:rPr lang="en-US" sz="2100" dirty="0"/>
              <a:t>of location </a:t>
            </a:r>
            <a:r>
              <a:rPr lang="en-US" sz="2100" dirty="0" smtClean="0"/>
              <a:t>11)=1.64+0.29*(1.64-1.64)=1.64</a:t>
            </a: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23</a:t>
            </a:fld>
            <a:endParaRPr lang="ar-S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553750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Percentile </a:t>
            </a:r>
            <a:endParaRPr lang="en-US" sz="32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00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9592" y="1052736"/>
            <a:ext cx="756084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1.1 Overview: Statistical Inference, Samples,</a:t>
            </a:r>
          </a:p>
          <a:p>
            <a:pPr algn="l"/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Populations, and Experimental Design</a:t>
            </a:r>
          </a:p>
          <a:p>
            <a:pPr algn="l"/>
            <a:endParaRPr lang="en-US" dirty="0" smtClean="0"/>
          </a:p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-Use 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of Scientific Data</a:t>
            </a:r>
          </a:p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-Variability 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in Scientific Data</a:t>
            </a:r>
          </a:p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-The 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Role of Probability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980728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b="1" dirty="0" smtClean="0">
                <a:solidFill>
                  <a:srgbClr val="FF0000"/>
                </a:solidFill>
              </a:rPr>
              <a:t>Example 1.2 </a:t>
            </a:r>
            <a:endParaRPr lang="en-US" b="1" dirty="0">
              <a:solidFill>
                <a:srgbClr val="FF0000"/>
              </a:solidFill>
            </a:endParaRPr>
          </a:p>
          <a:p>
            <a:pPr algn="just" rtl="0"/>
            <a:r>
              <a:rPr lang="en-US" dirty="0" smtClean="0">
                <a:latin typeface="Times New Roman" panose="02020603050405020304" pitchFamily="18" charset="0"/>
              </a:rPr>
              <a:t>Often the nature of the scientific study will dictate the role that probability and deductive reasoning play in statistical inference. Exercise 9.40 on page 297 provides data associated with a study conducted at the Virginia Polytechnic Institute and State University on the development, of a relationship between the roots of trees and the action of a fungus. Minerals are transferred from the fungus to the trees and sugars from the trees to the fungus. Two samples of 10 northern red oak seedlings </a:t>
            </a:r>
            <a:r>
              <a:rPr lang="en-US" dirty="0" smtClean="0"/>
              <a:t>are </a:t>
            </a:r>
            <a:r>
              <a:rPr lang="en-US" dirty="0"/>
              <a:t>planted in a greenhouse, one containing seedlings treated with nitrogen </a:t>
            </a:r>
            <a:r>
              <a:rPr lang="en-US" dirty="0" smtClean="0"/>
              <a:t>and one </a:t>
            </a:r>
            <a:r>
              <a:rPr lang="en-US" dirty="0"/>
              <a:t>containing no nitrogen. All other environmental conditions are held </a:t>
            </a:r>
            <a:r>
              <a:rPr lang="en-US" dirty="0" smtClean="0"/>
              <a:t>constant. All </a:t>
            </a:r>
            <a:r>
              <a:rPr lang="en-US" dirty="0"/>
              <a:t>seedlings contain the fungus </a:t>
            </a:r>
            <a:r>
              <a:rPr lang="en-US" i="1" dirty="0" err="1"/>
              <a:t>Pisolithus</a:t>
            </a:r>
            <a:r>
              <a:rPr lang="en-US" i="1" dirty="0"/>
              <a:t> </a:t>
            </a:r>
            <a:r>
              <a:rPr lang="en-US" i="1" dirty="0" err="1"/>
              <a:t>tinctorus</a:t>
            </a:r>
            <a:r>
              <a:rPr lang="en-US" i="1" dirty="0"/>
              <a:t>. </a:t>
            </a:r>
            <a:r>
              <a:rPr lang="en-US" dirty="0"/>
              <a:t>More details are supplied </a:t>
            </a:r>
            <a:r>
              <a:rPr lang="en-US" dirty="0" smtClean="0"/>
              <a:t>in Chapter </a:t>
            </a:r>
            <a:r>
              <a:rPr lang="en-US" dirty="0"/>
              <a:t>9. The stem weights in grams were recorded after the end of 140 </a:t>
            </a:r>
            <a:r>
              <a:rPr lang="en-US" dirty="0" smtClean="0"/>
              <a:t>days. The </a:t>
            </a:r>
            <a:r>
              <a:rPr lang="en-US" dirty="0"/>
              <a:t>data are given in Table 1.1.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764704"/>
            <a:ext cx="5184576" cy="41212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695" y="5085184"/>
            <a:ext cx="8848305" cy="127560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5" name="Rectangle 4"/>
          <p:cNvSpPr/>
          <p:nvPr/>
        </p:nvSpPr>
        <p:spPr>
          <a:xfrm>
            <a:off x="71500" y="118373"/>
            <a:ext cx="88929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latin typeface="CMR10"/>
              </a:rPr>
              <a:t>Purpose of this experiment :</a:t>
            </a:r>
          </a:p>
          <a:p>
            <a:pPr algn="l"/>
            <a:r>
              <a:rPr lang="en-US" dirty="0" smtClean="0">
                <a:latin typeface="CMR10"/>
              </a:rPr>
              <a:t>if </a:t>
            </a:r>
            <a:r>
              <a:rPr lang="en-US" dirty="0">
                <a:latin typeface="CMR10"/>
              </a:rPr>
              <a:t>the use of nitrogen has an </a:t>
            </a:r>
            <a:r>
              <a:rPr lang="en-US" dirty="0" smtClean="0">
                <a:latin typeface="CMR10"/>
              </a:rPr>
              <a:t>influence on </a:t>
            </a:r>
            <a:r>
              <a:rPr lang="en-US" dirty="0">
                <a:latin typeface="CMR10"/>
              </a:rPr>
              <a:t>the growth of the roots.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dirty="0"/>
              <a:t>O</a:t>
            </a:r>
            <a:r>
              <a:rPr lang="en-US" dirty="0" smtClean="0"/>
              <a:t>n </a:t>
            </a:r>
            <a:r>
              <a:rPr lang="en-US" dirty="0"/>
              <a:t>average, the use of nitrogen increases the stem </a:t>
            </a:r>
            <a:r>
              <a:rPr lang="en-US" dirty="0" smtClean="0"/>
              <a:t>weight.</a:t>
            </a:r>
          </a:p>
          <a:p>
            <a:pPr algn="just" rtl="0"/>
            <a:r>
              <a:rPr lang="en-US" dirty="0" smtClean="0"/>
              <a:t>Nitrogen </a:t>
            </a:r>
            <a:r>
              <a:rPr lang="en-US" dirty="0"/>
              <a:t>is </a:t>
            </a:r>
            <a:r>
              <a:rPr lang="en-US" dirty="0" smtClean="0"/>
              <a:t>effective but ,how </a:t>
            </a:r>
            <a:r>
              <a:rPr lang="en-US" dirty="0"/>
              <a:t>can this be </a:t>
            </a:r>
            <a:r>
              <a:rPr lang="en-US" dirty="0" smtClean="0"/>
              <a:t>quantified.</a:t>
            </a:r>
          </a:p>
          <a:p>
            <a:pPr algn="l" rtl="0"/>
            <a:endParaRPr lang="en-US" dirty="0"/>
          </a:p>
          <a:p>
            <a:pPr algn="just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5695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+mn-cs"/>
              </a:rPr>
              <a:t>Measures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0" y="1268760"/>
            <a:ext cx="0" cy="936104"/>
          </a:xfrm>
          <a:prstGeom prst="line">
            <a:avLst/>
          </a:prstGeom>
          <a:ln w="38100">
            <a:headEnd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267744" y="2194562"/>
            <a:ext cx="4896544" cy="1030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164288" y="2204864"/>
            <a:ext cx="0" cy="10801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282111" y="2194562"/>
            <a:ext cx="0" cy="10801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888520" y="3308468"/>
            <a:ext cx="422301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Measures of </a:t>
            </a:r>
            <a:r>
              <a:rPr lang="en-US" dirty="0"/>
              <a:t>variability (Central Dispersion</a:t>
            </a:r>
            <a:r>
              <a:rPr lang="en-US" dirty="0" smtClean="0"/>
              <a:t>)</a:t>
            </a:r>
          </a:p>
          <a:p>
            <a:pPr algn="ctr"/>
            <a:r>
              <a:rPr lang="en-US" dirty="0" smtClean="0"/>
              <a:t>measures </a:t>
            </a:r>
            <a:r>
              <a:rPr lang="en-US" dirty="0"/>
              <a:t>of spread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Variance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Standard Deviation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Range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3214686"/>
            <a:ext cx="49626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Measures of center of Location </a:t>
            </a:r>
            <a:r>
              <a:rPr lang="en-US" dirty="0"/>
              <a:t>(Central Tendency)</a:t>
            </a:r>
          </a:p>
          <a:p>
            <a:r>
              <a:rPr lang="en-US" dirty="0" smtClean="0"/>
              <a:t> </a:t>
            </a:r>
            <a:r>
              <a:rPr lang="en-US" dirty="0"/>
              <a:t>(where the data center is in a </a:t>
            </a:r>
            <a:r>
              <a:rPr lang="en-US" dirty="0" smtClean="0"/>
              <a:t>sample)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Mean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Median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Mode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254020" y="478579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dirty="0" smtClean="0">
                <a:latin typeface="Times New Roman" panose="02020603050405020304" pitchFamily="18" charset="0"/>
              </a:rPr>
              <a:t>Other methods </a:t>
            </a:r>
            <a:r>
              <a:rPr lang="en-US" dirty="0">
                <a:latin typeface="Times New Roman" panose="02020603050405020304" pitchFamily="18" charset="0"/>
              </a:rPr>
              <a:t>of quantifying the center of </a:t>
            </a:r>
            <a:r>
              <a:rPr lang="en-US" dirty="0" smtClean="0">
                <a:latin typeface="Times New Roman" panose="02020603050405020304" pitchFamily="18" charset="0"/>
              </a:rPr>
              <a:t>location: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T</a:t>
            </a:r>
            <a:r>
              <a:rPr lang="en-US" b="1" dirty="0" smtClean="0">
                <a:solidFill>
                  <a:srgbClr val="FF0000"/>
                </a:solidFill>
              </a:rPr>
              <a:t>rimmed mean</a:t>
            </a:r>
          </a:p>
          <a:p>
            <a:pPr algn="l"/>
            <a:r>
              <a:rPr lang="en-US" dirty="0" smtClean="0"/>
              <a:t>“trimming away” a </a:t>
            </a:r>
            <a:r>
              <a:rPr lang="en-US" dirty="0"/>
              <a:t>certain percent of both the largest and smallest set of </a:t>
            </a:r>
            <a:r>
              <a:rPr lang="en-US" dirty="0" smtClean="0"/>
              <a:t>values)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67744" y="136139"/>
            <a:ext cx="48965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</a:rPr>
              <a:t>Data Analysis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76737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260648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1.4 Measures of Location: The Sample Mean and Median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50" y="1556792"/>
            <a:ext cx="9102150" cy="16827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20" y="3277277"/>
            <a:ext cx="8993360" cy="15198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459" y="5085184"/>
            <a:ext cx="7579081" cy="104943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1560694"/>
            <a:ext cx="3698882" cy="294023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-25155" y="4316263"/>
            <a:ext cx="3709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Mean </a:t>
            </a:r>
            <a:r>
              <a:rPr lang="en-US" b="1" dirty="0" smtClean="0"/>
              <a:t>=        0.399                0.565  </a:t>
            </a:r>
            <a:endParaRPr lang="en-US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78482"/>
              </p:ext>
            </p:extLst>
          </p:nvPr>
        </p:nvGraphicFramePr>
        <p:xfrm>
          <a:off x="4264021" y="1616371"/>
          <a:ext cx="2520280" cy="27281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91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1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81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No-Nitrogen 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Nitrogen 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0.26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0.32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0.36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0.46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0.37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0.38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0.49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0.42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0.52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0.75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0.79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0.86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3563888" y="4310779"/>
            <a:ext cx="55801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Median </a:t>
            </a:r>
            <a:r>
              <a:rPr lang="en-US" b="1" dirty="0" smtClean="0"/>
              <a:t>=      0.4                 0.505</a:t>
            </a:r>
            <a:endParaRPr lang="en-US" b="1" dirty="0"/>
          </a:p>
        </p:txBody>
      </p:sp>
      <p:sp>
        <p:nvSpPr>
          <p:cNvPr id="11" name="Rectangle 10"/>
          <p:cNvSpPr/>
          <p:nvPr/>
        </p:nvSpPr>
        <p:spPr>
          <a:xfrm>
            <a:off x="323528" y="5154151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latin typeface="Times New Roman" panose="02020603050405020304" pitchFamily="18" charset="0"/>
              </a:rPr>
              <a:t>The </a:t>
            </a:r>
            <a:r>
              <a:rPr lang="en-US" b="1" dirty="0">
                <a:latin typeface="Times New Roman" panose="02020603050405020304" pitchFamily="18" charset="0"/>
              </a:rPr>
              <a:t>sample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mean</a:t>
            </a:r>
            <a:r>
              <a:rPr lang="en-US" b="1" dirty="0" smtClean="0">
                <a:latin typeface="Times New Roman" panose="02020603050405020304" pitchFamily="18" charset="0"/>
              </a:rPr>
              <a:t> is </a:t>
            </a:r>
            <a:r>
              <a:rPr lang="en-US" b="1" dirty="0">
                <a:latin typeface="Times New Roman" panose="02020603050405020304" pitchFamily="18" charset="0"/>
              </a:rPr>
              <a:t>the centroid of the data in a sample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6784301" y="1616371"/>
            <a:ext cx="23762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Mode Non-Nitrogen </a:t>
            </a:r>
            <a:r>
              <a:rPr lang="en-US" dirty="0" smtClean="0"/>
              <a:t>:0.43 (2)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784301" y="2456129"/>
            <a:ext cx="23762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Mode Nitrogen </a:t>
            </a:r>
          </a:p>
          <a:p>
            <a:pPr algn="ctr"/>
            <a:r>
              <a:rPr lang="en-US" dirty="0" smtClean="0"/>
              <a:t>No Mode 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15" y="5564461"/>
            <a:ext cx="9102150" cy="924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62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5163</TotalTime>
  <Words>918</Words>
  <Application>Microsoft Office PowerPoint</Application>
  <PresentationFormat>On-screen Show (4:3)</PresentationFormat>
  <Paragraphs>165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Aharoni</vt:lpstr>
      <vt:lpstr>Arial</vt:lpstr>
      <vt:lpstr>Calibri</vt:lpstr>
      <vt:lpstr>Cambria Math</vt:lpstr>
      <vt:lpstr>CMBX12</vt:lpstr>
      <vt:lpstr>CMR10</vt:lpstr>
      <vt:lpstr>Times New Roman</vt:lpstr>
      <vt:lpstr>سمة Office</vt:lpstr>
      <vt:lpstr>Probability and Statistics    Chapter 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Measures</vt:lpstr>
      <vt:lpstr>PowerPoint Presentation</vt:lpstr>
      <vt:lpstr>PowerPoint Presentation</vt:lpstr>
      <vt:lpstr>PowerPoint Presentation</vt:lpstr>
      <vt:lpstr>Mean and Median 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Percentile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 331  Lecture 1</dc:title>
  <dc:creator>Mohammad Mahmoud Hamasha</dc:creator>
  <cp:lastModifiedBy>Admin</cp:lastModifiedBy>
  <cp:revision>101</cp:revision>
  <dcterms:created xsi:type="dcterms:W3CDTF">2014-02-04T08:17:46Z</dcterms:created>
  <dcterms:modified xsi:type="dcterms:W3CDTF">2020-02-06T10:01:09Z</dcterms:modified>
</cp:coreProperties>
</file>