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ar-SA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شريحة عنوان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1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عنوان ونص عمودي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عنوان ونص عموديان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عنوان ومحتوى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عنوان المقطع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1" algn="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1" algn="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1" algn="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محتويين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rtl="1" algn="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rtl="1" algn="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مقارنة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1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1" algn="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عنوان فقط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فارغ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محتوى ذو تسمية توضيحية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rtl="1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1" algn="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1" algn="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1" algn="r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ورة ذو تسمية توضيحية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1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1" algn="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1" algn="r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1" algn="r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1" algn="r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1" algn="l">
              <a:spcBef>
                <a:spcPts val="0"/>
              </a:spcBef>
              <a:buNone/>
              <a:defRPr/>
            </a:lvl1pPr>
            <a:lvl2pPr indent="0" lvl="1" marL="0" rtl="1" algn="l">
              <a:spcBef>
                <a:spcPts val="0"/>
              </a:spcBef>
              <a:buNone/>
              <a:defRPr/>
            </a:lvl2pPr>
            <a:lvl3pPr indent="0" lvl="2" marL="0" rtl="1" algn="l">
              <a:spcBef>
                <a:spcPts val="0"/>
              </a:spcBef>
              <a:buNone/>
              <a:defRPr/>
            </a:lvl3pPr>
            <a:lvl4pPr indent="0" lvl="3" marL="0" rtl="1" algn="l">
              <a:spcBef>
                <a:spcPts val="0"/>
              </a:spcBef>
              <a:buNone/>
              <a:defRPr/>
            </a:lvl4pPr>
            <a:lvl5pPr indent="0" lvl="4" marL="0" rtl="1" algn="l">
              <a:spcBef>
                <a:spcPts val="0"/>
              </a:spcBef>
              <a:buNone/>
              <a:defRPr/>
            </a:lvl5pPr>
            <a:lvl6pPr indent="0" lvl="5" marL="0" rtl="1" algn="l">
              <a:spcBef>
                <a:spcPts val="0"/>
              </a:spcBef>
              <a:buNone/>
              <a:defRPr/>
            </a:lvl6pPr>
            <a:lvl7pPr indent="0" lvl="6" marL="0" rtl="1" algn="l">
              <a:spcBef>
                <a:spcPts val="0"/>
              </a:spcBef>
              <a:buNone/>
              <a:defRPr/>
            </a:lvl7pPr>
            <a:lvl8pPr indent="0" lvl="7" marL="0" rtl="1" algn="l">
              <a:spcBef>
                <a:spcPts val="0"/>
              </a:spcBef>
              <a:buNone/>
              <a:defRPr/>
            </a:lvl8pPr>
            <a:lvl9pPr indent="0" lvl="8" marL="0" rtl="1" algn="l">
              <a:spcBef>
                <a:spcPts val="0"/>
              </a:spcBef>
              <a:buNone/>
              <a:defRPr/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1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1" algn="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1" algn="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1" algn="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1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1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9.png"/><Relationship Id="rId7" Type="http://schemas.openxmlformats.org/officeDocument/2006/relationships/image" Target="../media/image4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Relationship Id="rId4" Type="http://schemas.openxmlformats.org/officeDocument/2006/relationships/image" Target="../media/image3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Relationship Id="rId4" Type="http://schemas.openxmlformats.org/officeDocument/2006/relationships/image" Target="../media/image26.png"/><Relationship Id="rId5" Type="http://schemas.openxmlformats.org/officeDocument/2006/relationships/image" Target="../media/image29.png"/><Relationship Id="rId6" Type="http://schemas.openxmlformats.org/officeDocument/2006/relationships/image" Target="../media/image2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8.png"/><Relationship Id="rId4" Type="http://schemas.openxmlformats.org/officeDocument/2006/relationships/image" Target="../media/image32.png"/><Relationship Id="rId5" Type="http://schemas.openxmlformats.org/officeDocument/2006/relationships/image" Target="../media/image31.png"/><Relationship Id="rId6" Type="http://schemas.openxmlformats.org/officeDocument/2006/relationships/image" Target="../media/image3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8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6.png"/><Relationship Id="rId4" Type="http://schemas.openxmlformats.org/officeDocument/2006/relationships/image" Target="../media/image35.png"/><Relationship Id="rId5" Type="http://schemas.openxmlformats.org/officeDocument/2006/relationships/image" Target="../media/image40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1.png"/><Relationship Id="rId4" Type="http://schemas.openxmlformats.org/officeDocument/2006/relationships/image" Target="../media/image4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4.png"/><Relationship Id="rId4" Type="http://schemas.openxmlformats.org/officeDocument/2006/relationships/image" Target="../media/image3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4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Relationship Id="rId4" Type="http://schemas.openxmlformats.org/officeDocument/2006/relationships/image" Target="../media/image10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type="ctrTitle"/>
          </p:nvPr>
        </p:nvSpPr>
        <p:spPr>
          <a:xfrm>
            <a:off x="685800" y="2564904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ar-SA" sz="3959"/>
              <a:t>Probability and Statistics </a:t>
            </a:r>
            <a:br>
              <a:rPr lang="ar-SA" sz="3959"/>
            </a:br>
            <a:br>
              <a:rPr lang="ar-SA" sz="3959"/>
            </a:br>
            <a:br>
              <a:rPr lang="ar-SA" sz="3959"/>
            </a:br>
            <a:r>
              <a:rPr lang="ar-SA" sz="3959"/>
              <a:t>Chapter  5</a:t>
            </a:r>
            <a:endParaRPr/>
          </a:p>
        </p:txBody>
      </p:sp>
      <p:pic>
        <p:nvPicPr>
          <p:cNvPr id="89" name="Google Shape;8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47864" y="116633"/>
            <a:ext cx="2143125" cy="2088232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3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55" name="Google Shape;15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12" y="332656"/>
            <a:ext cx="8588972" cy="41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62448" y="4296996"/>
            <a:ext cx="6788772" cy="1016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62" name="Google Shape;162;p23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63" name="Google Shape;163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556792"/>
            <a:ext cx="9144000" cy="20738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69" name="Google Shape;169;p2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6701" y="1449646"/>
            <a:ext cx="8229600" cy="2568473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sp>
        <p:nvSpPr>
          <p:cNvPr id="171" name="Google Shape;171;p24"/>
          <p:cNvSpPr txBox="1"/>
          <p:nvPr/>
        </p:nvSpPr>
        <p:spPr>
          <a:xfrm>
            <a:off x="1510644" y="4149080"/>
            <a:ext cx="6686589" cy="395878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-13845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pic>
        <p:nvPicPr>
          <p:cNvPr id="172" name="Google Shape;172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68088" y="4605692"/>
            <a:ext cx="2171700" cy="37459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73" name="Google Shape;173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53838" y="5064890"/>
            <a:ext cx="1600200" cy="385763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74" name="Google Shape;174;p2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253738" y="5585058"/>
            <a:ext cx="3200400" cy="276225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80" name="Google Shape;180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548680"/>
            <a:ext cx="9096375" cy="3114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6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86" name="Google Shape;18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41" y="1268760"/>
            <a:ext cx="8502695" cy="4437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92" name="Google Shape;192;p2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5616" y="1556792"/>
            <a:ext cx="6467475" cy="291465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7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94" name="Google Shape;194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07089" y="4765675"/>
            <a:ext cx="6391275" cy="159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8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00" name="Google Shape;200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520" y="260648"/>
            <a:ext cx="4333982" cy="432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7544" y="836712"/>
            <a:ext cx="7282572" cy="129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3" y="2492896"/>
            <a:ext cx="7671335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051720" y="5116353"/>
            <a:ext cx="5489739" cy="1809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09" name="Google Shape;209;p2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ar-SA"/>
              <a:t>Exercise 5. 31</a:t>
            </a:r>
            <a:endParaRPr/>
          </a:p>
          <a:p>
            <a:pPr indent="0" lvl="0" marL="0" rtl="1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ar-SA"/>
              <a:t>A homeowner plants 6 bulbs selected at random from a box containing 5 tulip bulbs and 4 daffodil bulbs. What is the probability that he planted 2 daffodil bulbs and 4 tulip bulbs?</a:t>
            </a:r>
            <a:endParaRPr/>
          </a:p>
          <a:p>
            <a:pPr indent="0" lvl="0" marL="0" rtl="1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210" name="Google Shape;210;p29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11" name="Google Shape;211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20431" y="4654549"/>
            <a:ext cx="4503138" cy="1206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17" name="Google Shape;217;p3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ar-SA"/>
              <a:t>Exercise 5.32 </a:t>
            </a:r>
            <a:endParaRPr/>
          </a:p>
          <a:p>
            <a:pPr indent="0" lvl="0" marL="0" rtl="0" algn="just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ar-SA"/>
              <a:t>From a lot of 10  , 4 are selected at random and fired. If the lot contains 3 defective missiles that will not fire, what is the probability that (a) all 4 will fire? (b) at most 2 will not. fire?</a:t>
            </a:r>
            <a:endParaRPr/>
          </a:p>
          <a:p>
            <a:pPr indent="-514350" lvl="0" marL="514350" rtl="0" algn="just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AutoNum type="alphaLcParenBoth"/>
            </a:pPr>
            <a:r>
              <a:rPr lang="ar-SA"/>
              <a:t>h(4;10,4,7) = 1/6 </a:t>
            </a:r>
            <a:endParaRPr/>
          </a:p>
          <a:p>
            <a:pPr indent="-514350" lvl="0" marL="514350" rtl="0" algn="just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AutoNum type="alphaLcParenBoth"/>
            </a:pPr>
            <a:r>
              <a:rPr lang="ar-SA"/>
              <a:t> </a:t>
            </a:r>
            <a:endParaRPr/>
          </a:p>
          <a:p>
            <a:pPr indent="-311150" lvl="0" marL="514350" rtl="0" algn="just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218" name="Google Shape;218;p30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19" name="Google Shape;21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9632" y="4857750"/>
            <a:ext cx="2486025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0"/>
          <p:cNvSpPr txBox="1"/>
          <p:nvPr/>
        </p:nvSpPr>
        <p:spPr>
          <a:xfrm>
            <a:off x="2502644" y="4279310"/>
            <a:ext cx="6686589" cy="698268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cxnSp>
        <p:nvCxnSpPr>
          <p:cNvPr id="221" name="Google Shape;221;p30"/>
          <p:cNvCxnSpPr/>
          <p:nvPr/>
        </p:nvCxnSpPr>
        <p:spPr>
          <a:xfrm>
            <a:off x="5292080" y="4653136"/>
            <a:ext cx="792088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1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27" name="Google Shape;227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26" y="188640"/>
            <a:ext cx="8393797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9159" y="1668312"/>
            <a:ext cx="8253567" cy="1470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26" y="3139123"/>
            <a:ext cx="7232670" cy="1131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3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-9159" y="4365775"/>
            <a:ext cx="9067800" cy="164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96" name="Google Shape;9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14488" y="2481263"/>
            <a:ext cx="5915025" cy="189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2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36" name="Google Shape;236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915" y="836712"/>
            <a:ext cx="8676456" cy="4344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3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42" name="Google Shape;242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528" y="188640"/>
            <a:ext cx="7776864" cy="6039604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33"/>
          <p:cNvSpPr/>
          <p:nvPr/>
        </p:nvSpPr>
        <p:spPr>
          <a:xfrm>
            <a:off x="47836" y="764704"/>
            <a:ext cx="2952328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the probability that, the k'th success occurs on the xth trial. Experiments of this kind are called negative binomial experiments.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4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49" name="Google Shape;249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3875" y="188650"/>
            <a:ext cx="8867800" cy="616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5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55" name="Google Shape;255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519" y="332656"/>
            <a:ext cx="8669225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5961" y="1700808"/>
            <a:ext cx="4104456" cy="1975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68084" y="1700808"/>
            <a:ext cx="3866997" cy="19751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6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63" name="Google Shape;263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5938" y="143737"/>
            <a:ext cx="8612123" cy="5544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36"/>
          <p:cNvPicPr preferRelativeResize="0"/>
          <p:nvPr/>
        </p:nvPicPr>
        <p:blipFill rotWithShape="1">
          <a:blip r:embed="rId4">
            <a:alphaModFix/>
          </a:blip>
          <a:srcRect b="50000" l="0" r="0" t="0"/>
          <a:stretch/>
        </p:blipFill>
        <p:spPr>
          <a:xfrm>
            <a:off x="1514694" y="3429000"/>
            <a:ext cx="5829300" cy="30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7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270" name="Google Shape;270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536" y="404664"/>
            <a:ext cx="8436366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4003" y="3546372"/>
            <a:ext cx="8088532" cy="3125657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37"/>
          <p:cNvSpPr txBox="1"/>
          <p:nvPr/>
        </p:nvSpPr>
        <p:spPr>
          <a:xfrm>
            <a:off x="5364088" y="3112697"/>
            <a:ext cx="3985437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0.135335+0.270671 +0.270671 +0.180447 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12" y="260647"/>
            <a:ext cx="8640960" cy="61283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08" name="Google Shape;108;p16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09" name="Google Shape;10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43087" y="1772816"/>
            <a:ext cx="5457825" cy="398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15" name="Google Shape;115;p17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16" name="Google Shape;11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0327" y="1417638"/>
            <a:ext cx="3188369" cy="5175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98291" y="2276872"/>
            <a:ext cx="2324100" cy="245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23" name="Google Shape;123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04" y="290453"/>
            <a:ext cx="8058150" cy="204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2303" y="2564904"/>
            <a:ext cx="8503227" cy="3240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30" name="Google Shape;130;p19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31" name="Google Shape;13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556792"/>
            <a:ext cx="8953500" cy="162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37" name="Google Shape;13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536" y="506477"/>
            <a:ext cx="8547182" cy="4176464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0"/>
          <p:cNvSpPr txBox="1"/>
          <p:nvPr/>
        </p:nvSpPr>
        <p:spPr>
          <a:xfrm>
            <a:off x="3419872" y="4379708"/>
            <a:ext cx="5400600" cy="3693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20"/>
          <p:cNvSpPr txBox="1"/>
          <p:nvPr/>
        </p:nvSpPr>
        <p:spPr>
          <a:xfrm>
            <a:off x="5004048" y="3721342"/>
            <a:ext cx="3456384" cy="64633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ar-S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0.1859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/>
          <p:nvPr>
            <p:ph idx="12" type="sldNum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  <p:pic>
        <p:nvPicPr>
          <p:cNvPr id="145" name="Google Shape;145;p21"/>
          <p:cNvPicPr preferRelativeResize="0"/>
          <p:nvPr/>
        </p:nvPicPr>
        <p:blipFill rotWithShape="1">
          <a:blip r:embed="rId3">
            <a:alphaModFix/>
          </a:blip>
          <a:srcRect b="0" l="0" r="0" t="40077"/>
          <a:stretch/>
        </p:blipFill>
        <p:spPr>
          <a:xfrm>
            <a:off x="1535807" y="1974967"/>
            <a:ext cx="6429375" cy="416663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1"/>
          <p:cNvSpPr txBox="1"/>
          <p:nvPr/>
        </p:nvSpPr>
        <p:spPr>
          <a:xfrm>
            <a:off x="625388" y="3086772"/>
            <a:ext cx="1786371" cy="3693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ar-S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(C) (P X=5)=  </a:t>
            </a:r>
            <a:endParaRPr/>
          </a:p>
        </p:txBody>
      </p:sp>
      <p:pic>
        <p:nvPicPr>
          <p:cNvPr id="147" name="Google Shape;147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796" y="53150"/>
            <a:ext cx="8778676" cy="187642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1"/>
          <p:cNvSpPr txBox="1"/>
          <p:nvPr/>
        </p:nvSpPr>
        <p:spPr>
          <a:xfrm>
            <a:off x="179512" y="2391630"/>
            <a:ext cx="9072412" cy="374590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-11289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ar-SA" sz="1800" u="none" cap="none" strike="noStrike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149" name="Google Shape;149;p21"/>
          <p:cNvSpPr txBox="1"/>
          <p:nvPr/>
        </p:nvSpPr>
        <p:spPr>
          <a:xfrm>
            <a:off x="1763688" y="3076392"/>
            <a:ext cx="4968555" cy="374590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-11474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سمة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