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ar-SA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ومحتوى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ونص عمودي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ونص عموديان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شريحة عنوان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المقطع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1" algn="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1" algn="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محتويين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مقارنة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فقط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فارغ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محتوى ذو تسمية توضيحية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rtl="1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1" algn="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1" algn="r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ورة ذو تسمية توضيحية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1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1" algn="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1" algn="r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1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44.png"/><Relationship Id="rId6" Type="http://schemas.openxmlformats.org/officeDocument/2006/relationships/image" Target="../media/image36.png"/><Relationship Id="rId7" Type="http://schemas.openxmlformats.org/officeDocument/2006/relationships/image" Target="../media/image23.png"/><Relationship Id="rId8" Type="http://schemas.openxmlformats.org/officeDocument/2006/relationships/image" Target="../media/image2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Relationship Id="rId4" Type="http://schemas.openxmlformats.org/officeDocument/2006/relationships/image" Target="../media/image27.png"/><Relationship Id="rId5" Type="http://schemas.openxmlformats.org/officeDocument/2006/relationships/image" Target="../media/image31.png"/><Relationship Id="rId6" Type="http://schemas.openxmlformats.org/officeDocument/2006/relationships/image" Target="../media/image3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5.png"/><Relationship Id="rId4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7.png"/><Relationship Id="rId4" Type="http://schemas.openxmlformats.org/officeDocument/2006/relationships/image" Target="../media/image61.png"/><Relationship Id="rId5" Type="http://schemas.openxmlformats.org/officeDocument/2006/relationships/image" Target="../media/image3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8.png"/><Relationship Id="rId4" Type="http://schemas.openxmlformats.org/officeDocument/2006/relationships/image" Target="../media/image4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5.png"/><Relationship Id="rId4" Type="http://schemas.openxmlformats.org/officeDocument/2006/relationships/image" Target="../media/image4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9.png"/><Relationship Id="rId4" Type="http://schemas.openxmlformats.org/officeDocument/2006/relationships/image" Target="../media/image43.png"/><Relationship Id="rId5" Type="http://schemas.openxmlformats.org/officeDocument/2006/relationships/image" Target="../media/image47.png"/><Relationship Id="rId6" Type="http://schemas.openxmlformats.org/officeDocument/2006/relationships/image" Target="../media/image50.png"/><Relationship Id="rId7" Type="http://schemas.openxmlformats.org/officeDocument/2006/relationships/image" Target="../media/image4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8.png"/><Relationship Id="rId4" Type="http://schemas.openxmlformats.org/officeDocument/2006/relationships/image" Target="../media/image56.png"/><Relationship Id="rId5" Type="http://schemas.openxmlformats.org/officeDocument/2006/relationships/image" Target="../media/image4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9.png"/><Relationship Id="rId4" Type="http://schemas.openxmlformats.org/officeDocument/2006/relationships/image" Target="../media/image5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1.png"/><Relationship Id="rId4" Type="http://schemas.openxmlformats.org/officeDocument/2006/relationships/image" Target="../media/image6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7.png"/><Relationship Id="rId4" Type="http://schemas.openxmlformats.org/officeDocument/2006/relationships/image" Target="../media/image62.png"/><Relationship Id="rId5" Type="http://schemas.openxmlformats.org/officeDocument/2006/relationships/image" Target="../media/image6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58.png"/><Relationship Id="rId4" Type="http://schemas.openxmlformats.org/officeDocument/2006/relationships/image" Target="../media/image60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4.png"/><Relationship Id="rId4" Type="http://schemas.openxmlformats.org/officeDocument/2006/relationships/image" Target="../media/image6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71638" y="2557463"/>
            <a:ext cx="5800725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2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44" y="260648"/>
            <a:ext cx="8064896" cy="616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62" name="Google Shape;16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404664"/>
            <a:ext cx="7765754" cy="5832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68" name="Google Shape;16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7" y="332656"/>
            <a:ext cx="7272809" cy="3777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9512" y="4365104"/>
            <a:ext cx="7290147" cy="2156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75" name="Google Shape;175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5" y="260648"/>
            <a:ext cx="7738337" cy="5472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81" name="Google Shape;181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5576" y="332656"/>
            <a:ext cx="6912768" cy="612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87" name="Google Shape;18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838" y="136525"/>
            <a:ext cx="8220075" cy="324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15689" y="4052887"/>
            <a:ext cx="4067175" cy="248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552" y="188640"/>
            <a:ext cx="6192688" cy="2813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7544" y="3140968"/>
            <a:ext cx="6895505" cy="3478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32240" y="827563"/>
            <a:ext cx="2411760" cy="181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826256" y="4467214"/>
            <a:ext cx="3094274" cy="1889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971506" y="3933395"/>
            <a:ext cx="3182293" cy="394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-26248" y="4375153"/>
            <a:ext cx="1573912" cy="22837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9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04" name="Google Shape;20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496" y="91369"/>
            <a:ext cx="7296452" cy="727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520" y="648341"/>
            <a:ext cx="6611888" cy="335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9"/>
          <p:cNvPicPr preferRelativeResize="0"/>
          <p:nvPr/>
        </p:nvPicPr>
        <p:blipFill rotWithShape="1">
          <a:blip r:embed="rId5">
            <a:alphaModFix/>
          </a:blip>
          <a:srcRect b="0" l="0" r="0" t="5587"/>
          <a:stretch/>
        </p:blipFill>
        <p:spPr>
          <a:xfrm>
            <a:off x="2411760" y="4334555"/>
            <a:ext cx="3533775" cy="2068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868144" y="1901008"/>
            <a:ext cx="3275856" cy="8474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0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13" name="Google Shape;213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20" y="332656"/>
            <a:ext cx="7734300" cy="478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1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19" name="Google Shape;21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188640"/>
            <a:ext cx="6862530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0" y="3526593"/>
            <a:ext cx="3771900" cy="1474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95" name="Google Shape;9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8" y="260648"/>
            <a:ext cx="717715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1560" y="1762621"/>
            <a:ext cx="7361513" cy="3019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2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26" name="Google Shape;226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1" y="260648"/>
            <a:ext cx="8408249" cy="5688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3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32" name="Google Shape;23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7" y="188640"/>
            <a:ext cx="5232581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3120" y="714375"/>
            <a:ext cx="8035076" cy="3362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5576" y="4437111"/>
            <a:ext cx="7913932" cy="17281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4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40" name="Google Shape;24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200025"/>
            <a:ext cx="5616624" cy="3400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9592" y="4797152"/>
            <a:ext cx="6467475" cy="15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4"/>
          <p:cNvSpPr/>
          <p:nvPr/>
        </p:nvSpPr>
        <p:spPr>
          <a:xfrm>
            <a:off x="1296144" y="235837"/>
            <a:ext cx="766834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ar-S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speciﬁc number of events is the parameter α in the gamma density function</a:t>
            </a:r>
            <a:endParaRPr/>
          </a:p>
          <a:p>
            <a:pPr indent="0" lvl="0" marL="0" marR="0" rtl="1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333333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indent="0" lvl="0" marL="0" marR="0" rtl="1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ar-SA" sz="1800" u="none" cap="none" strike="noStrike">
                <a:solidFill>
                  <a:srgbClr val="333333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α</a:t>
            </a:r>
            <a:r>
              <a:rPr b="0" i="0" lang="ar-SA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 (alpha) is known as the shape parameter, while </a:t>
            </a:r>
            <a:r>
              <a:rPr b="0" i="0" lang="ar-SA" sz="1800" u="none" cap="none" strike="noStrike">
                <a:solidFill>
                  <a:srgbClr val="333333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β</a:t>
            </a:r>
            <a:r>
              <a:rPr b="0" i="0" lang="ar-SA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 (beta) is referred to as the scale parameter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5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48" name="Google Shape;24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19" y="260648"/>
            <a:ext cx="7984971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" y="2564904"/>
            <a:ext cx="8604448" cy="2335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5" name="Google Shape;255;p36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56" name="Google Shape;25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1628800"/>
            <a:ext cx="8100392" cy="30488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7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62" name="Google Shape;26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0" y="332656"/>
            <a:ext cx="8480742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4687" y="1115452"/>
            <a:ext cx="881296" cy="289175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7"/>
          <p:cNvSpPr txBox="1"/>
          <p:nvPr/>
        </p:nvSpPr>
        <p:spPr>
          <a:xfrm>
            <a:off x="1547663" y="1115452"/>
            <a:ext cx="30008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ar-S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endParaRPr/>
          </a:p>
        </p:txBody>
      </p:sp>
      <p:pic>
        <p:nvPicPr>
          <p:cNvPr id="265" name="Google Shape;265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59933" y="1085534"/>
            <a:ext cx="2187866" cy="423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95536" y="1714500"/>
            <a:ext cx="7786138" cy="1426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5536" y="3140968"/>
            <a:ext cx="7500938" cy="923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73" name="Google Shape;273;p38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74" name="Google Shape;274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700807"/>
            <a:ext cx="7956376" cy="1621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3626" y="3135135"/>
            <a:ext cx="7416824" cy="26336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9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81" name="Google Shape;281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44" y="260648"/>
            <a:ext cx="8208912" cy="5951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0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87" name="Google Shape;287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8" y="116632"/>
            <a:ext cx="8070284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528" y="1876425"/>
            <a:ext cx="5495925" cy="310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75656" y="5085184"/>
            <a:ext cx="7657952" cy="945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1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95" name="Google Shape;295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20" y="260648"/>
            <a:ext cx="8904378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2021" y="1417638"/>
            <a:ext cx="8839957" cy="2808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1628800"/>
            <a:ext cx="8504393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9512" y="136525"/>
            <a:ext cx="8208912" cy="11356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2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302" name="Google Shape;302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20" y="2347725"/>
            <a:ext cx="8913414" cy="1369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5535" y="404664"/>
            <a:ext cx="8609655" cy="18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3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309" name="Google Shape;30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7584" y="0"/>
            <a:ext cx="4429125" cy="330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4263" y="3305174"/>
            <a:ext cx="8086603" cy="1419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1298" y="5013176"/>
            <a:ext cx="7835780" cy="1008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17" name="Google Shape;317;p4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ar-SA"/>
              <a:t>Ex: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ar-SA"/>
              <a:t>In a certain city, the daily consumption of electric power, in millions of kilowatt-hours, is a random variable X having a gamma distribution with μ = 6 and variance σ</a:t>
            </a:r>
            <a:r>
              <a:rPr baseline="30000" lang="ar-SA"/>
              <a:t>2</a:t>
            </a:r>
            <a:r>
              <a:rPr lang="ar-SA"/>
              <a:t> = 12. </a:t>
            </a:r>
            <a:endParaRPr/>
          </a:p>
          <a:p>
            <a:pPr indent="-514350" lvl="0" marL="51435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AutoNum type="alphaLcParenBoth"/>
            </a:pPr>
            <a:r>
              <a:rPr lang="ar-SA"/>
              <a:t>Find the values of α and β. </a:t>
            </a:r>
            <a:endParaRPr/>
          </a:p>
          <a:p>
            <a:pPr indent="-514350" lvl="0" marL="51435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AutoNum type="alphaLcParenBoth"/>
            </a:pPr>
            <a:r>
              <a:rPr lang="ar-SA"/>
              <a:t>Find the probability that on any given day the daily power consumption will exceed 12 million kilowatthours.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318" name="Google Shape;318;p44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24" name="Google Shape;324;p4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ar-SA"/>
              <a:t>Answer: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ar-SA"/>
              <a:t>(a) µ = αβ = 6 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ar-SA"/>
              <a:t>σ</a:t>
            </a:r>
            <a:r>
              <a:rPr baseline="30000" lang="ar-SA"/>
              <a:t>2</a:t>
            </a:r>
            <a:r>
              <a:rPr lang="ar-SA"/>
              <a:t> = αβ</a:t>
            </a:r>
            <a:r>
              <a:rPr baseline="30000" lang="ar-SA"/>
              <a:t>2</a:t>
            </a:r>
            <a:r>
              <a:rPr lang="ar-SA"/>
              <a:t> = 12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ar-SA"/>
              <a:t>So, β = 2 and then α = 3. 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ar-SA"/>
              <a:t>(b) 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325" name="Google Shape;325;p45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326" name="Google Shape;326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7624" y="4596093"/>
            <a:ext cx="3528392" cy="52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3608" y="5359137"/>
            <a:ext cx="5753100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33" name="Google Shape;333;p4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ar-SA"/>
              <a:t>The length of time for one individual to be served at a cafeteria is a random variable having an exponential distribution with a mean of 4 minutes. What is the probability that a person is served in less than 3 minutes on at least 4 of the next 6 days?</a:t>
            </a:r>
            <a:endParaRPr/>
          </a:p>
          <a:p>
            <a:pPr indent="-139700" lvl="0" marL="342900" rtl="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334" name="Google Shape;334;p46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335" name="Google Shape;335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2650" y="4725144"/>
            <a:ext cx="4838700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7584" y="5517357"/>
            <a:ext cx="7248525" cy="72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7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sp>
        <p:nvSpPr>
          <p:cNvPr id="342" name="Google Shape;342;p47"/>
          <p:cNvSpPr txBox="1"/>
          <p:nvPr/>
        </p:nvSpPr>
        <p:spPr>
          <a:xfrm>
            <a:off x="3635896" y="2996952"/>
            <a:ext cx="175528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End of Chapter 6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09" name="Google Shape;10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0"/>
            <a:ext cx="2209800" cy="4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37947" y="515119"/>
            <a:ext cx="3648075" cy="187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520" y="2276872"/>
            <a:ext cx="7652376" cy="1440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7" name="Google Shape;117;p17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18" name="Google Shape;118;p1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5696" y="1700808"/>
            <a:ext cx="4705350" cy="240982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/>
          <p:nvPr/>
        </p:nvSpPr>
        <p:spPr>
          <a:xfrm>
            <a:off x="446936" y="4393803"/>
            <a:ext cx="8229599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ar-S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Two normal curves having the same standard deviation but diﬀerent means. The two curves are identical in form but are centered at diﬀerent positions along the horizontal axis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25" name="Google Shape;12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3688" y="420935"/>
            <a:ext cx="4867957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8953" y="3495270"/>
            <a:ext cx="4095750" cy="2428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/>
          <p:nvPr/>
        </p:nvSpPr>
        <p:spPr>
          <a:xfrm>
            <a:off x="457200" y="3105835"/>
            <a:ext cx="821925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ar-S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 normal curves with the same mean but diﬀerent standard deviations</a:t>
            </a:r>
            <a:endParaRPr/>
          </a:p>
        </p:txBody>
      </p:sp>
      <p:sp>
        <p:nvSpPr>
          <p:cNvPr id="128" name="Google Shape;128;p18"/>
          <p:cNvSpPr/>
          <p:nvPr/>
        </p:nvSpPr>
        <p:spPr>
          <a:xfrm>
            <a:off x="673224" y="6038422"/>
            <a:ext cx="778720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ar-S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 normal curves having diﬀerent means and diﬀerent standard deviations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34" name="Google Shape;134;p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ar-SA"/>
              <a:t>Properties of the normal curve: </a:t>
            </a:r>
            <a:endParaRPr/>
          </a:p>
          <a:p>
            <a:pPr indent="-514350" lvl="0" marL="514350" rtl="0" algn="just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AutoNum type="arabicPeriod"/>
            </a:pPr>
            <a:r>
              <a:rPr lang="ar-SA" sz="2200"/>
              <a:t>The mode, which is the point on the horizontal axis where the curve is a maximum, occurs at x = μ.. </a:t>
            </a:r>
            <a:endParaRPr/>
          </a:p>
          <a:p>
            <a:pPr indent="-514350" lvl="0" marL="514350" rtl="0" algn="just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AutoNum type="arabicPeriod"/>
            </a:pPr>
            <a:r>
              <a:rPr lang="ar-SA" sz="2200"/>
              <a:t>The curve is symmetric about a vertical axis through the mean μ.</a:t>
            </a:r>
            <a:endParaRPr/>
          </a:p>
          <a:p>
            <a:pPr indent="-514350" lvl="0" marL="514350" rtl="0" algn="just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AutoNum type="arabicPeriod"/>
            </a:pPr>
            <a:r>
              <a:rPr lang="ar-SA" sz="2200"/>
              <a:t>The curve has its points of inﬂection at x = μ±σ; it is concave downward if μ−σ&lt;X&lt;μ+ σ and is concave upward otherwise.</a:t>
            </a:r>
            <a:endParaRPr/>
          </a:p>
          <a:p>
            <a:pPr indent="-514350" lvl="0" marL="514350" rtl="0" algn="just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AutoNum type="arabicPeriod"/>
            </a:pPr>
            <a:r>
              <a:rPr lang="ar-SA" sz="2200"/>
              <a:t> The normal curve approaches the horizontal axis asymptotically as we proceed in either direction away from the mean.</a:t>
            </a:r>
            <a:endParaRPr/>
          </a:p>
          <a:p>
            <a:pPr indent="-514350" lvl="0" marL="514350" rtl="0" algn="just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AutoNum type="arabicPeriod"/>
            </a:pPr>
            <a:r>
              <a:rPr lang="ar-SA" sz="2200"/>
              <a:t>The total area under the curve and above the horizontal axis is equal to 1.</a:t>
            </a:r>
            <a:endParaRPr/>
          </a:p>
          <a:p>
            <a:pPr indent="-374650" lvl="0" marL="514350" rtl="0" algn="just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r>
              <a:t/>
            </a:r>
            <a:endParaRPr sz="2200"/>
          </a:p>
        </p:txBody>
      </p:sp>
      <p:sp>
        <p:nvSpPr>
          <p:cNvPr id="135" name="Google Shape;135;p19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41" name="Google Shape;14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1" y="188640"/>
            <a:ext cx="8232915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5616" y="1196752"/>
            <a:ext cx="6636549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48" name="Google Shape;14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188640"/>
            <a:ext cx="6238875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520" y="3284984"/>
            <a:ext cx="8675250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91680" y="4000500"/>
            <a:ext cx="55626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سمة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