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08" r:id="rId2"/>
    <p:sldId id="309" r:id="rId3"/>
    <p:sldId id="310" r:id="rId4"/>
    <p:sldId id="311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312" r:id="rId28"/>
    <p:sldId id="276" r:id="rId29"/>
    <p:sldId id="277" r:id="rId30"/>
    <p:sldId id="313" r:id="rId31"/>
    <p:sldId id="279" r:id="rId32"/>
    <p:sldId id="280" r:id="rId33"/>
    <p:sldId id="281" r:id="rId34"/>
    <p:sldId id="282" r:id="rId35"/>
    <p:sldId id="283" r:id="rId36"/>
    <p:sldId id="286" r:id="rId37"/>
    <p:sldId id="287" r:id="rId38"/>
    <p:sldId id="288" r:id="rId39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5B7008C-0B1B-4215-BB34-6EE9A749CF2D}" type="datetimeFigureOut">
              <a:rPr lang="en-AU" smtClean="0"/>
              <a:pPr/>
              <a:t>30/05/2016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7A2C83E-E0E5-4EBE-9EA1-E2F2E91AF1B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26A0BC1-5327-4E7D-86ED-3A225409A704}" type="datetimeFigureOut">
              <a:rPr lang="en-AU" smtClean="0"/>
              <a:pPr/>
              <a:t>30/05/2016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7D42941-4F65-4039-90E4-C4CB04D402D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17</a:t>
            </a:fld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18</a:t>
            </a:fld>
            <a:endParaRPr lang="en-A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19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20</a:t>
            </a:fld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21</a:t>
            </a:fld>
            <a:endParaRPr lang="en-A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22</a:t>
            </a:fld>
            <a:endParaRPr lang="en-A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23</a:t>
            </a:fld>
            <a:endParaRPr lang="en-A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24</a:t>
            </a:fld>
            <a:endParaRPr lang="en-A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25</a:t>
            </a:fld>
            <a:endParaRPr lang="en-A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26</a:t>
            </a:fld>
            <a:endParaRPr lang="en-A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27</a:t>
            </a:fld>
            <a:endParaRPr lang="en-A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28</a:t>
            </a:fld>
            <a:endParaRPr lang="en-A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29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30</a:t>
            </a:fld>
            <a:endParaRPr lang="en-A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31</a:t>
            </a:fld>
            <a:endParaRPr lang="en-A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32</a:t>
            </a:fld>
            <a:endParaRPr lang="en-A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33</a:t>
            </a:fld>
            <a:endParaRPr lang="en-A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34</a:t>
            </a:fld>
            <a:endParaRPr lang="en-A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35</a:t>
            </a:fld>
            <a:endParaRPr lang="en-A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36</a:t>
            </a:fld>
            <a:endParaRPr lang="en-A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37</a:t>
            </a:fld>
            <a:endParaRPr lang="en-A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38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D42941-4F65-4039-90E4-C4CB04D402D8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-170815" y="115570"/>
            <a:ext cx="9012555" cy="567690"/>
          </a:xfrm>
          <a:prstGeom prst="rect">
            <a:avLst/>
          </a:prstGeom>
          <a:noFill/>
          <a:ln w="5715" cmpd="sng">
            <a:solidFill>
              <a:srgbClr val="B0B162"/>
            </a:solidFill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>
                <a:solidFill>
                  <a:srgbClr val="0066CC"/>
                </a:solidFill>
                <a:latin typeface="Verdana" panose="22635452340000000000" pitchFamily="2"/>
              </a:rPr>
              <a:t>Objectives :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1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1158240" y="822960"/>
            <a:ext cx="7528560" cy="929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76799"/>
              </a:lnSpc>
              <a:spcAft>
                <a:spcPts val="0"/>
              </a:spcAft>
            </a:pPr>
            <a:r>
              <a:rPr lang="en-US" sz="3200" spc="0">
                <a:solidFill>
                  <a:srgbClr val="99CC99"/>
                </a:solidFill>
                <a:latin typeface="Verdana" panose="22635452340000000000" pitchFamily="2"/>
              </a:rPr>
              <a:t>ENE 104</a:t>
            </a:r>
          </a:p>
          <a:p>
            <a:pPr marL="320040" marR="0" indent="0" algn="l">
              <a:lnSpc>
                <a:spcPct val="74879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3200" spc="0">
                <a:solidFill>
                  <a:srgbClr val="99CC99"/>
                </a:solidFill>
                <a:latin typeface="Verdana" panose="22635452340000000000" pitchFamily="2"/>
              </a:rPr>
              <a:t>Electric Circuit Theory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2526665" y="2614930"/>
            <a:ext cx="6160135" cy="9556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463040" marR="0" indent="0" algn="l">
              <a:lnSpc>
                <a:spcPct val="84479"/>
              </a:lnSpc>
              <a:spcAft>
                <a:spcPts val="0"/>
              </a:spcAft>
            </a:pPr>
            <a:r>
              <a:rPr lang="en-US" sz="2700" b="1" spc="20">
                <a:solidFill>
                  <a:srgbClr val="0000FF"/>
                </a:solidFill>
                <a:latin typeface="Tahoma" panose="22635452340000000000" pitchFamily="2"/>
              </a:rPr>
              <a:t>Lecture 03:</a:t>
            </a:r>
          </a:p>
          <a:p>
            <a:pPr marL="0" marR="0" indent="0" algn="l">
              <a:lnSpc>
                <a:spcPct val="95999"/>
              </a:lnSpc>
              <a:spcBef>
                <a:spcPts val="900"/>
              </a:spcBef>
              <a:spcAft>
                <a:spcPts val="180"/>
              </a:spcAft>
            </a:pPr>
            <a:r>
              <a:rPr lang="en-US" sz="3000" spc="-50">
                <a:solidFill>
                  <a:srgbClr val="0000FF"/>
                </a:solidFill>
                <a:latin typeface="Arial" panose="22635452340000000000" pitchFamily="2"/>
              </a:rPr>
              <a:t>Basic Nodal and Mesh Analysis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1429385" y="4713605"/>
            <a:ext cx="7257415" cy="4216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72959"/>
              </a:lnSpc>
              <a:spcAft>
                <a:spcPts val="0"/>
              </a:spcAft>
            </a:pPr>
            <a:r>
              <a:rPr lang="en-US" sz="3000" b="1" spc="0">
                <a:solidFill>
                  <a:srgbClr val="000066"/>
                </a:solidFill>
                <a:latin typeface="Gungsuh" panose="22635452340000000000" pitchFamily="1"/>
              </a:rPr>
              <a:t>Week #3 : </a:t>
            </a:r>
            <a:r>
              <a:rPr lang="en-US" sz="2900" spc="0">
                <a:solidFill>
                  <a:srgbClr val="000066"/>
                </a:solidFill>
                <a:latin typeface="Gungsuh" panose="22635452340000000000" pitchFamily="1"/>
              </a:rPr>
              <a:t>Dejwoot KHAWPARISUTH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3020695" y="6311265"/>
            <a:ext cx="5666105" cy="379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500" u="sng" spc="-75">
                <a:solidFill>
                  <a:srgbClr val="0000FF"/>
                </a:solidFill>
                <a:latin typeface="Arial" panose="22635452340000000000" pitchFamily="2"/>
              </a:rPr>
              <a:t>http://webstaff.kmutt.ac.th/~dejwoot.kha/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 Placeholder 16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27000" cmpd="sng">
            <a:solidFill>
              <a:srgbClr val="782F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68" name="Text Placeholder 16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27000" cmpd="sng">
            <a:solidFill>
              <a:srgbClr val="782F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69" name="Text Placeholder 16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27000" cmpd="sng">
            <a:solidFill>
              <a:srgbClr val="782F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70" name="Text Placeholder 169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873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80">
                <a:solidFill>
                  <a:srgbClr val="0066CC"/>
                </a:solidFill>
                <a:latin typeface="Verdana" panose="22635452340000000000" pitchFamily="2"/>
              </a:rPr>
              <a:t>Mesh Analysis: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15</a:t>
            </a:r>
          </a:p>
        </p:txBody>
      </p:sp>
      <p:sp>
        <p:nvSpPr>
          <p:cNvPr id="171" name="Text Placeholder 170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12555" cy="16281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34340" rIns="0" bIns="0" anchor="t"/>
          <a:lstStyle/>
          <a:p>
            <a:pPr marL="8229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50505"/>
                </a:solidFill>
                <a:latin typeface="Arial" panose="22635452340000000000" pitchFamily="2"/>
              </a:rPr>
              <a:t>Mesh analysis is applicable only to those</a:t>
            </a:r>
          </a:p>
          <a:p>
            <a:pPr marL="822960" marR="0" indent="0" algn="l">
              <a:lnSpc>
                <a:spcPct val="95999"/>
              </a:lnSpc>
              <a:spcBef>
                <a:spcPts val="0"/>
              </a:spcBef>
              <a:spcAft>
                <a:spcPts val="2520"/>
              </a:spcAft>
            </a:pPr>
            <a:r>
              <a:rPr lang="en-US" sz="2800" spc="-30">
                <a:solidFill>
                  <a:srgbClr val="050505"/>
                </a:solidFill>
                <a:latin typeface="Arial" panose="22635452340000000000" pitchFamily="2"/>
              </a:rPr>
              <a:t>networks which are planar.</a:t>
            </a:r>
          </a:p>
        </p:txBody>
      </p:sp>
      <p:sp>
        <p:nvSpPr>
          <p:cNvPr id="174" name="Text Placeholder 173"/>
          <p:cNvSpPr>
            <a:spLocks noGrp="1"/>
          </p:cNvSpPr>
          <p:nvPr>
            <p:ph type="body" idx="10"/>
          </p:nvPr>
        </p:nvSpPr>
        <p:spPr>
          <a:xfrm>
            <a:off x="97790" y="5351145"/>
            <a:ext cx="9012555" cy="13176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1488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Examples of planar and nonplanar networks</a:t>
            </a:r>
          </a:p>
          <a:p>
            <a:pPr marL="0" marR="0" indent="0" algn="ctr">
              <a:lnSpc>
                <a:spcPct val="95999"/>
              </a:lnSpc>
              <a:spcBef>
                <a:spcPts val="1800"/>
              </a:spcBef>
              <a:spcAft>
                <a:spcPts val="2880"/>
              </a:spcAft>
            </a:pPr>
            <a:r>
              <a:rPr lang="en-US" sz="2800" b="1" spc="0">
                <a:solidFill>
                  <a:srgbClr val="050505"/>
                </a:solidFill>
                <a:latin typeface="Arial" panose="22635452340000000000" pitchFamily="2"/>
              </a:rPr>
              <a:t>Mesh is a loop that doesn’t contain any other loops.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 Placeholder 17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27000" cmpd="sng">
            <a:solidFill>
              <a:srgbClr val="782F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79" name="Text Placeholder 17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27000" cmpd="sng">
            <a:solidFill>
              <a:srgbClr val="782F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80" name="Text Placeholder 179"/>
          <p:cNvSpPr>
            <a:spLocks noGrp="1"/>
          </p:cNvSpPr>
          <p:nvPr>
            <p:ph type="body" idx="10"/>
          </p:nvPr>
        </p:nvSpPr>
        <p:spPr>
          <a:xfrm>
            <a:off x="441960" y="114300"/>
            <a:ext cx="86868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28600" marR="0" indent="0" algn="l">
              <a:lnSpc>
                <a:spcPct val="87359"/>
              </a:lnSpc>
              <a:spcAft>
                <a:spcPts val="0"/>
              </a:spcAft>
            </a:pPr>
            <a:r>
              <a:rPr lang="en-US" sz="4000" spc="90">
                <a:solidFill>
                  <a:srgbClr val="0066CC"/>
                </a:solidFill>
                <a:latin typeface="Verdana" panose="22635452340000000000" pitchFamily="2"/>
              </a:rPr>
              <a:t>Path, Closed path, and Loop:</a:t>
            </a:r>
            <a:r>
              <a:rPr lang="en-US" sz="1150" b="1" spc="90">
                <a:solidFill>
                  <a:srgbClr val="000080"/>
                </a:solidFill>
                <a:latin typeface="Arial Narrow" panose="22635452340000000000" pitchFamily="2"/>
              </a:rPr>
              <a:t> Page 16</a:t>
            </a:r>
          </a:p>
        </p:txBody>
      </p:sp>
      <p:sp>
        <p:nvSpPr>
          <p:cNvPr id="183" name="Text Placeholder 182"/>
          <p:cNvSpPr>
            <a:spLocks noGrp="1"/>
          </p:cNvSpPr>
          <p:nvPr>
            <p:ph type="body" idx="10"/>
          </p:nvPr>
        </p:nvSpPr>
        <p:spPr>
          <a:xfrm>
            <a:off x="441960" y="5183505"/>
            <a:ext cx="8686800" cy="1485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(a) The set of branches identified by the heavy lines is neither a path nor a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loop. (b) The set of branches here is not a path, since it can be traversed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35">
                <a:solidFill>
                  <a:srgbClr val="000000"/>
                </a:solidFill>
                <a:latin typeface="Arial" panose="22635452340000000000" pitchFamily="2"/>
              </a:rPr>
              <a:t>only by passing through the central node twice. (c) This path is a loop but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not a mesh, since it encloses other loops. (d) This path is also a loop but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not a mesh. (e, f) Each of these paths is both a loop and a mesh.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 Placeholder 18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075"/>
          </a:xfrm>
          <a:prstGeom prst="rect">
            <a:avLst/>
          </a:prstGeom>
          <a:noFill/>
          <a:ln w="131445" cmpd="sng">
            <a:solidFill>
              <a:srgbClr val="402EDB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Example: 4.6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17</a:t>
            </a:r>
          </a:p>
        </p:txBody>
      </p:sp>
      <p:sp>
        <p:nvSpPr>
          <p:cNvPr id="188" name="Text Placeholder 18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136525" cmpd="sng">
            <a:solidFill>
              <a:srgbClr val="082D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89" name="Text Placeholder 188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39065" cmpd="sng">
            <a:solidFill>
              <a:srgbClr val="D02BDB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90" name="Text Placeholder 189"/>
          <p:cNvSpPr>
            <a:spLocks noGrp="1"/>
          </p:cNvSpPr>
          <p:nvPr>
            <p:ph type="body" idx="10"/>
          </p:nvPr>
        </p:nvSpPr>
        <p:spPr>
          <a:xfrm>
            <a:off x="1554480" y="715645"/>
            <a:ext cx="6807200" cy="5372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Determine the two mesh currents, </a:t>
            </a:r>
            <a:r>
              <a:rPr lang="en-US" sz="1800" b="1" i="1" spc="-55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1200" b="1" spc="-55">
                <a:solidFill>
                  <a:srgbClr val="333399"/>
                </a:solidFill>
                <a:latin typeface="Arial" panose="22635452340000000000" pitchFamily="2"/>
              </a:rPr>
              <a:t>1</a:t>
            </a: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 and </a:t>
            </a:r>
            <a:r>
              <a:rPr lang="en-US" sz="1800" b="1" i="1" spc="-55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1200" b="1" spc="-55">
                <a:solidFill>
                  <a:srgbClr val="333399"/>
                </a:solidFill>
                <a:latin typeface="Arial" panose="22635452340000000000" pitchFamily="2"/>
              </a:rPr>
              <a:t>2</a:t>
            </a: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, in the circuit below.</a:t>
            </a:r>
          </a:p>
        </p:txBody>
      </p:sp>
      <p:sp>
        <p:nvSpPr>
          <p:cNvPr id="193" name="Text Placeholder 192"/>
          <p:cNvSpPr>
            <a:spLocks noGrp="1"/>
          </p:cNvSpPr>
          <p:nvPr>
            <p:ph type="body" idx="10"/>
          </p:nvPr>
        </p:nvSpPr>
        <p:spPr>
          <a:xfrm>
            <a:off x="1554480" y="3846195"/>
            <a:ext cx="6807200" cy="2822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86868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600" b="1" spc="-40">
                <a:solidFill>
                  <a:srgbClr val="000000"/>
                </a:solidFill>
                <a:latin typeface="Arial" panose="22635452340000000000" pitchFamily="2"/>
              </a:rPr>
              <a:t>For the left-hand mesh,</a:t>
            </a:r>
          </a:p>
          <a:p>
            <a:pPr marL="868680" marR="2377440" indent="868680" algn="l">
              <a:lnSpc>
                <a:spcPts val="2500"/>
              </a:lnSpc>
              <a:spcBef>
                <a:spcPts val="720"/>
              </a:spcBef>
              <a:spcAft>
                <a:spcPts val="0"/>
              </a:spcAft>
            </a:pP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-42 + 6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+ 3 (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2 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) = 0 </a:t>
            </a:r>
            <a:r>
              <a:rPr lang="en-US" sz="1600" b="1" spc="-40">
                <a:solidFill>
                  <a:srgbClr val="000000"/>
                </a:solidFill>
                <a:latin typeface="Arial" panose="22635452340000000000" pitchFamily="2"/>
              </a:rPr>
              <a:t>For the right-hand mesh,</a:t>
            </a:r>
          </a:p>
          <a:p>
            <a:pPr marL="868680" marR="2057400" indent="914400" algn="l">
              <a:lnSpc>
                <a:spcPts val="30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3 (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1 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) + 4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- 10 = 0 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Solving, we find that </a:t>
            </a:r>
            <a:r>
              <a:rPr lang="en-US" sz="1600" b="1" i="1" spc="-5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5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 = 6 A and </a:t>
            </a:r>
            <a:r>
              <a:rPr lang="en-US" sz="1600" b="1" i="1" spc="-5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5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 = 4 A.</a:t>
            </a:r>
          </a:p>
          <a:p>
            <a:pPr marL="868680" marR="2057400" indent="0" algn="l">
              <a:lnSpc>
                <a:spcPts val="1900"/>
              </a:lnSpc>
              <a:spcBef>
                <a:spcPts val="720"/>
              </a:spcBef>
              <a:spcAft>
                <a:spcPts val="2340"/>
              </a:spcAft>
            </a:pPr>
            <a:r>
              <a:rPr lang="en-US" sz="1600" b="1" spc="-50">
                <a:solidFill>
                  <a:srgbClr val="000000"/>
                </a:solidFill>
                <a:latin typeface="Arial" panose="22635452340000000000" pitchFamily="2"/>
              </a:rPr>
              <a:t>(The current flowing downward through 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the 3-</a:t>
            </a:r>
            <a:r>
              <a:rPr lang="en-US" sz="300" b="1" spc="-5">
                <a:solidFill>
                  <a:srgbClr val="000000"/>
                </a:solidFill>
                <a:latin typeface="AmdtSymbols" panose="22635452340000000000" pitchFamily="2"/>
              </a:rPr>
              <a:t> 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resistor is therefore </a:t>
            </a:r>
            <a:r>
              <a:rPr lang="en-US" sz="1600" b="1" i="1" spc="-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b="1" i="1" spc="-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 = 2 A. )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 Placeholder 19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43510" cmpd="sng">
            <a:solidFill>
              <a:srgbClr val="2033DB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4.5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18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148590" cmpd="sng">
            <a:solidFill>
              <a:srgbClr val="E831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99" name="Text Placeholder 198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51130" cmpd="sng">
            <a:solidFill>
              <a:srgbClr val="B030DB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00" name="Text Placeholder 199"/>
          <p:cNvSpPr>
            <a:spLocks noGrp="1"/>
          </p:cNvSpPr>
          <p:nvPr>
            <p:ph type="body" idx="10"/>
          </p:nvPr>
        </p:nvSpPr>
        <p:spPr>
          <a:xfrm>
            <a:off x="339725" y="720090"/>
            <a:ext cx="8686800" cy="10871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234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and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 Placeholder 20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60020" cmpd="sng">
            <a:solidFill>
              <a:srgbClr val="0038DB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Example: 4.7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19</a:t>
            </a:r>
          </a:p>
        </p:txBody>
      </p:sp>
      <p:sp>
        <p:nvSpPr>
          <p:cNvPr id="207" name="Text Placeholder 20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55575" cmpd="sng">
            <a:solidFill>
              <a:srgbClr val="D820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12" name="Text Placeholder 211"/>
          <p:cNvSpPr>
            <a:spLocks noGrp="1"/>
          </p:cNvSpPr>
          <p:nvPr>
            <p:ph type="body" idx="10"/>
          </p:nvPr>
        </p:nvSpPr>
        <p:spPr>
          <a:xfrm>
            <a:off x="452755" y="3152140"/>
            <a:ext cx="8686800" cy="35166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325880" marR="0" indent="0" algn="l">
              <a:lnSpc>
                <a:spcPct val="81599"/>
              </a:lnSpc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Mesh 1:</a:t>
            </a:r>
          </a:p>
          <a:p>
            <a:pPr marL="1325880" marR="0" indent="0" algn="l">
              <a:lnSpc>
                <a:spcPct val="81599"/>
              </a:lnSpc>
              <a:spcBef>
                <a:spcPts val="5940"/>
              </a:spcBef>
              <a:spcAft>
                <a:spcPts val="1584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Mesh 2: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 Placeholder 22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60020" cmpd="sng">
            <a:solidFill>
              <a:srgbClr val="0038DB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Example: 4.7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21</a:t>
            </a:r>
          </a:p>
        </p:txBody>
      </p:sp>
      <p:sp>
        <p:nvSpPr>
          <p:cNvPr id="225" name="Text Placeholder 22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72085" cmpd="sng">
            <a:solidFill>
              <a:srgbClr val="B0EBD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26" name="Text Placeholder 225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87359"/>
              </a:lnSpc>
              <a:spcAft>
                <a:spcPts val="0"/>
              </a:spcAft>
              <a:tabLst>
                <a:tab pos="893318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21</a:t>
            </a:r>
          </a:p>
        </p:txBody>
      </p:sp>
      <p:sp>
        <p:nvSpPr>
          <p:cNvPr id="227" name="Text Placeholder 226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12555" cy="994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25780" rIns="0" bIns="0" anchor="t"/>
          <a:lstStyle/>
          <a:p>
            <a:pPr marL="731520" marR="0" indent="0" algn="l">
              <a:lnSpc>
                <a:spcPct val="81599"/>
              </a:lnSpc>
              <a:spcAft>
                <a:spcPts val="540"/>
              </a:spcAft>
            </a:pPr>
            <a:r>
              <a:rPr lang="en-US" sz="2800" b="1" spc="0">
                <a:solidFill>
                  <a:srgbClr val="000000"/>
                </a:solidFill>
                <a:latin typeface="Arial" panose="22635452340000000000" pitchFamily="2"/>
              </a:rPr>
              <a:t>determine the three mesh currents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 Placeholder 23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76530" cmpd="sng">
            <a:solidFill>
              <a:srgbClr val="20B462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Practice: 4.6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22</a:t>
            </a:r>
          </a:p>
        </p:txBody>
      </p:sp>
      <p:sp>
        <p:nvSpPr>
          <p:cNvPr id="236" name="Text Placeholder 23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181610" cmpd="sng">
            <a:solidFill>
              <a:srgbClr val="A03D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237" name="Text Placeholder 236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84150" cmpd="sng">
            <a:solidFill>
              <a:srgbClr val="D83ED0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38" name="Text Placeholder 237"/>
          <p:cNvSpPr>
            <a:spLocks noGrp="1"/>
          </p:cNvSpPr>
          <p:nvPr>
            <p:ph type="body" idx="10"/>
          </p:nvPr>
        </p:nvSpPr>
        <p:spPr>
          <a:xfrm>
            <a:off x="877570" y="720090"/>
            <a:ext cx="7315200" cy="9105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108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and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 Placeholder 252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24</a:t>
            </a:r>
          </a:p>
        </p:txBody>
      </p:sp>
      <p:sp>
        <p:nvSpPr>
          <p:cNvPr id="254" name="Text Placeholder 25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24</a:t>
            </a:r>
          </a:p>
        </p:txBody>
      </p:sp>
      <p:sp>
        <p:nvSpPr>
          <p:cNvPr id="255" name="Text Placeholder 25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56" name="Text Placeholder 25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57" name="Text Placeholder 25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58" name="Text Placeholder 257"/>
          <p:cNvSpPr>
            <a:spLocks noGrp="1"/>
          </p:cNvSpPr>
          <p:nvPr>
            <p:ph type="body" idx="10"/>
          </p:nvPr>
        </p:nvSpPr>
        <p:spPr>
          <a:xfrm>
            <a:off x="135890" y="716280"/>
            <a:ext cx="85217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731520" marR="0" indent="0" algn="l">
              <a:lnSpc>
                <a:spcPct val="81599"/>
              </a:lnSpc>
              <a:spcAft>
                <a:spcPts val="162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 Placeholder 26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25</a:t>
            </a:r>
          </a:p>
        </p:txBody>
      </p:sp>
      <p:sp>
        <p:nvSpPr>
          <p:cNvPr id="265" name="Text Placeholder 26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66" name="Text Placeholder 26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67" name="Text Placeholder 266"/>
          <p:cNvSpPr>
            <a:spLocks noGrp="1"/>
          </p:cNvSpPr>
          <p:nvPr>
            <p:ph type="body" idx="10"/>
          </p:nvPr>
        </p:nvSpPr>
        <p:spPr>
          <a:xfrm>
            <a:off x="588645" y="114300"/>
            <a:ext cx="85217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45720" marR="0" indent="0" algn="l">
              <a:lnSpc>
                <a:spcPct val="87359"/>
              </a:lnSpc>
              <a:spcAft>
                <a:spcPts val="0"/>
              </a:spcAft>
              <a:tabLst>
                <a:tab pos="8463915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25</a:t>
            </a:r>
          </a:p>
        </p:txBody>
      </p:sp>
      <p:sp>
        <p:nvSpPr>
          <p:cNvPr id="268" name="Text Placeholder 267"/>
          <p:cNvSpPr>
            <a:spLocks noGrp="1"/>
          </p:cNvSpPr>
          <p:nvPr>
            <p:ph type="body" idx="10"/>
          </p:nvPr>
        </p:nvSpPr>
        <p:spPr>
          <a:xfrm>
            <a:off x="588645" y="681990"/>
            <a:ext cx="8521700" cy="842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274320" marR="0" indent="0" algn="l">
              <a:lnSpc>
                <a:spcPct val="81599"/>
              </a:lnSpc>
              <a:spcAft>
                <a:spcPts val="162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 Placeholder 27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26</a:t>
            </a:r>
          </a:p>
        </p:txBody>
      </p:sp>
      <p:sp>
        <p:nvSpPr>
          <p:cNvPr id="277" name="Text Placeholder 27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78" name="Text Placeholder 27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193040" cmpd="sng">
            <a:solidFill>
              <a:srgbClr val="8042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-170815" y="115570"/>
            <a:ext cx="9012555" cy="567690"/>
          </a:xfrm>
          <a:prstGeom prst="rect">
            <a:avLst/>
          </a:prstGeom>
          <a:noFill/>
          <a:ln w="5715" cmpd="sng">
            <a:solidFill>
              <a:srgbClr val="B0B162"/>
            </a:solidFill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>
                <a:solidFill>
                  <a:srgbClr val="0066CC"/>
                </a:solidFill>
                <a:latin typeface="Verdana" panose="22635452340000000000" pitchFamily="2"/>
              </a:rPr>
              <a:t>Objectives :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0"/>
          </p:nvPr>
        </p:nvSpPr>
        <p:spPr>
          <a:xfrm>
            <a:off x="1240790" y="6668770"/>
            <a:ext cx="5956300" cy="158750"/>
          </a:xfrm>
          <a:prstGeom prst="rect">
            <a:avLst/>
          </a:prstGeom>
          <a:noFill/>
          <a:ln w="10795" cmpd="sng">
            <a:solidFill>
              <a:srgbClr val="689F62"/>
            </a:solidFill>
            <a:prstDash val="solid"/>
          </a:ln>
        </p:spPr>
        <p:txBody>
          <a:bodyPr lIns="0" tIns="0" rIns="0" bIns="0" anchor="t"/>
          <a:lstStyle/>
          <a:p>
            <a:pPr marL="228600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594360" cy="158750"/>
          </a:xfrm>
          <a:prstGeom prst="rect">
            <a:avLst/>
          </a:prstGeom>
          <a:noFill/>
          <a:ln w="13335" cmpd="sng">
            <a:solidFill>
              <a:srgbClr val="78B062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ENE 104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5240" cmpd="sng">
            <a:solidFill>
              <a:srgbClr val="A0A062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1240790" y="683260"/>
            <a:ext cx="5956300" cy="598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07442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Implementation of the</a:t>
            </a:r>
            <a:r>
              <a:rPr lang="en-US" sz="2800" b="1" spc="-60">
                <a:solidFill>
                  <a:srgbClr val="006FC0"/>
                </a:solidFill>
                <a:latin typeface="Arial" panose="22635452340000000000" pitchFamily="2"/>
              </a:rPr>
              <a:t> nodal analysis</a:t>
            </a:r>
          </a:p>
          <a:p>
            <a:pPr marL="0" marR="0" indent="0" algn="ctr">
              <a:lnSpc>
                <a:spcPct val="95999"/>
              </a:lnSpc>
              <a:spcBef>
                <a:spcPts val="180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Implementation of the</a:t>
            </a:r>
            <a:r>
              <a:rPr lang="en-US" sz="2800" b="1" spc="-60">
                <a:solidFill>
                  <a:srgbClr val="006FC0"/>
                </a:solidFill>
                <a:latin typeface="Arial" panose="22635452340000000000" pitchFamily="2"/>
              </a:rPr>
              <a:t> mesh analysis</a:t>
            </a:r>
          </a:p>
          <a:p>
            <a:pPr marL="0" marR="0" indent="0" algn="l">
              <a:lnSpc>
                <a:spcPct val="95999"/>
              </a:lnSpc>
              <a:spcBef>
                <a:spcPts val="1980"/>
              </a:spcBef>
              <a:spcAft>
                <a:spcPts val="0"/>
              </a:spcAft>
            </a:pPr>
            <a:r>
              <a:rPr lang="en-US" sz="2800" b="1" spc="0">
                <a:solidFill>
                  <a:srgbClr val="006FC0"/>
                </a:solidFill>
                <a:latin typeface="Arial" panose="22635452340000000000" pitchFamily="2"/>
              </a:rPr>
              <a:t>Supernodes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and</a:t>
            </a:r>
            <a:r>
              <a:rPr lang="en-US" sz="2800" b="1" spc="0">
                <a:solidFill>
                  <a:srgbClr val="006FC0"/>
                </a:solidFill>
                <a:latin typeface="Arial" panose="22635452340000000000" pitchFamily="2"/>
              </a:rPr>
              <a:t> Supermeshes</a:t>
            </a:r>
          </a:p>
          <a:p>
            <a:pPr marL="0" marR="0" indent="0" algn="l">
              <a:lnSpc>
                <a:spcPct val="95999"/>
              </a:lnSpc>
              <a:spcBef>
                <a:spcPts val="1440"/>
              </a:spcBef>
              <a:spcAft>
                <a:spcPts val="2016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Basic computer-aided circuit analysis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 Placeholder 28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27</a:t>
            </a:r>
          </a:p>
        </p:txBody>
      </p:sp>
      <p:sp>
        <p:nvSpPr>
          <p:cNvPr id="287" name="Text Placeholder 28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solidFill>
              <a:srgbClr val="4841D0"/>
            </a:solidFill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27</a:t>
            </a:r>
          </a:p>
        </p:txBody>
      </p:sp>
      <p:sp>
        <p:nvSpPr>
          <p:cNvPr id="288" name="Text Placeholder 287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201930" cmpd="sng">
            <a:solidFill>
              <a:srgbClr val="1040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289" name="Text Placeholder 288"/>
          <p:cNvSpPr>
            <a:spLocks noGrp="1"/>
          </p:cNvSpPr>
          <p:nvPr>
            <p:ph type="body" idx="10"/>
          </p:nvPr>
        </p:nvSpPr>
        <p:spPr>
          <a:xfrm>
            <a:off x="643255" y="114300"/>
            <a:ext cx="84582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87359"/>
              </a:lnSpc>
              <a:spcAft>
                <a:spcPts val="0"/>
              </a:spcAft>
              <a:tabLst>
                <a:tab pos="8409305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27</a:t>
            </a:r>
          </a:p>
        </p:txBody>
      </p:sp>
      <p:sp>
        <p:nvSpPr>
          <p:cNvPr id="290" name="Text Placeholder 289"/>
          <p:cNvSpPr>
            <a:spLocks noGrp="1"/>
          </p:cNvSpPr>
          <p:nvPr>
            <p:ph type="body" idx="10"/>
          </p:nvPr>
        </p:nvSpPr>
        <p:spPr>
          <a:xfrm>
            <a:off x="643255" y="681990"/>
            <a:ext cx="8458200" cy="753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365760" marR="0" indent="0" algn="l">
              <a:lnSpc>
                <a:spcPct val="81599"/>
              </a:lnSpc>
              <a:spcAft>
                <a:spcPts val="270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  <p:sp>
        <p:nvSpPr>
          <p:cNvPr id="293" name="Text Placeholder 292"/>
          <p:cNvSpPr>
            <a:spLocks noGrp="1"/>
          </p:cNvSpPr>
          <p:nvPr>
            <p:ph type="body" idx="10"/>
          </p:nvPr>
        </p:nvSpPr>
        <p:spPr>
          <a:xfrm>
            <a:off x="3910330" y="1435735"/>
            <a:ext cx="4838700" cy="25723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2860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600" b="1" spc="-30">
                <a:solidFill>
                  <a:srgbClr val="000000"/>
                </a:solidFill>
                <a:latin typeface="Arial" panose="22635452340000000000" pitchFamily="2"/>
              </a:rPr>
              <a:t>Creating a “supermesh” from meshes 1 and 3:</a:t>
            </a:r>
          </a:p>
          <a:p>
            <a:pPr marL="27432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  <a:tabLst>
                <a:tab pos="4776470" algn="r"/>
              </a:tabLst>
            </a:pP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-7 + 1 (</a:t>
            </a:r>
            <a:r>
              <a:rPr lang="en-US" sz="1600" i="1" spc="60">
                <a:solidFill>
                  <a:srgbClr val="000000"/>
                </a:solidFill>
                <a:latin typeface="Arial" panose="22635452340000000000" pitchFamily="2"/>
              </a:rPr>
              <a:t> i</a:t>
            </a:r>
            <a:r>
              <a:rPr lang="en-US" sz="1050" spc="6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6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 ) + 3 ( </a:t>
            </a:r>
            <a:r>
              <a:rPr lang="en-US" sz="1600" i="1" spc="6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6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 ) + 1 </a:t>
            </a:r>
            <a:r>
              <a:rPr lang="en-US" sz="1600" i="1" spc="6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60">
                <a:solidFill>
                  <a:srgbClr val="000000"/>
                </a:solidFill>
                <a:latin typeface="Arial" panose="22635452340000000000" pitchFamily="2"/>
              </a:rPr>
              <a:t> = 0	</a:t>
            </a:r>
            <a:r>
              <a:rPr lang="en-US" sz="1600" spc="0">
                <a:solidFill>
                  <a:srgbClr val="000000"/>
                </a:solidFill>
                <a:latin typeface="Arial" panose="22635452340000000000" pitchFamily="2"/>
              </a:rPr>
              <a:t>[1]</a:t>
            </a:r>
          </a:p>
          <a:p>
            <a:pPr marL="45720" marR="0" indent="0" algn="l">
              <a:lnSpc>
                <a:spcPct val="84479"/>
              </a:lnSpc>
              <a:spcBef>
                <a:spcPts val="2340"/>
              </a:spcBef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" panose="22635452340000000000" pitchFamily="2"/>
              </a:rPr>
              <a:t>Around mesh 2:</a:t>
            </a:r>
          </a:p>
          <a:p>
            <a:pPr marL="320040" marR="0" indent="0" algn="l">
              <a:lnSpc>
                <a:spcPct val="95999"/>
              </a:lnSpc>
              <a:spcBef>
                <a:spcPts val="1260"/>
              </a:spcBef>
              <a:spcAft>
                <a:spcPts val="0"/>
              </a:spcAft>
              <a:tabLst>
                <a:tab pos="4831080" algn="r"/>
              </a:tabLst>
            </a:pP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1 (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 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) + 2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+ 3 (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) = 0	</a:t>
            </a:r>
            <a:r>
              <a:rPr lang="en-US" sz="1600" spc="0">
                <a:solidFill>
                  <a:srgbClr val="000000"/>
                </a:solidFill>
                <a:latin typeface="Arial" panose="22635452340000000000" pitchFamily="2"/>
              </a:rPr>
              <a:t>[2]</a:t>
            </a:r>
          </a:p>
          <a:p>
            <a:pPr marL="320040" marR="0" indent="-274320" algn="l">
              <a:lnSpc>
                <a:spcPct val="143999"/>
              </a:lnSpc>
              <a:spcBef>
                <a:spcPts val="1080"/>
              </a:spcBef>
              <a:spcAft>
                <a:spcPts val="0"/>
              </a:spcAft>
              <a:tabLst>
                <a:tab pos="4831080" algn="r"/>
              </a:tabLst>
            </a:pPr>
            <a:r>
              <a:rPr lang="en-US" sz="1600" b="1" spc="-30">
                <a:solidFill>
                  <a:srgbClr val="000000"/>
                </a:solidFill>
                <a:latin typeface="Arial" panose="22635452340000000000" pitchFamily="2"/>
              </a:rPr>
              <a:t>Finally, we relate the currents in meshes 1 and 3: </a:t>
            </a:r>
            <a:r>
              <a:rPr lang="en-US" sz="1600" i="1" spc="11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11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11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11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11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110">
                <a:solidFill>
                  <a:srgbClr val="000000"/>
                </a:solidFill>
                <a:latin typeface="Arial" panose="22635452340000000000" pitchFamily="2"/>
              </a:rPr>
              <a:t> = 7	</a:t>
            </a:r>
            <a:r>
              <a:rPr lang="en-US" sz="1600" spc="0">
                <a:solidFill>
                  <a:srgbClr val="000000"/>
                </a:solidFill>
                <a:latin typeface="Arial" panose="22635452340000000000" pitchFamily="2"/>
              </a:rPr>
              <a:t>[3]</a:t>
            </a:r>
          </a:p>
        </p:txBody>
      </p:sp>
      <p:sp>
        <p:nvSpPr>
          <p:cNvPr id="297" name="Text Placeholder 296"/>
          <p:cNvSpPr>
            <a:spLocks noGrp="1"/>
          </p:cNvSpPr>
          <p:nvPr>
            <p:ph type="body" idx="10"/>
          </p:nvPr>
        </p:nvSpPr>
        <p:spPr>
          <a:xfrm>
            <a:off x="3910330" y="5788025"/>
            <a:ext cx="4838700" cy="880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8288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" panose="22635452340000000000" pitchFamily="2"/>
              </a:rPr>
              <a:t>Solving,</a:t>
            </a:r>
          </a:p>
          <a:p>
            <a:pPr marL="182880" marR="0" indent="0" algn="l">
              <a:lnSpc>
                <a:spcPct val="95999"/>
              </a:lnSpc>
              <a:spcBef>
                <a:spcPts val="720"/>
              </a:spcBef>
              <a:spcAft>
                <a:spcPts val="2160"/>
              </a:spcAft>
            </a:pP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1 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= 9 A,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= 2.5 A, and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= 2 A.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 Placeholder 30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06730"/>
          </a:xfrm>
          <a:prstGeom prst="rect">
            <a:avLst/>
          </a:prstGeom>
          <a:noFill/>
          <a:ln w="206375" cmpd="sng">
            <a:solidFill>
              <a:srgbClr val="6047D0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4.8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28</a:t>
            </a:r>
          </a:p>
        </p:txBody>
      </p:sp>
      <p:sp>
        <p:nvSpPr>
          <p:cNvPr id="302" name="Text Placeholder 301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06730"/>
          </a:xfrm>
          <a:prstGeom prst="rect">
            <a:avLst/>
          </a:prstGeom>
          <a:noFill/>
          <a:ln w="206375" cmpd="sng">
            <a:solidFill>
              <a:srgbClr val="6047D0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4.8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28</a:t>
            </a:r>
          </a:p>
        </p:txBody>
      </p:sp>
      <p:sp>
        <p:nvSpPr>
          <p:cNvPr id="303" name="Text Placeholder 302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06730"/>
          </a:xfrm>
          <a:prstGeom prst="rect">
            <a:avLst/>
          </a:prstGeom>
          <a:noFill/>
          <a:ln w="206375" cmpd="sng">
            <a:solidFill>
              <a:srgbClr val="6047D0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4.8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28</a:t>
            </a:r>
          </a:p>
        </p:txBody>
      </p:sp>
      <p:sp>
        <p:nvSpPr>
          <p:cNvPr id="304" name="Text Placeholder 303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211455" cmpd="sng">
            <a:solidFill>
              <a:srgbClr val="2846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05" name="Text Placeholder 30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211455" cmpd="sng">
            <a:solidFill>
              <a:srgbClr val="2846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06" name="Text Placeholder 30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211455" cmpd="sng">
            <a:solidFill>
              <a:srgbClr val="2846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07" name="Text Placeholder 306"/>
          <p:cNvSpPr>
            <a:spLocks noGrp="1"/>
          </p:cNvSpPr>
          <p:nvPr>
            <p:ph type="body" idx="10"/>
          </p:nvPr>
        </p:nvSpPr>
        <p:spPr>
          <a:xfrm>
            <a:off x="83820" y="720090"/>
            <a:ext cx="8458200" cy="8585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1280160" marR="0" indent="0" algn="l">
              <a:lnSpc>
                <a:spcPct val="95999"/>
              </a:lnSpc>
              <a:spcAft>
                <a:spcPts val="144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voltage </a:t>
            </a:r>
            <a:r>
              <a:rPr lang="en-US" sz="1800" b="1" i="1" spc="-40">
                <a:solidFill>
                  <a:srgbClr val="333399"/>
                </a:solidFill>
                <a:latin typeface="Arial" panose="22635452340000000000" pitchFamily="2"/>
              </a:rPr>
              <a:t>v</a:t>
            </a:r>
            <a:r>
              <a:rPr lang="en-US" sz="1200" b="1" spc="-40">
                <a:solidFill>
                  <a:srgbClr val="333399"/>
                </a:solidFill>
                <a:latin typeface="Arial" panose="22635452340000000000" pitchFamily="2"/>
              </a:rPr>
              <a:t>3</a:t>
            </a: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 in the circuit below.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 Placeholder 334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31</a:t>
            </a:r>
          </a:p>
        </p:txBody>
      </p:sp>
      <p:sp>
        <p:nvSpPr>
          <p:cNvPr id="336" name="Text Placeholder 335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31</a:t>
            </a:r>
          </a:p>
        </p:txBody>
      </p:sp>
      <p:sp>
        <p:nvSpPr>
          <p:cNvPr id="337" name="Text Placeholder 336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31</a:t>
            </a:r>
          </a:p>
        </p:txBody>
      </p:sp>
      <p:sp>
        <p:nvSpPr>
          <p:cNvPr id="338" name="Text Placeholder 337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39" name="Text Placeholder 338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40" name="Text Placeholder 339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 Placeholder 345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32</a:t>
            </a:r>
          </a:p>
        </p:txBody>
      </p:sp>
      <p:sp>
        <p:nvSpPr>
          <p:cNvPr id="347" name="Text Placeholder 346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32</a:t>
            </a:r>
          </a:p>
        </p:txBody>
      </p:sp>
      <p:sp>
        <p:nvSpPr>
          <p:cNvPr id="348" name="Text Placeholder 347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49" name="Text Placeholder 348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 Placeholder 354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33</a:t>
            </a:r>
          </a:p>
        </p:txBody>
      </p:sp>
      <p:sp>
        <p:nvSpPr>
          <p:cNvPr id="356" name="Text Placeholder 355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solidFill>
              <a:srgbClr val="404CD0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33</a:t>
            </a:r>
          </a:p>
        </p:txBody>
      </p:sp>
      <p:sp>
        <p:nvSpPr>
          <p:cNvPr id="357" name="Text Placeholder 356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358" name="Text Placeholder 357"/>
          <p:cNvSpPr>
            <a:spLocks noGrp="1"/>
          </p:cNvSpPr>
          <p:nvPr>
            <p:ph type="body" idx="10"/>
          </p:nvPr>
        </p:nvSpPr>
        <p:spPr>
          <a:xfrm>
            <a:off x="86995" y="6668770"/>
            <a:ext cx="9041765" cy="158750"/>
          </a:xfrm>
          <a:prstGeom prst="rect">
            <a:avLst/>
          </a:prstGeom>
          <a:noFill/>
          <a:ln w="220980" cmpd="sng">
            <a:solidFill>
              <a:srgbClr val="084B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3290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Analysis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5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ext Placeholder 49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9041765" cy="158750"/>
          </a:xfrm>
          <a:prstGeom prst="rect">
            <a:avLst/>
          </a:prstGeom>
          <a:noFill/>
          <a:ln w="317500" cmpd="sng">
            <a:solidFill>
              <a:srgbClr val="70C5D0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640455" algn="l"/>
                <a:tab pos="900938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Voltage and Current Laws	</a:t>
            </a:r>
            <a:r>
              <a:rPr lang="en-US" sz="1150" b="1" spc="10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496" name="Text Placeholder 495"/>
          <p:cNvSpPr>
            <a:spLocks noGrp="1"/>
          </p:cNvSpPr>
          <p:nvPr>
            <p:ph type="body" idx="10"/>
          </p:nvPr>
        </p:nvSpPr>
        <p:spPr>
          <a:xfrm>
            <a:off x="362585" y="114300"/>
            <a:ext cx="8699500" cy="14185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37160" marR="0" indent="0" algn="l">
              <a:lnSpc>
                <a:spcPct val="77759"/>
              </a:lnSpc>
              <a:spcAft>
                <a:spcPts val="6840"/>
              </a:spcAft>
              <a:tabLst>
                <a:tab pos="8689975" algn="r"/>
              </a:tabLst>
            </a:pPr>
            <a:r>
              <a:rPr lang="en-US" sz="4000" spc="-80">
                <a:solidFill>
                  <a:srgbClr val="0066CC"/>
                </a:solidFill>
                <a:latin typeface="Verdana" panose="22635452340000000000" pitchFamily="2"/>
              </a:rPr>
              <a:t>Practice: 4.1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43</a:t>
            </a:r>
          </a:p>
        </p:txBody>
      </p:sp>
      <p:sp>
        <p:nvSpPr>
          <p:cNvPr id="501" name="Text Placeholder 500"/>
          <p:cNvSpPr>
            <a:spLocks noGrp="1"/>
          </p:cNvSpPr>
          <p:nvPr>
            <p:ph type="body" idx="10"/>
          </p:nvPr>
        </p:nvSpPr>
        <p:spPr>
          <a:xfrm>
            <a:off x="362585" y="5538470"/>
            <a:ext cx="8564880" cy="1130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5040"/>
              </a:spcAft>
            </a:pPr>
            <a:r>
              <a:rPr lang="en-US" sz="2800" spc="0">
                <a:solidFill>
                  <a:srgbClr val="080305"/>
                </a:solidFill>
                <a:latin typeface="Tahoma" panose="22635452340000000000" pitchFamily="2"/>
              </a:rPr>
              <a:t>Compute the voltage across each current source.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6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ext Placeholder 50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321310" cmpd="sng">
            <a:solidFill>
              <a:srgbClr val="E079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Example: 4.2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44</a:t>
            </a:r>
          </a:p>
        </p:txBody>
      </p:sp>
      <p:sp>
        <p:nvSpPr>
          <p:cNvPr id="506" name="Text Placeholder 50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26390" cmpd="sng">
            <a:solidFill>
              <a:srgbClr val="F87F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07" name="Text Placeholder 506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28930" cmpd="sng">
            <a:solidFill>
              <a:srgbClr val="E8BCD0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08" name="Text Placeholder 507"/>
          <p:cNvSpPr>
            <a:spLocks noGrp="1"/>
          </p:cNvSpPr>
          <p:nvPr>
            <p:ph type="body" idx="10"/>
          </p:nvPr>
        </p:nvSpPr>
        <p:spPr>
          <a:xfrm>
            <a:off x="217805" y="716280"/>
            <a:ext cx="8564880" cy="798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7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45</a:t>
            </a:r>
          </a:p>
        </p:txBody>
      </p:sp>
      <p:sp>
        <p:nvSpPr>
          <p:cNvPr id="515" name="Text Placeholder 514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45</a:t>
            </a:r>
          </a:p>
        </p:txBody>
      </p:sp>
      <p:sp>
        <p:nvSpPr>
          <p:cNvPr id="516" name="Text Placeholder 515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45</a:t>
            </a:r>
          </a:p>
        </p:txBody>
      </p:sp>
      <p:sp>
        <p:nvSpPr>
          <p:cNvPr id="517" name="Text Placeholder 51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18" name="Text Placeholder 517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19" name="Text Placeholder 51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20" name="Text Placeholder 519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21" name="Text Placeholder 52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22" name="Text Placeholder 521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23" name="Text Placeholder 522"/>
          <p:cNvSpPr>
            <a:spLocks noGrp="1"/>
          </p:cNvSpPr>
          <p:nvPr>
            <p:ph type="body" idx="10"/>
          </p:nvPr>
        </p:nvSpPr>
        <p:spPr>
          <a:xfrm>
            <a:off x="433070" y="681990"/>
            <a:ext cx="8623300" cy="817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22860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8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Text Placeholder 528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46</a:t>
            </a:r>
          </a:p>
        </p:txBody>
      </p:sp>
      <p:sp>
        <p:nvSpPr>
          <p:cNvPr id="530" name="Text Placeholder 529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46</a:t>
            </a:r>
          </a:p>
        </p:txBody>
      </p:sp>
      <p:sp>
        <p:nvSpPr>
          <p:cNvPr id="531" name="Text Placeholder 53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32" name="Text Placeholder 531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33" name="Text Placeholder 53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34" name="Text Placeholder 533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35" name="Text Placeholder 534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753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18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9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Text Placeholder 54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47</a:t>
            </a:r>
          </a:p>
        </p:txBody>
      </p:sp>
      <p:sp>
        <p:nvSpPr>
          <p:cNvPr id="542" name="Text Placeholder 541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47</a:t>
            </a:r>
          </a:p>
        </p:txBody>
      </p:sp>
      <p:sp>
        <p:nvSpPr>
          <p:cNvPr id="543" name="Text Placeholder 542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44" name="Text Placeholder 543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45" name="Text Placeholder 54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46" name="Text Placeholder 545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47" name="Text Placeholder 546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1576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630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 Placeholder 80"/>
          <p:cNvSpPr>
            <a:spLocks noGrp="1"/>
          </p:cNvSpPr>
          <p:nvPr>
            <p:ph type="body" idx="10"/>
          </p:nvPr>
        </p:nvSpPr>
        <p:spPr>
          <a:xfrm>
            <a:off x="73025" y="115570"/>
            <a:ext cx="9037320" cy="508635"/>
          </a:xfrm>
          <a:prstGeom prst="rect">
            <a:avLst/>
          </a:prstGeom>
          <a:noFill/>
          <a:ln w="62865" cmpd="sng">
            <a:solidFill>
              <a:srgbClr val="18EDCF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ts val="3300"/>
              </a:lnSpc>
              <a:spcAft>
                <a:spcPts val="0"/>
              </a:spcAft>
              <a:tabLst>
                <a:tab pos="8911590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4.3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8</a:t>
            </a:r>
          </a:p>
        </p:txBody>
      </p:sp>
      <p:sp>
        <p:nvSpPr>
          <p:cNvPr id="82" name="Text Placeholder 81"/>
          <p:cNvSpPr>
            <a:spLocks noGrp="1"/>
          </p:cNvSpPr>
          <p:nvPr>
            <p:ph type="body" idx="10"/>
          </p:nvPr>
        </p:nvSpPr>
        <p:spPr>
          <a:xfrm>
            <a:off x="73025" y="6668770"/>
            <a:ext cx="9053830" cy="158750"/>
          </a:xfrm>
          <a:prstGeom prst="rect">
            <a:avLst/>
          </a:prstGeom>
          <a:noFill/>
          <a:ln w="58420" cmpd="sng">
            <a:solidFill>
              <a:srgbClr val="F0F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83" name="Text Placeholder 82"/>
          <p:cNvSpPr>
            <a:spLocks noGrp="1"/>
          </p:cNvSpPr>
          <p:nvPr>
            <p:ph type="body" idx="10"/>
          </p:nvPr>
        </p:nvSpPr>
        <p:spPr>
          <a:xfrm>
            <a:off x="73025" y="6668770"/>
            <a:ext cx="9053830" cy="158750"/>
          </a:xfrm>
          <a:prstGeom prst="rect">
            <a:avLst/>
          </a:prstGeom>
          <a:noFill/>
          <a:ln w="58420" cmpd="sng">
            <a:solidFill>
              <a:srgbClr val="F0F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84" name="Text Placeholder 83"/>
          <p:cNvSpPr>
            <a:spLocks noGrp="1"/>
          </p:cNvSpPr>
          <p:nvPr>
            <p:ph type="body" idx="10"/>
          </p:nvPr>
        </p:nvSpPr>
        <p:spPr>
          <a:xfrm>
            <a:off x="73025" y="6668770"/>
            <a:ext cx="9053830" cy="158750"/>
          </a:xfrm>
          <a:prstGeom prst="rect">
            <a:avLst/>
          </a:prstGeom>
          <a:noFill/>
          <a:ln w="58420" cmpd="sng">
            <a:solidFill>
              <a:srgbClr val="F0F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88" name="Text Placeholder 87"/>
          <p:cNvSpPr>
            <a:spLocks noGrp="1"/>
          </p:cNvSpPr>
          <p:nvPr>
            <p:ph type="body" idx="10"/>
          </p:nvPr>
        </p:nvSpPr>
        <p:spPr>
          <a:xfrm>
            <a:off x="73025" y="1064260"/>
            <a:ext cx="8940800" cy="459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36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0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Text Placeholder 552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48</a:t>
            </a:r>
          </a:p>
        </p:txBody>
      </p:sp>
      <p:sp>
        <p:nvSpPr>
          <p:cNvPr id="554" name="Text Placeholder 55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solidFill>
              <a:srgbClr val="C07EBD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48</a:t>
            </a:r>
          </a:p>
        </p:txBody>
      </p:sp>
      <p:sp>
        <p:nvSpPr>
          <p:cNvPr id="555" name="Text Placeholder 55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56" name="Text Placeholder 555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57" name="Text Placeholder 556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38455" cmpd="sng">
            <a:solidFill>
              <a:srgbClr val="887D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58" name="Text Placeholder 557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0995" cmpd="sng">
            <a:solidFill>
              <a:srgbClr val="507CBD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59" name="Text Placeholder 558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1802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81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find the nodes voltages: (matrix methods)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1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Text Placeholder 564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45440" cmpd="sng">
            <a:solidFill>
              <a:srgbClr val="187BB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566" name="Text Placeholder 565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47980" cmpd="sng">
            <a:solidFill>
              <a:srgbClr val="5877CF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629920" y="681990"/>
            <a:ext cx="8458200" cy="803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4572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find the nodes voltages: (matrix methods)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2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Text Placeholder 58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352425" cmpd="sng">
            <a:solidFill>
              <a:srgbClr val="2076CF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4.2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50</a:t>
            </a:r>
          </a:p>
        </p:txBody>
      </p:sp>
      <p:sp>
        <p:nvSpPr>
          <p:cNvPr id="590" name="Text Placeholder 58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67090" cy="158750"/>
          </a:xfrm>
          <a:prstGeom prst="rect">
            <a:avLst/>
          </a:prstGeom>
          <a:noFill/>
          <a:ln w="357505" cmpd="sng">
            <a:solidFill>
              <a:srgbClr val="E874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38861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90">
                <a:solidFill>
                  <a:srgbClr val="000080"/>
                </a:solidFill>
                <a:latin typeface="Arial Narrow" panose="22635452340000000000" pitchFamily="2"/>
              </a:rPr>
              <a:t>Voltage and Current Laws</a:t>
            </a:r>
          </a:p>
        </p:txBody>
      </p:sp>
      <p:sp>
        <p:nvSpPr>
          <p:cNvPr id="591" name="Text Placeholder 590"/>
          <p:cNvSpPr>
            <a:spLocks noGrp="1"/>
          </p:cNvSpPr>
          <p:nvPr>
            <p:ph type="body" idx="10"/>
          </p:nvPr>
        </p:nvSpPr>
        <p:spPr>
          <a:xfrm>
            <a:off x="8564880" y="6668770"/>
            <a:ext cx="574675" cy="158750"/>
          </a:xfrm>
          <a:prstGeom prst="rect">
            <a:avLst/>
          </a:prstGeom>
          <a:noFill/>
          <a:ln w="359410" cmpd="sng">
            <a:solidFill>
              <a:srgbClr val="A87ECF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594" name="Text Placeholder 593"/>
          <p:cNvSpPr>
            <a:spLocks noGrp="1"/>
          </p:cNvSpPr>
          <p:nvPr>
            <p:ph type="body" idx="10"/>
          </p:nvPr>
        </p:nvSpPr>
        <p:spPr>
          <a:xfrm>
            <a:off x="160020" y="6071870"/>
            <a:ext cx="8630285" cy="5969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900"/>
              </a:spcAft>
            </a:pPr>
            <a:r>
              <a:rPr lang="en-US" sz="2800" spc="0">
                <a:solidFill>
                  <a:srgbClr val="000000"/>
                </a:solidFill>
                <a:latin typeface="Tahoma" panose="22635452340000000000" pitchFamily="2"/>
              </a:rPr>
              <a:t>Compute the voltage across each current source.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3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Text Placeholder 597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solidFill>
              <a:srgbClr val="707DCF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>
                <a:solidFill>
                  <a:srgbClr val="0066CC"/>
                </a:solidFill>
                <a:latin typeface="Verdana" panose="22635452340000000000" pitchFamily="2"/>
              </a:rPr>
              <a:t>The Supernode: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51</a:t>
            </a:r>
          </a:p>
        </p:txBody>
      </p:sp>
      <p:sp>
        <p:nvSpPr>
          <p:cNvPr id="599" name="Text Placeholder 598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solidFill>
              <a:srgbClr val="707DCF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>
                <a:solidFill>
                  <a:srgbClr val="0066CC"/>
                </a:solidFill>
                <a:latin typeface="Verdana" panose="22635452340000000000" pitchFamily="2"/>
              </a:rPr>
              <a:t>The Supernode: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51</a:t>
            </a:r>
          </a:p>
        </p:txBody>
      </p:sp>
      <p:sp>
        <p:nvSpPr>
          <p:cNvPr id="600" name="Text Placeholder 599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solidFill>
              <a:srgbClr val="707DCF"/>
            </a:solidFill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>
                <a:solidFill>
                  <a:srgbClr val="0066CC"/>
                </a:solidFill>
                <a:latin typeface="Verdana" panose="22635452340000000000" pitchFamily="2"/>
              </a:rPr>
              <a:t>The Supernode: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51</a:t>
            </a:r>
          </a:p>
        </p:txBody>
      </p:sp>
      <p:sp>
        <p:nvSpPr>
          <p:cNvPr id="601" name="Text Placeholder 600"/>
          <p:cNvSpPr>
            <a:spLocks noGrp="1"/>
          </p:cNvSpPr>
          <p:nvPr>
            <p:ph type="body" idx="10"/>
          </p:nvPr>
        </p:nvSpPr>
        <p:spPr>
          <a:xfrm>
            <a:off x="85725" y="6668770"/>
            <a:ext cx="9070975" cy="158750"/>
          </a:xfrm>
          <a:prstGeom prst="rect">
            <a:avLst/>
          </a:prstGeom>
          <a:noFill/>
          <a:ln w="368935" cmpd="sng">
            <a:solidFill>
              <a:srgbClr val="387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10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602" name="Text Placeholder 601"/>
          <p:cNvSpPr>
            <a:spLocks noGrp="1"/>
          </p:cNvSpPr>
          <p:nvPr>
            <p:ph type="body" idx="10"/>
          </p:nvPr>
        </p:nvSpPr>
        <p:spPr>
          <a:xfrm>
            <a:off x="85725" y="6668770"/>
            <a:ext cx="9070975" cy="158750"/>
          </a:xfrm>
          <a:prstGeom prst="rect">
            <a:avLst/>
          </a:prstGeom>
          <a:noFill/>
          <a:ln w="368935" cmpd="sng">
            <a:solidFill>
              <a:srgbClr val="387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10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603" name="Text Placeholder 602"/>
          <p:cNvSpPr>
            <a:spLocks noGrp="1"/>
          </p:cNvSpPr>
          <p:nvPr>
            <p:ph type="body" idx="10"/>
          </p:nvPr>
        </p:nvSpPr>
        <p:spPr>
          <a:xfrm>
            <a:off x="85725" y="6668770"/>
            <a:ext cx="9070975" cy="158750"/>
          </a:xfrm>
          <a:prstGeom prst="rect">
            <a:avLst/>
          </a:prstGeom>
          <a:noFill/>
          <a:ln w="368935" cmpd="sng">
            <a:solidFill>
              <a:srgbClr val="387C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3486150" algn="l"/>
                <a:tab pos="90341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10">
                <a:solidFill>
                  <a:srgbClr val="000080"/>
                </a:solidFill>
                <a:latin typeface="Arial Narrow" panose="22635452340000000000" pitchFamily="2"/>
              </a:rPr>
              <a:t>Week#2</a:t>
            </a:r>
          </a:p>
        </p:txBody>
      </p:sp>
      <p:sp>
        <p:nvSpPr>
          <p:cNvPr id="604" name="Text Placeholder 603"/>
          <p:cNvSpPr>
            <a:spLocks noGrp="1"/>
          </p:cNvSpPr>
          <p:nvPr>
            <p:ph type="body" idx="10"/>
          </p:nvPr>
        </p:nvSpPr>
        <p:spPr>
          <a:xfrm>
            <a:off x="685800" y="716280"/>
            <a:ext cx="66294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Placeholder 94"/>
          <p:cNvSpPr>
            <a:spLocks noGrp="1"/>
          </p:cNvSpPr>
          <p:nvPr>
            <p:ph type="body" idx="10"/>
          </p:nvPr>
        </p:nvSpPr>
        <p:spPr>
          <a:xfrm>
            <a:off x="73025" y="115570"/>
            <a:ext cx="9037320" cy="508635"/>
          </a:xfrm>
          <a:prstGeom prst="rect">
            <a:avLst/>
          </a:prstGeom>
          <a:noFill/>
          <a:ln w="62865" cmpd="sng">
            <a:solidFill>
              <a:srgbClr val="18EDCF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ts val="3300"/>
              </a:lnSpc>
              <a:spcAft>
                <a:spcPts val="0"/>
              </a:spcAft>
              <a:tabLst>
                <a:tab pos="8911590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4.3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9</a:t>
            </a:r>
          </a:p>
        </p:txBody>
      </p:sp>
      <p:sp>
        <p:nvSpPr>
          <p:cNvPr id="96" name="Text Placeholder 95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67945" cmpd="sng">
            <a:solidFill>
              <a:srgbClr val="50EECF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97" name="Text Placeholder 96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36270" cy="158750"/>
          </a:xfrm>
          <a:prstGeom prst="rect">
            <a:avLst/>
          </a:prstGeom>
          <a:noFill/>
          <a:ln w="70485" cmpd="sng">
            <a:solidFill>
              <a:srgbClr val="10F8CF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98" name="Text Placeholder 97"/>
          <p:cNvSpPr>
            <a:spLocks noGrp="1"/>
          </p:cNvSpPr>
          <p:nvPr>
            <p:ph type="body" idx="10"/>
          </p:nvPr>
        </p:nvSpPr>
        <p:spPr>
          <a:xfrm>
            <a:off x="124460" y="720090"/>
            <a:ext cx="894080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0" marR="0" indent="0" algn="ctr">
              <a:lnSpc>
                <a:spcPct val="95999"/>
              </a:lnSpc>
              <a:spcAft>
                <a:spcPts val="90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Compute the voltage across each current source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 Placeholder 103"/>
          <p:cNvSpPr>
            <a:spLocks noGrp="1"/>
          </p:cNvSpPr>
          <p:nvPr>
            <p:ph type="body" idx="10"/>
          </p:nvPr>
        </p:nvSpPr>
        <p:spPr>
          <a:xfrm>
            <a:off x="73025" y="115570"/>
            <a:ext cx="9037320" cy="508635"/>
          </a:xfrm>
          <a:prstGeom prst="rect">
            <a:avLst/>
          </a:prstGeom>
          <a:noFill/>
          <a:ln w="62865" cmpd="sng">
            <a:solidFill>
              <a:srgbClr val="18EDCF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ts val="3300"/>
              </a:lnSpc>
              <a:spcAft>
                <a:spcPts val="0"/>
              </a:spcAft>
              <a:tabLst>
                <a:tab pos="8911590" algn="r"/>
              </a:tabLst>
            </a:pPr>
            <a:r>
              <a:rPr lang="en-US" sz="4000" spc="-70">
                <a:solidFill>
                  <a:srgbClr val="0066CC"/>
                </a:solidFill>
                <a:latin typeface="Verdana" panose="22635452340000000000" pitchFamily="2"/>
              </a:rPr>
              <a:t>Practice: 4.3	</a:t>
            </a: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10</a:t>
            </a:r>
          </a:p>
        </p:txBody>
      </p:sp>
      <p:sp>
        <p:nvSpPr>
          <p:cNvPr id="105" name="Text Placeholder 104"/>
          <p:cNvSpPr>
            <a:spLocks noGrp="1"/>
          </p:cNvSpPr>
          <p:nvPr>
            <p:ph type="body" idx="10"/>
          </p:nvPr>
        </p:nvSpPr>
        <p:spPr>
          <a:xfrm>
            <a:off x="98425" y="6668770"/>
            <a:ext cx="9053830" cy="158750"/>
          </a:xfrm>
          <a:prstGeom prst="rect">
            <a:avLst/>
          </a:prstGeom>
          <a:noFill/>
          <a:ln w="74930" cmpd="sng">
            <a:solidFill>
              <a:srgbClr val="58EFDD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  <a:tabLst>
                <a:tab pos="3462655" algn="l"/>
                <a:tab pos="900874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5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50">
                <a:solidFill>
                  <a:srgbClr val="000080"/>
                </a:solidFill>
                <a:latin typeface="Arial Narrow" panose="22635452340000000000" pitchFamily="2"/>
              </a:rPr>
              <a:t>sis	</a:t>
            </a:r>
            <a:r>
              <a:rPr lang="en-US" sz="1150" b="1" spc="30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08" name="Text Placeholder 107"/>
          <p:cNvSpPr>
            <a:spLocks noGrp="1"/>
          </p:cNvSpPr>
          <p:nvPr>
            <p:ph type="body" idx="10"/>
          </p:nvPr>
        </p:nvSpPr>
        <p:spPr>
          <a:xfrm>
            <a:off x="4831080" y="115570"/>
            <a:ext cx="4221480" cy="1924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r">
              <a:lnSpc>
                <a:spcPct val="95999"/>
              </a:lnSpc>
              <a:spcAft>
                <a:spcPts val="180"/>
              </a:spcAft>
            </a:pPr>
            <a:r>
              <a:rPr lang="en-US" sz="1150" b="1" spc="100">
                <a:solidFill>
                  <a:srgbClr val="000080"/>
                </a:solidFill>
                <a:latin typeface="Arial Narrow" panose="22635452340000000000" pitchFamily="2"/>
              </a:rPr>
              <a:t>Page 10</a:t>
            </a:r>
          </a:p>
        </p:txBody>
      </p:sp>
      <p:sp>
        <p:nvSpPr>
          <p:cNvPr id="111" name="Text Placeholder 110"/>
          <p:cNvSpPr>
            <a:spLocks noGrp="1"/>
          </p:cNvSpPr>
          <p:nvPr>
            <p:ph type="body" idx="10"/>
          </p:nvPr>
        </p:nvSpPr>
        <p:spPr>
          <a:xfrm>
            <a:off x="536575" y="114300"/>
            <a:ext cx="32004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ctr">
              <a:lnSpc>
                <a:spcPct val="76799"/>
              </a:lnSpc>
              <a:spcAft>
                <a:spcPts val="540"/>
              </a:spcAf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Practice: 4.3</a:t>
            </a:r>
          </a:p>
        </p:txBody>
      </p:sp>
      <p:sp>
        <p:nvSpPr>
          <p:cNvPr id="112" name="Text Placeholder 111"/>
          <p:cNvSpPr>
            <a:spLocks noGrp="1"/>
          </p:cNvSpPr>
          <p:nvPr>
            <p:ph type="body" idx="10"/>
          </p:nvPr>
        </p:nvSpPr>
        <p:spPr>
          <a:xfrm>
            <a:off x="182880" y="720090"/>
            <a:ext cx="24257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423160" rIns="0" bIns="0" anchor="t"/>
          <a:lstStyle/>
          <a:p>
            <a:pPr marL="0" marR="0" indent="0" algn="l">
              <a:lnSpc>
                <a:spcPct val="81599"/>
              </a:lnSpc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Node 1:</a:t>
            </a:r>
          </a:p>
          <a:p>
            <a:pPr marL="0" marR="0" indent="0" algn="l">
              <a:lnSpc>
                <a:spcPct val="81599"/>
              </a:lnSpc>
              <a:spcBef>
                <a:spcPts val="6300"/>
              </a:spcBef>
              <a:spcAft>
                <a:spcPts val="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Node 2:</a:t>
            </a:r>
          </a:p>
          <a:p>
            <a:pPr marL="0" marR="0" indent="0" algn="ctr">
              <a:lnSpc>
                <a:spcPct val="95999"/>
              </a:lnSpc>
              <a:spcBef>
                <a:spcPts val="5580"/>
              </a:spcBef>
              <a:spcAft>
                <a:spcPts val="6840"/>
              </a:spcAft>
            </a:pPr>
            <a:r>
              <a:rPr lang="en-US" sz="2800" spc="-35">
                <a:solidFill>
                  <a:srgbClr val="000000"/>
                </a:solidFill>
                <a:latin typeface="Arial" panose="22635452340000000000" pitchFamily="2"/>
              </a:rPr>
              <a:t>Supernode 1-2:</a:t>
            </a:r>
          </a:p>
        </p:txBody>
      </p:sp>
      <p:sp>
        <p:nvSpPr>
          <p:cNvPr id="117" name="Text Placeholder 116"/>
          <p:cNvSpPr>
            <a:spLocks noGrp="1"/>
          </p:cNvSpPr>
          <p:nvPr>
            <p:ph type="body" idx="10"/>
          </p:nvPr>
        </p:nvSpPr>
        <p:spPr>
          <a:xfrm>
            <a:off x="3898265" y="5669915"/>
            <a:ext cx="67310" cy="3041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 Placeholder 130"/>
          <p:cNvSpPr>
            <a:spLocks noGrp="1"/>
          </p:cNvSpPr>
          <p:nvPr>
            <p:ph type="body" idx="10"/>
          </p:nvPr>
        </p:nvSpPr>
        <p:spPr>
          <a:xfrm>
            <a:off x="98425" y="115570"/>
            <a:ext cx="9037320" cy="600710"/>
          </a:xfrm>
          <a:prstGeom prst="rect">
            <a:avLst/>
          </a:prstGeom>
          <a:noFill/>
          <a:ln w="79375" cmpd="sng">
            <a:solidFill>
              <a:srgbClr val="309E62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32545" algn="r"/>
              </a:tabLst>
            </a:pPr>
            <a:r>
              <a:rPr lang="en-US" sz="4000" spc="-50">
                <a:solidFill>
                  <a:srgbClr val="0066CC"/>
                </a:solidFill>
                <a:latin typeface="Verdana" panose="22635452340000000000" pitchFamily="2"/>
              </a:rPr>
              <a:t>Example: 4.4	</a:t>
            </a: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Page 11</a:t>
            </a:r>
          </a:p>
        </p:txBody>
      </p:sp>
      <p:sp>
        <p:nvSpPr>
          <p:cNvPr id="132" name="Text Placeholder 131"/>
          <p:cNvSpPr>
            <a:spLocks noGrp="1"/>
          </p:cNvSpPr>
          <p:nvPr>
            <p:ph type="body" idx="10"/>
          </p:nvPr>
        </p:nvSpPr>
        <p:spPr>
          <a:xfrm>
            <a:off x="65405" y="6668770"/>
            <a:ext cx="8450580" cy="158750"/>
          </a:xfrm>
          <a:prstGeom prst="rect">
            <a:avLst/>
          </a:prstGeom>
          <a:noFill/>
          <a:ln w="84455" cmpd="sng">
            <a:solidFill>
              <a:srgbClr val="D8A162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610225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33" name="Text Placeholder 132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36270" cy="158750"/>
          </a:xfrm>
          <a:prstGeom prst="rect">
            <a:avLst/>
          </a:prstGeom>
          <a:noFill/>
          <a:ln w="86995" cmpd="sng">
            <a:solidFill>
              <a:srgbClr val="E8B262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34" name="Text Placeholder 133"/>
          <p:cNvSpPr>
            <a:spLocks noGrp="1"/>
          </p:cNvSpPr>
          <p:nvPr>
            <p:ph type="body" idx="10"/>
          </p:nvPr>
        </p:nvSpPr>
        <p:spPr>
          <a:xfrm>
            <a:off x="65405" y="716280"/>
            <a:ext cx="8940800" cy="8655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ctr">
              <a:lnSpc>
                <a:spcPct val="95999"/>
              </a:lnSpc>
              <a:spcAft>
                <a:spcPts val="180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Determine the node-to-reference voltages in the circuit below.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 Placeholder 139"/>
          <p:cNvSpPr>
            <a:spLocks noGrp="1"/>
          </p:cNvSpPr>
          <p:nvPr>
            <p:ph type="body" idx="10"/>
          </p:nvPr>
        </p:nvSpPr>
        <p:spPr>
          <a:xfrm>
            <a:off x="98425" y="115570"/>
            <a:ext cx="9037320" cy="600075"/>
          </a:xfrm>
          <a:prstGeom prst="rect">
            <a:avLst/>
          </a:prstGeom>
          <a:noFill/>
          <a:ln w="91440" cmpd="sng">
            <a:solidFill>
              <a:srgbClr val="A01FDB"/>
            </a:solidFill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135" algn="r"/>
              </a:tabLst>
            </a:pPr>
            <a:r>
              <a:rPr lang="en-US" sz="4000" spc="-130">
                <a:solidFill>
                  <a:srgbClr val="0066CC"/>
                </a:solidFill>
                <a:latin typeface="Verdana" panose="22635452340000000000" pitchFamily="2"/>
              </a:rPr>
              <a:t>Example: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12</a:t>
            </a:r>
          </a:p>
        </p:txBody>
      </p:sp>
      <p:sp>
        <p:nvSpPr>
          <p:cNvPr id="141" name="Text Placeholder 140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95885" cmpd="sng">
            <a:solidFill>
              <a:srgbClr val="681E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42" name="Text Placeholder 141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36270" cy="158750"/>
          </a:xfrm>
          <a:prstGeom prst="rect">
            <a:avLst/>
          </a:prstGeom>
          <a:noFill/>
          <a:ln w="98425" cmpd="sng">
            <a:solidFill>
              <a:srgbClr val="B825DB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43" name="Text Placeholder 142"/>
          <p:cNvSpPr>
            <a:spLocks noGrp="1"/>
          </p:cNvSpPr>
          <p:nvPr>
            <p:ph type="body" idx="10"/>
          </p:nvPr>
        </p:nvSpPr>
        <p:spPr>
          <a:xfrm>
            <a:off x="780415" y="715645"/>
            <a:ext cx="8229600" cy="741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42900" rIns="0" bIns="0" anchor="t"/>
          <a:lstStyle/>
          <a:p>
            <a:pPr marL="41148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Determine the node-to-reference voltages in the circuit below.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 Placeholder 14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02870" cmpd="sng">
            <a:solidFill>
              <a:srgbClr val="F026DB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>
                <a:solidFill>
                  <a:srgbClr val="0066CC"/>
                </a:solidFill>
                <a:latin typeface="Verdana" panose="22635452340000000000" pitchFamily="2"/>
              </a:rPr>
              <a:t>Practice: 4.4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13</a:t>
            </a:r>
          </a:p>
        </p:txBody>
      </p:sp>
      <p:sp>
        <p:nvSpPr>
          <p:cNvPr id="150" name="Text Placeholder 149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107950" cmpd="sng">
            <a:solidFill>
              <a:srgbClr val="2828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51" name="Text Placeholder 150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10490" cmpd="sng">
            <a:solidFill>
              <a:srgbClr val="6029DB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52" name="Text Placeholder 151"/>
          <p:cNvSpPr>
            <a:spLocks noGrp="1"/>
          </p:cNvSpPr>
          <p:nvPr>
            <p:ph type="body" idx="10"/>
          </p:nvPr>
        </p:nvSpPr>
        <p:spPr>
          <a:xfrm>
            <a:off x="387350" y="720090"/>
            <a:ext cx="8229600" cy="2279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Use nodal analysis to find v</a:t>
            </a:r>
            <a:r>
              <a:rPr lang="en-US" sz="2800" spc="-70" baseline="-25000">
                <a:solidFill>
                  <a:srgbClr val="000000"/>
                </a:solidFill>
                <a:latin typeface="Arial" panose="22635452340000000000" pitchFamily="2"/>
              </a:rPr>
              <a:t>x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, if element A is (a)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 25 Ω; (b) a 5-A current source, arrow pointing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right; (c) a 10-V voltage source, positive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306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terminal on the right; (d) a short circuit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5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14935" cmpd="sng">
            <a:solidFill>
              <a:srgbClr val="8024DB"/>
            </a:solidFill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70">
                <a:solidFill>
                  <a:srgbClr val="0066CC"/>
                </a:solidFill>
                <a:latin typeface="Verdana" panose="22635452340000000000" pitchFamily="2"/>
              </a:rPr>
              <a:t>Practice: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14</a:t>
            </a:r>
          </a:p>
        </p:txBody>
      </p:sp>
      <p:sp>
        <p:nvSpPr>
          <p:cNvPr id="159" name="Text Placeholder 158"/>
          <p:cNvSpPr>
            <a:spLocks noGrp="1"/>
          </p:cNvSpPr>
          <p:nvPr>
            <p:ph type="body" idx="10"/>
          </p:nvPr>
        </p:nvSpPr>
        <p:spPr>
          <a:xfrm>
            <a:off x="97790" y="6668770"/>
            <a:ext cx="8418195" cy="158750"/>
          </a:xfrm>
          <a:prstGeom prst="rect">
            <a:avLst/>
          </a:prstGeom>
          <a:noFill/>
          <a:ln w="120015" cmpd="sng">
            <a:solidFill>
              <a:srgbClr val="4823DB"/>
            </a:solidFill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108479"/>
              </a:lnSpc>
              <a:spcAft>
                <a:spcPts val="0"/>
              </a:spcAft>
              <a:tabLst>
                <a:tab pos="5577840" algn="r"/>
              </a:tabLst>
            </a:pPr>
            <a:r>
              <a:rPr lang="en-US" sz="1150" b="1" spc="0">
                <a:solidFill>
                  <a:srgbClr val="000080"/>
                </a:solidFill>
                <a:latin typeface="Arial Narrow" panose="22635452340000000000" pitchFamily="2"/>
              </a:rPr>
              <a:t>ENE 104	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Basic Nodal and Mesh Anal</a:t>
            </a:r>
            <a:r>
              <a:rPr lang="en-US" sz="1150" b="1" spc="80" baseline="-25000">
                <a:solidFill>
                  <a:srgbClr val="000080"/>
                </a:solidFill>
                <a:latin typeface="Arial Narrow" panose="22635452340000000000" pitchFamily="2"/>
              </a:rPr>
              <a:t>y</a:t>
            </a:r>
            <a:r>
              <a:rPr lang="en-US" sz="1150" b="1" spc="80">
                <a:solidFill>
                  <a:srgbClr val="000080"/>
                </a:solidFill>
                <a:latin typeface="Arial Narrow" panose="22635452340000000000" pitchFamily="2"/>
              </a:rPr>
              <a:t>sis</a:t>
            </a:r>
          </a:p>
        </p:txBody>
      </p:sp>
      <p:sp>
        <p:nvSpPr>
          <p:cNvPr id="160" name="Text Placeholder 159"/>
          <p:cNvSpPr>
            <a:spLocks noGrp="1"/>
          </p:cNvSpPr>
          <p:nvPr>
            <p:ph type="body" idx="10"/>
          </p:nvPr>
        </p:nvSpPr>
        <p:spPr>
          <a:xfrm>
            <a:off x="8515985" y="6668770"/>
            <a:ext cx="623570" cy="158750"/>
          </a:xfrm>
          <a:prstGeom prst="rect">
            <a:avLst/>
          </a:prstGeom>
          <a:noFill/>
          <a:ln w="122555" cmpd="sng">
            <a:solidFill>
              <a:srgbClr val="1022DB"/>
            </a:solidFill>
            <a:prstDash val="solid"/>
          </a:ln>
        </p:spPr>
        <p:txBody>
          <a:bodyPr lIns="0" tIns="4572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150" b="1" spc="105">
                <a:solidFill>
                  <a:srgbClr val="000080"/>
                </a:solidFill>
                <a:latin typeface="Arial Narrow" panose="22635452340000000000" pitchFamily="2"/>
              </a:rPr>
              <a:t>Week #3</a:t>
            </a:r>
          </a:p>
        </p:txBody>
      </p:sp>
      <p:sp>
        <p:nvSpPr>
          <p:cNvPr id="161" name="Text Placeholder 160"/>
          <p:cNvSpPr>
            <a:spLocks noGrp="1"/>
          </p:cNvSpPr>
          <p:nvPr>
            <p:ph type="body" idx="10"/>
          </p:nvPr>
        </p:nvSpPr>
        <p:spPr>
          <a:xfrm>
            <a:off x="755650" y="720090"/>
            <a:ext cx="66294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800" spc="-85">
                <a:solidFill>
                  <a:srgbClr val="000000"/>
                </a:solidFill>
                <a:latin typeface="Arial" panose="22635452340000000000" pitchFamily="2"/>
              </a:rPr>
              <a:t>Use nodal analysis to determine the nodal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385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voltage in the circuit.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9" r:id="rId15"/>
    <p:sldLayoutId id="2147483670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9" r:id="rId22"/>
    <p:sldLayoutId id="2147483680" r:id="rId23"/>
    <p:sldLayoutId id="2147483681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2"/>
          <p:cNvSpPr/>
          <p:nvPr/>
        </p:nvSpPr>
        <p:spPr>
          <a:xfrm>
            <a:off x="0" y="0"/>
            <a:ext cx="762000" cy="6857999"/>
          </a:xfrm>
          <a:custGeom>
            <a:avLst/>
            <a:gdLst/>
            <a:ahLst/>
            <a:cxnLst/>
            <a:rect l="l" t="t" r="r" b="b"/>
            <a:pathLst>
              <a:path w="762000" h="6857999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99CC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3"/>
          <p:cNvSpPr/>
          <p:nvPr/>
        </p:nvSpPr>
        <p:spPr>
          <a:xfrm>
            <a:off x="457200" y="0"/>
            <a:ext cx="2743200" cy="1166876"/>
          </a:xfrm>
          <a:custGeom>
            <a:avLst/>
            <a:gdLst/>
            <a:ahLst/>
            <a:cxnLst/>
            <a:rect l="l" t="t" r="r" b="b"/>
            <a:pathLst>
              <a:path w="2743200" h="1166876">
                <a:moveTo>
                  <a:pt x="2743200" y="0"/>
                </a:moveTo>
                <a:lnTo>
                  <a:pt x="0" y="0"/>
                </a:lnTo>
                <a:lnTo>
                  <a:pt x="0" y="1166876"/>
                </a:lnTo>
                <a:lnTo>
                  <a:pt x="304800" y="1166876"/>
                </a:lnTo>
                <a:lnTo>
                  <a:pt x="305536" y="1049168"/>
                </a:lnTo>
                <a:lnTo>
                  <a:pt x="306703" y="1037854"/>
                </a:lnTo>
                <a:lnTo>
                  <a:pt x="314592" y="990597"/>
                </a:lnTo>
                <a:lnTo>
                  <a:pt x="326171" y="951084"/>
                </a:lnTo>
                <a:lnTo>
                  <a:pt x="342021" y="914363"/>
                </a:lnTo>
                <a:lnTo>
                  <a:pt x="361313" y="881014"/>
                </a:lnTo>
                <a:lnTo>
                  <a:pt x="384898" y="849523"/>
                </a:lnTo>
                <a:lnTo>
                  <a:pt x="413489" y="822382"/>
                </a:lnTo>
                <a:lnTo>
                  <a:pt x="446845" y="799486"/>
                </a:lnTo>
                <a:lnTo>
                  <a:pt x="488950" y="776351"/>
                </a:lnTo>
                <a:lnTo>
                  <a:pt x="561975" y="762000"/>
                </a:lnTo>
                <a:lnTo>
                  <a:pt x="2743200" y="762000"/>
                </a:lnTo>
                <a:lnTo>
                  <a:pt x="2743200" y="0"/>
                </a:lnTo>
                <a:close/>
              </a:path>
              <a:path w="2743200" h="1166876">
                <a:moveTo>
                  <a:pt x="2743200" y="762000"/>
                </a:moveTo>
                <a:lnTo>
                  <a:pt x="561975" y="762000"/>
                </a:lnTo>
                <a:lnTo>
                  <a:pt x="603250" y="765175"/>
                </a:lnTo>
                <a:lnTo>
                  <a:pt x="2743200" y="762000"/>
                </a:lnTo>
                <a:close/>
              </a:path>
            </a:pathLst>
          </a:custGeom>
          <a:solidFill>
            <a:srgbClr val="99CC9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7"/>
          <p:cNvSpPr/>
          <p:nvPr/>
        </p:nvSpPr>
        <p:spPr>
          <a:xfrm>
            <a:off x="661987" y="2131948"/>
            <a:ext cx="7799387" cy="1650"/>
          </a:xfrm>
          <a:custGeom>
            <a:avLst/>
            <a:gdLst/>
            <a:ahLst/>
            <a:cxnLst/>
            <a:rect l="l" t="t" r="r" b="b"/>
            <a:pathLst>
              <a:path w="7799387" h="1650">
                <a:moveTo>
                  <a:pt x="0" y="0"/>
                </a:moveTo>
                <a:lnTo>
                  <a:pt x="7799387" y="1650"/>
                </a:lnTo>
              </a:path>
            </a:pathLst>
          </a:custGeom>
          <a:ln w="36719">
            <a:solidFill>
              <a:srgbClr val="3333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8"/>
          <p:cNvSpPr/>
          <p:nvPr/>
        </p:nvSpPr>
        <p:spPr>
          <a:xfrm>
            <a:off x="661987" y="471551"/>
            <a:ext cx="7799387" cy="1524"/>
          </a:xfrm>
          <a:custGeom>
            <a:avLst/>
            <a:gdLst/>
            <a:ahLst/>
            <a:cxnLst/>
            <a:rect l="l" t="t" r="r" b="b"/>
            <a:pathLst>
              <a:path w="7799387" h="1524">
                <a:moveTo>
                  <a:pt x="0" y="0"/>
                </a:moveTo>
                <a:lnTo>
                  <a:pt x="7799387" y="1524"/>
                </a:lnTo>
              </a:path>
            </a:pathLst>
          </a:custGeom>
          <a:ln w="36719">
            <a:solidFill>
              <a:srgbClr val="333366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Text Placeholder 6"/>
          <p:cNvSpPr>
            <a:spLocks noGrp="1"/>
          </p:cNvSpPr>
          <p:nvPr>
            <p:ph type="body" idx="4294967295"/>
          </p:nvPr>
        </p:nvSpPr>
        <p:spPr>
          <a:xfrm>
            <a:off x="1763688" y="1052736"/>
            <a:ext cx="5748655" cy="944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051560" marR="0" indent="0" algn="l">
              <a:lnSpc>
                <a:spcPct val="84479"/>
              </a:lnSpc>
              <a:spcAft>
                <a:spcPts val="0"/>
              </a:spcAft>
            </a:pPr>
            <a:r>
              <a:rPr lang="en-US" sz="2700" b="1" spc="20" smtClean="0">
                <a:solidFill>
                  <a:srgbClr val="0000FF"/>
                </a:solidFill>
                <a:latin typeface="Tahoma" panose="22635452340000000000" pitchFamily="2"/>
              </a:rPr>
              <a:t>Chapter 4:</a:t>
            </a:r>
            <a:endParaRPr lang="en-US" sz="2700" b="1" spc="20" dirty="0">
              <a:solidFill>
                <a:srgbClr val="0000FF"/>
              </a:solidFill>
              <a:latin typeface="Tahoma" panose="22635452340000000000" pitchFamily="2"/>
            </a:endParaRPr>
          </a:p>
          <a:p>
            <a:pPr marL="0" marR="0" indent="0" algn="l">
              <a:lnSpc>
                <a:spcPct val="95999"/>
              </a:lnSpc>
              <a:spcBef>
                <a:spcPts val="900"/>
              </a:spcBef>
              <a:spcAft>
                <a:spcPts val="180"/>
              </a:spcAft>
            </a:pPr>
            <a:r>
              <a:rPr lang="en-US" sz="2800" spc="-50" dirty="0" smtClean="0">
                <a:solidFill>
                  <a:srgbClr val="0000FF"/>
                </a:solidFill>
                <a:latin typeface="Arial" panose="22635452340000000000" pitchFamily="2"/>
              </a:rPr>
              <a:t>Basic Nodal and Mesh Analysis</a:t>
            </a:r>
            <a:endParaRPr lang="en-US" sz="2800" spc="-50" dirty="0">
              <a:solidFill>
                <a:srgbClr val="0000FF"/>
              </a:solidFill>
              <a:latin typeface="Arial" panose="22635452340000000000" pitchFamily="2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Text Placeholder 546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15767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630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549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9225" y="2258695"/>
            <a:ext cx="8784590" cy="2995930"/>
          </a:xfrm>
          <a:prstGeom prst="rect">
            <a:avLst/>
          </a:prstGeom>
        </p:spPr>
      </p:pic>
      <p:sp>
        <p:nvSpPr>
          <p:cNvPr id="20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 4.2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Text Placeholder 558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18021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810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find the nodes voltages: (matrix methods)</a:t>
            </a:r>
          </a:p>
        </p:txBody>
      </p:sp>
      <p:pic>
        <p:nvPicPr>
          <p:cNvPr id="56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0670" y="2484120"/>
            <a:ext cx="8384540" cy="3413760"/>
          </a:xfrm>
          <a:prstGeom prst="rect">
            <a:avLst/>
          </a:prstGeom>
        </p:spPr>
      </p:pic>
      <p:sp>
        <p:nvSpPr>
          <p:cNvPr id="13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 4.2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 Placeholder 569"/>
          <p:cNvSpPr>
            <a:spLocks noGrp="1"/>
          </p:cNvSpPr>
          <p:nvPr>
            <p:ph type="body" idx="10"/>
          </p:nvPr>
        </p:nvSpPr>
        <p:spPr>
          <a:xfrm>
            <a:off x="629920" y="681990"/>
            <a:ext cx="8458200" cy="8039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4572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find the nodes voltages: (matrix methods)</a:t>
            </a:r>
          </a:p>
        </p:txBody>
      </p:sp>
      <p:pic>
        <p:nvPicPr>
          <p:cNvPr id="57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66030" y="1618615"/>
            <a:ext cx="2916555" cy="1033145"/>
          </a:xfrm>
          <a:prstGeom prst="rect">
            <a:avLst/>
          </a:prstGeom>
        </p:spPr>
      </p:pic>
      <p:pic>
        <p:nvPicPr>
          <p:cNvPr id="574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0670" y="2736850"/>
            <a:ext cx="4596130" cy="680085"/>
          </a:xfrm>
          <a:prstGeom prst="rect">
            <a:avLst/>
          </a:prstGeom>
        </p:spPr>
      </p:pic>
      <p:pic>
        <p:nvPicPr>
          <p:cNvPr id="576" name="Image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33290" y="3474720"/>
            <a:ext cx="143510" cy="52070"/>
          </a:xfrm>
          <a:prstGeom prst="rect">
            <a:avLst/>
          </a:prstGeom>
        </p:spPr>
      </p:pic>
      <p:pic>
        <p:nvPicPr>
          <p:cNvPr id="578" name="Imag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95545" y="2898775"/>
            <a:ext cx="2478405" cy="694690"/>
          </a:xfrm>
          <a:prstGeom prst="rect">
            <a:avLst/>
          </a:prstGeom>
        </p:spPr>
      </p:pic>
      <p:pic>
        <p:nvPicPr>
          <p:cNvPr id="580" name="Image.jp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0670" y="3593465"/>
            <a:ext cx="7769225" cy="2703830"/>
          </a:xfrm>
          <a:prstGeom prst="rect">
            <a:avLst/>
          </a:prstGeom>
        </p:spPr>
      </p:pic>
      <p:cxnSp>
        <p:nvCxnSpPr>
          <p:cNvPr id="584" name="Straight Connector 583"/>
          <p:cNvCxnSpPr/>
          <p:nvPr/>
        </p:nvCxnSpPr>
        <p:spPr>
          <a:xfrm>
            <a:off x="5032375" y="1557655"/>
            <a:ext cx="0" cy="1195070"/>
          </a:xfrm>
          <a:prstGeom prst="line">
            <a:avLst/>
          </a:prstGeom>
          <a:ln w="8890" cmpd="sng">
            <a:solidFill>
              <a:srgbClr val="000000"/>
            </a:solidFill>
          </a:ln>
        </p:spPr>
      </p:cxnSp>
      <p:cxnSp>
        <p:nvCxnSpPr>
          <p:cNvPr id="585" name="Straight Connector 584"/>
          <p:cNvCxnSpPr/>
          <p:nvPr/>
        </p:nvCxnSpPr>
        <p:spPr>
          <a:xfrm>
            <a:off x="8009890" y="1557655"/>
            <a:ext cx="0" cy="1195070"/>
          </a:xfrm>
          <a:prstGeom prst="line">
            <a:avLst/>
          </a:prstGeom>
          <a:ln w="8890" cmpd="sng">
            <a:solidFill>
              <a:srgbClr val="000000"/>
            </a:solidFill>
          </a:ln>
        </p:spPr>
      </p:cxnSp>
      <p:cxnSp>
        <p:nvCxnSpPr>
          <p:cNvPr id="586" name="Straight Connector 585"/>
          <p:cNvCxnSpPr/>
          <p:nvPr/>
        </p:nvCxnSpPr>
        <p:spPr>
          <a:xfrm>
            <a:off x="4995545" y="2792095"/>
            <a:ext cx="3054985" cy="0"/>
          </a:xfrm>
          <a:prstGeom prst="line">
            <a:avLst/>
          </a:prstGeom>
          <a:ln w="6350" cmpd="sng">
            <a:solidFill>
              <a:srgbClr val="000000"/>
            </a:solidFill>
          </a:ln>
        </p:spPr>
      </p:cxnSp>
      <p:sp>
        <p:nvSpPr>
          <p:cNvPr id="16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 4.2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6237312"/>
            <a:ext cx="936104" cy="3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Text Placeholder 58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352425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Practice: 4.2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59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27784" y="1124744"/>
            <a:ext cx="5799936" cy="2664296"/>
          </a:xfrm>
          <a:prstGeom prst="rect">
            <a:avLst/>
          </a:prstGeom>
        </p:spPr>
      </p:pic>
      <p:sp>
        <p:nvSpPr>
          <p:cNvPr id="594" name="Text Placeholder 593"/>
          <p:cNvSpPr>
            <a:spLocks noGrp="1"/>
          </p:cNvSpPr>
          <p:nvPr>
            <p:ph type="body" idx="10"/>
          </p:nvPr>
        </p:nvSpPr>
        <p:spPr>
          <a:xfrm>
            <a:off x="251520" y="764704"/>
            <a:ext cx="8630285" cy="5969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900"/>
              </a:spcAft>
            </a:pPr>
            <a:r>
              <a:rPr lang="en-US" sz="2800" spc="0" dirty="0">
                <a:solidFill>
                  <a:srgbClr val="000000"/>
                </a:solidFill>
                <a:latin typeface="Tahoma" panose="22635452340000000000" pitchFamily="2"/>
              </a:rPr>
              <a:t>Compute the voltage across each current source.</a:t>
            </a:r>
          </a:p>
        </p:txBody>
      </p:sp>
      <p:cxnSp>
        <p:nvCxnSpPr>
          <p:cNvPr id="595" name="Straight Connector 594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300009"/>
            <a:ext cx="6408712" cy="255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ext Placeholder 599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50" dirty="0" err="1">
                <a:solidFill>
                  <a:srgbClr val="0066CC"/>
                </a:solidFill>
                <a:latin typeface="Verdana" panose="22635452340000000000" pitchFamily="2"/>
              </a:rPr>
              <a:t>Supernode</a:t>
            </a: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604" name="Text Placeholder 603"/>
          <p:cNvSpPr>
            <a:spLocks noGrp="1"/>
          </p:cNvSpPr>
          <p:nvPr>
            <p:ph type="body" idx="10"/>
          </p:nvPr>
        </p:nvSpPr>
        <p:spPr>
          <a:xfrm>
            <a:off x="685800" y="716280"/>
            <a:ext cx="66294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60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31010" y="1524000"/>
            <a:ext cx="5511165" cy="4584065"/>
          </a:xfrm>
          <a:prstGeom prst="rect">
            <a:avLst/>
          </a:prstGeom>
        </p:spPr>
      </p:pic>
      <p:cxnSp>
        <p:nvCxnSpPr>
          <p:cNvPr id="607" name="Straight Connector 60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Text Placeholder 609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50" dirty="0" err="1">
                <a:solidFill>
                  <a:srgbClr val="0066CC"/>
                </a:solidFill>
                <a:latin typeface="Verdana" panose="22635452340000000000" pitchFamily="2"/>
              </a:rPr>
              <a:t>Supernode</a:t>
            </a: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614" name="Text Placeholder 613"/>
          <p:cNvSpPr>
            <a:spLocks noGrp="1"/>
          </p:cNvSpPr>
          <p:nvPr>
            <p:ph type="body" idx="10"/>
          </p:nvPr>
        </p:nvSpPr>
        <p:spPr>
          <a:xfrm>
            <a:off x="73025" y="716280"/>
            <a:ext cx="9070975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8575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61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025" y="1524000"/>
            <a:ext cx="8732520" cy="4636135"/>
          </a:xfrm>
          <a:prstGeom prst="rect">
            <a:avLst/>
          </a:prstGeom>
        </p:spPr>
      </p:pic>
      <p:cxnSp>
        <p:nvCxnSpPr>
          <p:cNvPr id="617" name="Straight Connector 61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 Placeholder 87"/>
          <p:cNvSpPr>
            <a:spLocks noGrp="1"/>
          </p:cNvSpPr>
          <p:nvPr>
            <p:ph type="body" idx="10"/>
          </p:nvPr>
        </p:nvSpPr>
        <p:spPr>
          <a:xfrm>
            <a:off x="73025" y="1064260"/>
            <a:ext cx="8940800" cy="459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5999"/>
              </a:lnSpc>
              <a:spcAft>
                <a:spcPts val="36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9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025" y="1524000"/>
            <a:ext cx="8811895" cy="3346450"/>
          </a:xfrm>
          <a:prstGeom prst="rect">
            <a:avLst/>
          </a:prstGeom>
        </p:spPr>
      </p:pic>
      <p:pic>
        <p:nvPicPr>
          <p:cNvPr id="92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80815" y="5407025"/>
            <a:ext cx="4096385" cy="789305"/>
          </a:xfrm>
          <a:prstGeom prst="rect">
            <a:avLst/>
          </a:prstGeom>
        </p:spPr>
      </p:pic>
      <p:sp>
        <p:nvSpPr>
          <p:cNvPr id="14" name="Text Placeholder 609"/>
          <p:cNvSpPr>
            <a:spLocks noGrp="1"/>
          </p:cNvSpPr>
          <p:nvPr>
            <p:ph type="body" idx="10"/>
          </p:nvPr>
        </p:nvSpPr>
        <p:spPr>
          <a:xfrm>
            <a:off x="85725" y="114300"/>
            <a:ext cx="9037320" cy="601980"/>
          </a:xfrm>
          <a:prstGeom prst="rect">
            <a:avLst/>
          </a:prstGeom>
          <a:noFill/>
          <a:ln w="363855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300"/>
              </a:lnSpc>
              <a:spcAft>
                <a:spcPts val="0"/>
              </a:spcAft>
              <a:tabLst>
                <a:tab pos="8979535" algn="r"/>
              </a:tabLst>
            </a:pP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50" dirty="0" err="1">
                <a:solidFill>
                  <a:srgbClr val="0066CC"/>
                </a:solidFill>
                <a:latin typeface="Verdana" panose="22635452340000000000" pitchFamily="2"/>
              </a:rPr>
              <a:t>Supernode</a:t>
            </a: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Placeholder 94"/>
          <p:cNvSpPr>
            <a:spLocks noGrp="1"/>
          </p:cNvSpPr>
          <p:nvPr>
            <p:ph type="body" idx="10"/>
          </p:nvPr>
        </p:nvSpPr>
        <p:spPr>
          <a:xfrm>
            <a:off x="73025" y="115570"/>
            <a:ext cx="9037320" cy="508635"/>
          </a:xfrm>
          <a:prstGeom prst="rect">
            <a:avLst/>
          </a:prstGeom>
          <a:noFill/>
          <a:ln w="62865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ts val="3300"/>
              </a:lnSpc>
              <a:spcAft>
                <a:spcPts val="0"/>
              </a:spcAft>
              <a:tabLst>
                <a:tab pos="8911590" algn="r"/>
              </a:tabLst>
            </a:pP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Practice: </a:t>
            </a:r>
            <a:r>
              <a:rPr lang="en-US" sz="4000" spc="-70" dirty="0" smtClean="0">
                <a:solidFill>
                  <a:srgbClr val="0066CC"/>
                </a:solidFill>
                <a:latin typeface="Verdana" panose="22635452340000000000" pitchFamily="2"/>
              </a:rPr>
              <a:t>4.4</a:t>
            </a: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98" name="Text Placeholder 97"/>
          <p:cNvSpPr>
            <a:spLocks noGrp="1"/>
          </p:cNvSpPr>
          <p:nvPr>
            <p:ph type="body" idx="10"/>
          </p:nvPr>
        </p:nvSpPr>
        <p:spPr>
          <a:xfrm>
            <a:off x="124460" y="720090"/>
            <a:ext cx="8940800" cy="77025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0" marR="0" indent="0" algn="ctr">
              <a:lnSpc>
                <a:spcPct val="95999"/>
              </a:lnSpc>
              <a:spcAft>
                <a:spcPts val="90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Compute the voltage across each current source</a:t>
            </a:r>
          </a:p>
        </p:txBody>
      </p:sp>
      <p:pic>
        <p:nvPicPr>
          <p:cNvPr id="10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3590" y="1490345"/>
            <a:ext cx="7159625" cy="4477385"/>
          </a:xfrm>
          <a:prstGeom prst="rect">
            <a:avLst/>
          </a:prstGeom>
        </p:spPr>
      </p:pic>
      <p:cxnSp>
        <p:nvCxnSpPr>
          <p:cNvPr id="101" name="Straight Connector 10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 Placeholder 103"/>
          <p:cNvSpPr>
            <a:spLocks noGrp="1"/>
          </p:cNvSpPr>
          <p:nvPr>
            <p:ph type="body" idx="10"/>
          </p:nvPr>
        </p:nvSpPr>
        <p:spPr>
          <a:xfrm>
            <a:off x="73025" y="115570"/>
            <a:ext cx="9037320" cy="508635"/>
          </a:xfrm>
          <a:prstGeom prst="rect">
            <a:avLst/>
          </a:prstGeom>
          <a:noFill/>
          <a:ln w="62865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ts val="3300"/>
              </a:lnSpc>
              <a:spcAft>
                <a:spcPts val="0"/>
              </a:spcAft>
              <a:tabLst>
                <a:tab pos="8911590" algn="r"/>
              </a:tabLst>
            </a:pP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Practice: </a:t>
            </a:r>
            <a:r>
              <a:rPr lang="en-US" sz="4000" spc="-70" dirty="0" smtClean="0">
                <a:solidFill>
                  <a:srgbClr val="0066CC"/>
                </a:solidFill>
                <a:latin typeface="Verdana" panose="22635452340000000000" pitchFamily="2"/>
              </a:rPr>
              <a:t>4.4</a:t>
            </a: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11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332656"/>
            <a:ext cx="3977640" cy="2489835"/>
          </a:xfrm>
          <a:prstGeom prst="rect">
            <a:avLst/>
          </a:prstGeom>
        </p:spPr>
      </p:pic>
      <p:cxnSp>
        <p:nvCxnSpPr>
          <p:cNvPr id="124" name="Straight Connector 123"/>
          <p:cNvCxnSpPr/>
          <p:nvPr/>
        </p:nvCxnSpPr>
        <p:spPr>
          <a:xfrm>
            <a:off x="661670" y="701040"/>
            <a:ext cx="398716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84984"/>
            <a:ext cx="895508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 Placeholder 130"/>
          <p:cNvSpPr>
            <a:spLocks noGrp="1"/>
          </p:cNvSpPr>
          <p:nvPr>
            <p:ph type="body" idx="10"/>
          </p:nvPr>
        </p:nvSpPr>
        <p:spPr>
          <a:xfrm>
            <a:off x="98425" y="115570"/>
            <a:ext cx="9037320" cy="600710"/>
          </a:xfrm>
          <a:prstGeom prst="rect">
            <a:avLst/>
          </a:prstGeom>
          <a:noFill/>
          <a:ln w="79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32545" algn="r"/>
              </a:tabLst>
            </a:pP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Example: </a:t>
            </a:r>
            <a:r>
              <a:rPr lang="en-US" sz="4000" spc="-50" dirty="0" smtClean="0">
                <a:solidFill>
                  <a:srgbClr val="0066CC"/>
                </a:solidFill>
                <a:latin typeface="Verdana" panose="22635452340000000000" pitchFamily="2"/>
              </a:rPr>
              <a:t>4.6</a:t>
            </a:r>
            <a:r>
              <a:rPr lang="en-US" sz="4000" spc="-5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34" name="Text Placeholder 133"/>
          <p:cNvSpPr>
            <a:spLocks noGrp="1"/>
          </p:cNvSpPr>
          <p:nvPr>
            <p:ph type="body" idx="10"/>
          </p:nvPr>
        </p:nvSpPr>
        <p:spPr>
          <a:xfrm>
            <a:off x="65405" y="716280"/>
            <a:ext cx="8940800" cy="86550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ctr">
              <a:lnSpc>
                <a:spcPct val="95999"/>
              </a:lnSpc>
              <a:spcAft>
                <a:spcPts val="180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Determine the node-to-reference voltages in the circuit below.</a:t>
            </a:r>
          </a:p>
        </p:txBody>
      </p:sp>
      <p:pic>
        <p:nvPicPr>
          <p:cNvPr id="136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94560" y="1581785"/>
            <a:ext cx="4754880" cy="4620895"/>
          </a:xfrm>
          <a:prstGeom prst="rect">
            <a:avLst/>
          </a:prstGeom>
        </p:spPr>
      </p:pic>
      <p:cxnSp>
        <p:nvCxnSpPr>
          <p:cNvPr id="137" name="Straight Connector 13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idx="10"/>
          </p:nvPr>
        </p:nvSpPr>
        <p:spPr>
          <a:xfrm>
            <a:off x="-170815" y="115570"/>
            <a:ext cx="9012555" cy="567690"/>
          </a:xfrm>
          <a:prstGeom prst="rect">
            <a:avLst/>
          </a:prstGeom>
          <a:noFill/>
          <a:ln w="5715" cmpd="sng">
            <a:noFill/>
            <a:prstDash val="solid"/>
          </a:ln>
        </p:spPr>
        <p:txBody>
          <a:bodyPr lIns="0" tIns="0" rIns="0" bIns="0" anchor="t"/>
          <a:lstStyle/>
          <a:p>
            <a:pPr marL="685800" marR="0" indent="0" algn="l">
              <a:lnSpc>
                <a:spcPct val="95999"/>
              </a:lnSpc>
              <a:spcAft>
                <a:spcPts val="0"/>
              </a:spcAft>
              <a:tabLst>
                <a:tab pos="8912225" algn="r"/>
              </a:tabLst>
            </a:pPr>
            <a:r>
              <a:rPr lang="en-US" sz="3550" spc="-60" dirty="0">
                <a:solidFill>
                  <a:srgbClr val="0066CC"/>
                </a:solidFill>
                <a:latin typeface="Verdana" panose="22635452340000000000" pitchFamily="2"/>
              </a:rPr>
              <a:t>Objectives :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idx="10"/>
          </p:nvPr>
        </p:nvSpPr>
        <p:spPr>
          <a:xfrm>
            <a:off x="1240790" y="683260"/>
            <a:ext cx="5956300" cy="59855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07442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800" spc="-60" dirty="0">
                <a:solidFill>
                  <a:srgbClr val="000000"/>
                </a:solidFill>
                <a:latin typeface="Arial" panose="22635452340000000000" pitchFamily="2"/>
              </a:rPr>
              <a:t>Implementation of the</a:t>
            </a:r>
            <a:r>
              <a:rPr lang="en-US" sz="2800" b="1" spc="-60" dirty="0">
                <a:solidFill>
                  <a:srgbClr val="006FC0"/>
                </a:solidFill>
                <a:latin typeface="Arial" panose="22635452340000000000" pitchFamily="2"/>
              </a:rPr>
              <a:t> nodal analysis</a:t>
            </a:r>
          </a:p>
          <a:p>
            <a:pPr marL="0" marR="0" indent="0" algn="ctr">
              <a:lnSpc>
                <a:spcPct val="95999"/>
              </a:lnSpc>
              <a:spcBef>
                <a:spcPts val="1800"/>
              </a:spcBef>
              <a:spcAft>
                <a:spcPts val="0"/>
              </a:spcAft>
            </a:pPr>
            <a:r>
              <a:rPr lang="en-US" sz="2800" spc="-60" dirty="0">
                <a:solidFill>
                  <a:srgbClr val="000000"/>
                </a:solidFill>
                <a:latin typeface="Arial" panose="22635452340000000000" pitchFamily="2"/>
              </a:rPr>
              <a:t>Implementation of the</a:t>
            </a:r>
            <a:r>
              <a:rPr lang="en-US" sz="2800" b="1" spc="-60" dirty="0">
                <a:solidFill>
                  <a:srgbClr val="006FC0"/>
                </a:solidFill>
                <a:latin typeface="Arial" panose="22635452340000000000" pitchFamily="2"/>
              </a:rPr>
              <a:t> mesh analysis</a:t>
            </a:r>
          </a:p>
          <a:p>
            <a:pPr marL="0" marR="0" indent="0" algn="l">
              <a:lnSpc>
                <a:spcPct val="95999"/>
              </a:lnSpc>
              <a:spcBef>
                <a:spcPts val="1980"/>
              </a:spcBef>
              <a:spcAft>
                <a:spcPts val="0"/>
              </a:spcAft>
            </a:pPr>
            <a:r>
              <a:rPr lang="en-US" sz="2800" b="1" spc="0" dirty="0" err="1">
                <a:solidFill>
                  <a:srgbClr val="006FC0"/>
                </a:solidFill>
                <a:latin typeface="Arial" panose="22635452340000000000" pitchFamily="2"/>
              </a:rPr>
              <a:t>Supernodes</a:t>
            </a:r>
            <a:r>
              <a:rPr lang="en-US" sz="2800" spc="0" dirty="0">
                <a:solidFill>
                  <a:srgbClr val="000000"/>
                </a:solidFill>
                <a:latin typeface="Arial" panose="22635452340000000000" pitchFamily="2"/>
              </a:rPr>
              <a:t> and</a:t>
            </a:r>
            <a:r>
              <a:rPr lang="en-US" sz="2800" b="1" spc="0" dirty="0">
                <a:solidFill>
                  <a:srgbClr val="006FC0"/>
                </a:solidFill>
                <a:latin typeface="Arial" panose="22635452340000000000" pitchFamily="2"/>
              </a:rPr>
              <a:t> </a:t>
            </a:r>
            <a:r>
              <a:rPr lang="en-US" sz="2800" b="1" spc="0" dirty="0" err="1" smtClean="0">
                <a:solidFill>
                  <a:srgbClr val="006FC0"/>
                </a:solidFill>
                <a:latin typeface="Arial" panose="22635452340000000000" pitchFamily="2"/>
              </a:rPr>
              <a:t>Supermeshes</a:t>
            </a:r>
            <a:endParaRPr lang="en-US" sz="2800" b="1" spc="0" dirty="0">
              <a:solidFill>
                <a:srgbClr val="006FC0"/>
              </a:solidFill>
              <a:latin typeface="Arial" panose="22635452340000000000" pitchFamily="2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 Placeholder 139"/>
          <p:cNvSpPr>
            <a:spLocks noGrp="1"/>
          </p:cNvSpPr>
          <p:nvPr>
            <p:ph type="body" idx="10"/>
          </p:nvPr>
        </p:nvSpPr>
        <p:spPr>
          <a:xfrm>
            <a:off x="98425" y="115570"/>
            <a:ext cx="9037320" cy="600075"/>
          </a:xfrm>
          <a:prstGeom prst="rect">
            <a:avLst/>
          </a:prstGeom>
          <a:noFill/>
          <a:ln w="9144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135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50" dirty="0" smtClean="0">
                <a:solidFill>
                  <a:srgbClr val="0066CC"/>
                </a:solidFill>
                <a:latin typeface="Verdana" panose="22635452340000000000" pitchFamily="2"/>
              </a:rPr>
              <a:t> 4.6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43" name="Text Placeholder 142"/>
          <p:cNvSpPr>
            <a:spLocks noGrp="1"/>
          </p:cNvSpPr>
          <p:nvPr>
            <p:ph type="body" idx="10"/>
          </p:nvPr>
        </p:nvSpPr>
        <p:spPr>
          <a:xfrm>
            <a:off x="780415" y="715645"/>
            <a:ext cx="8229600" cy="7410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42900" rIns="0" bIns="0" anchor="t"/>
          <a:lstStyle/>
          <a:p>
            <a:pPr marL="41148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Determine the node-to-reference voltages in the circuit below.</a:t>
            </a:r>
          </a:p>
        </p:txBody>
      </p:sp>
      <p:pic>
        <p:nvPicPr>
          <p:cNvPr id="14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0415" y="1456690"/>
            <a:ext cx="8070850" cy="4925695"/>
          </a:xfrm>
          <a:prstGeom prst="rect">
            <a:avLst/>
          </a:prstGeom>
        </p:spPr>
      </p:pic>
      <p:cxnSp>
        <p:nvCxnSpPr>
          <p:cNvPr id="146" name="Straight Connector 14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 Placeholder 148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02870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Practice: 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52" name="Text Placeholder 151"/>
          <p:cNvSpPr>
            <a:spLocks noGrp="1"/>
          </p:cNvSpPr>
          <p:nvPr>
            <p:ph type="body" idx="10"/>
          </p:nvPr>
        </p:nvSpPr>
        <p:spPr>
          <a:xfrm>
            <a:off x="387350" y="720090"/>
            <a:ext cx="8229600" cy="22790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3657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Use nodal analysis to find v</a:t>
            </a:r>
            <a:r>
              <a:rPr lang="en-US" sz="2800" spc="-70" baseline="-25000">
                <a:solidFill>
                  <a:srgbClr val="000000"/>
                </a:solidFill>
                <a:latin typeface="Arial" panose="22635452340000000000" pitchFamily="2"/>
              </a:rPr>
              <a:t>x</a:t>
            </a:r>
            <a:r>
              <a:rPr lang="en-US" sz="2800" spc="-70">
                <a:solidFill>
                  <a:srgbClr val="000000"/>
                </a:solidFill>
                <a:latin typeface="Arial" panose="22635452340000000000" pitchFamily="2"/>
              </a:rPr>
              <a:t>, if element A is (a)</a:t>
            </a:r>
          </a:p>
          <a:p>
            <a:pPr marL="365760" marR="0" indent="0" algn="l">
              <a:lnSpc>
                <a:spcPct val="95999"/>
              </a:lnSpc>
              <a:spcBef>
                <a:spcPts val="180"/>
              </a:spcBef>
              <a:spcAft>
                <a:spcPts val="0"/>
              </a:spcAft>
            </a:pPr>
            <a:r>
              <a:rPr lang="en-US" sz="2800" spc="-60">
                <a:solidFill>
                  <a:srgbClr val="000000"/>
                </a:solidFill>
                <a:latin typeface="Arial" panose="22635452340000000000" pitchFamily="2"/>
              </a:rPr>
              <a:t>a 25 Ω; (b) a 5-A current source, arrow pointing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spc="-30">
                <a:solidFill>
                  <a:srgbClr val="000000"/>
                </a:solidFill>
                <a:latin typeface="Arial" panose="22635452340000000000" pitchFamily="2"/>
              </a:rPr>
              <a:t>right; (c) a 10-V voltage source, positive</a:t>
            </a:r>
          </a:p>
          <a:p>
            <a:pPr marL="365760" marR="0" indent="0" algn="l">
              <a:lnSpc>
                <a:spcPct val="95999"/>
              </a:lnSpc>
              <a:spcBef>
                <a:spcPts val="0"/>
              </a:spcBef>
              <a:spcAft>
                <a:spcPts val="3060"/>
              </a:spcAft>
            </a:pPr>
            <a:r>
              <a:rPr lang="en-US" sz="2800" spc="-50">
                <a:solidFill>
                  <a:srgbClr val="000000"/>
                </a:solidFill>
                <a:latin typeface="Arial" panose="22635452340000000000" pitchFamily="2"/>
              </a:rPr>
              <a:t>terminal on the right; (d) a short circuit</a:t>
            </a:r>
          </a:p>
        </p:txBody>
      </p:sp>
      <p:pic>
        <p:nvPicPr>
          <p:cNvPr id="154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530" y="2999105"/>
            <a:ext cx="7888605" cy="2676525"/>
          </a:xfrm>
          <a:prstGeom prst="rect">
            <a:avLst/>
          </a:prstGeom>
        </p:spPr>
      </p:pic>
      <p:cxnSp>
        <p:nvCxnSpPr>
          <p:cNvPr id="155" name="Straight Connector 154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157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14935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70" dirty="0" smtClean="0">
                <a:solidFill>
                  <a:srgbClr val="0066CC"/>
                </a:solidFill>
                <a:latin typeface="Verdana" panose="22635452340000000000" pitchFamily="2"/>
              </a:rPr>
              <a:t>Practice:4.5</a:t>
            </a:r>
            <a:r>
              <a:rPr lang="en-US" sz="4000" spc="-17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61" name="Text Placeholder 160"/>
          <p:cNvSpPr>
            <a:spLocks noGrp="1"/>
          </p:cNvSpPr>
          <p:nvPr>
            <p:ph type="body" idx="10"/>
          </p:nvPr>
        </p:nvSpPr>
        <p:spPr>
          <a:xfrm>
            <a:off x="755650" y="720090"/>
            <a:ext cx="6629400" cy="59486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82880" rIns="0" bIns="0" anchor="t"/>
          <a:lstStyle/>
          <a:p>
            <a:pPr marL="0" marR="0" indent="0" algn="ctr">
              <a:lnSpc>
                <a:spcPct val="95999"/>
              </a:lnSpc>
              <a:spcAft>
                <a:spcPts val="0"/>
              </a:spcAft>
            </a:pPr>
            <a:r>
              <a:rPr lang="en-US" sz="2800" spc="-85">
                <a:solidFill>
                  <a:srgbClr val="000000"/>
                </a:solidFill>
                <a:latin typeface="Arial" panose="22635452340000000000" pitchFamily="2"/>
              </a:rPr>
              <a:t>Use nodal analysis to determine the nodal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385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voltage in the circuit.</a:t>
            </a:r>
          </a:p>
        </p:txBody>
      </p:sp>
      <p:pic>
        <p:nvPicPr>
          <p:cNvPr id="16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40610" y="1386840"/>
            <a:ext cx="5096510" cy="5071745"/>
          </a:xfrm>
          <a:prstGeom prst="rect">
            <a:avLst/>
          </a:prstGeom>
        </p:spPr>
      </p:pic>
      <p:cxnSp>
        <p:nvCxnSpPr>
          <p:cNvPr id="164" name="Straight Connector 163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 Placeholder 169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873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80" dirty="0">
                <a:solidFill>
                  <a:srgbClr val="0066CC"/>
                </a:solidFill>
                <a:latin typeface="Verdana" panose="22635452340000000000" pitchFamily="2"/>
              </a:rPr>
              <a:t>Mesh </a:t>
            </a:r>
            <a:r>
              <a:rPr lang="en-US" sz="4000" spc="-80" dirty="0" smtClean="0">
                <a:solidFill>
                  <a:srgbClr val="0066CC"/>
                </a:solidFill>
                <a:latin typeface="Verdana" panose="22635452340000000000" pitchFamily="2"/>
              </a:rPr>
              <a:t>Analysis</a:t>
            </a:r>
            <a:r>
              <a:rPr lang="en-US" sz="3200" spc="-80" dirty="0" smtClean="0">
                <a:solidFill>
                  <a:srgbClr val="0066CC"/>
                </a:solidFill>
                <a:latin typeface="Verdana" panose="22635452340000000000" pitchFamily="2"/>
              </a:rPr>
              <a:t>:(Mesh-Current Analysis)</a:t>
            </a:r>
            <a:r>
              <a:rPr lang="en-US" sz="4000" spc="-8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71" name="Text Placeholder 170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12555" cy="16281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434340" rIns="0" bIns="0" anchor="t"/>
          <a:lstStyle/>
          <a:p>
            <a:pPr marL="82296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>
                <a:solidFill>
                  <a:srgbClr val="050505"/>
                </a:solidFill>
                <a:latin typeface="Arial" panose="22635452340000000000" pitchFamily="2"/>
              </a:rPr>
              <a:t>Mesh analysis is applicable only to those</a:t>
            </a:r>
          </a:p>
          <a:p>
            <a:pPr marL="822960" marR="0" indent="0" algn="l">
              <a:lnSpc>
                <a:spcPct val="95999"/>
              </a:lnSpc>
              <a:spcBef>
                <a:spcPts val="0"/>
              </a:spcBef>
              <a:spcAft>
                <a:spcPts val="2520"/>
              </a:spcAft>
            </a:pPr>
            <a:r>
              <a:rPr lang="en-US" sz="2800" spc="-30">
                <a:solidFill>
                  <a:srgbClr val="050505"/>
                </a:solidFill>
                <a:latin typeface="Arial" panose="22635452340000000000" pitchFamily="2"/>
              </a:rPr>
              <a:t>networks which are planar.</a:t>
            </a:r>
          </a:p>
        </p:txBody>
      </p:sp>
      <p:pic>
        <p:nvPicPr>
          <p:cNvPr id="173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9310" y="2310130"/>
            <a:ext cx="7388225" cy="2707005"/>
          </a:xfrm>
          <a:prstGeom prst="rect">
            <a:avLst/>
          </a:prstGeom>
        </p:spPr>
      </p:pic>
      <p:sp>
        <p:nvSpPr>
          <p:cNvPr id="174" name="Text Placeholder 173"/>
          <p:cNvSpPr>
            <a:spLocks noGrp="1"/>
          </p:cNvSpPr>
          <p:nvPr>
            <p:ph type="body" idx="10"/>
          </p:nvPr>
        </p:nvSpPr>
        <p:spPr>
          <a:xfrm>
            <a:off x="97790" y="5351145"/>
            <a:ext cx="9012555" cy="131762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1488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Examples of planar and nonplanar networks</a:t>
            </a:r>
          </a:p>
          <a:p>
            <a:pPr marL="0" marR="0" indent="0" algn="ctr">
              <a:lnSpc>
                <a:spcPct val="95999"/>
              </a:lnSpc>
              <a:spcBef>
                <a:spcPts val="1800"/>
              </a:spcBef>
              <a:spcAft>
                <a:spcPts val="2880"/>
              </a:spcAft>
            </a:pPr>
            <a:r>
              <a:rPr lang="en-US" sz="2800" b="1" spc="0">
                <a:solidFill>
                  <a:srgbClr val="050505"/>
                </a:solidFill>
                <a:latin typeface="Arial" panose="22635452340000000000" pitchFamily="2"/>
              </a:rPr>
              <a:t>Mesh is a loop that doesn’t contain any other loops.</a:t>
            </a:r>
          </a:p>
        </p:txBody>
      </p:sp>
      <p:cxnSp>
        <p:nvCxnSpPr>
          <p:cNvPr id="175" name="Straight Connector 174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 Placeholder 179"/>
          <p:cNvSpPr>
            <a:spLocks noGrp="1"/>
          </p:cNvSpPr>
          <p:nvPr>
            <p:ph type="body" idx="10"/>
          </p:nvPr>
        </p:nvSpPr>
        <p:spPr>
          <a:xfrm>
            <a:off x="441960" y="114300"/>
            <a:ext cx="86868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228600" marR="0" indent="0" algn="l">
              <a:lnSpc>
                <a:spcPct val="87359"/>
              </a:lnSpc>
              <a:spcAft>
                <a:spcPts val="0"/>
              </a:spcAft>
            </a:pPr>
            <a:r>
              <a:rPr lang="en-US" sz="4000" spc="90" dirty="0">
                <a:solidFill>
                  <a:srgbClr val="0066CC"/>
                </a:solidFill>
                <a:latin typeface="Verdana" panose="22635452340000000000" pitchFamily="2"/>
              </a:rPr>
              <a:t>Path, Closed path, and Loop:</a:t>
            </a:r>
            <a:r>
              <a:rPr lang="en-US" sz="1150" b="1" spc="90" dirty="0">
                <a:solidFill>
                  <a:srgbClr val="000080"/>
                </a:solidFill>
                <a:latin typeface="Arial Narrow" panose="22635452340000000000" pitchFamily="2"/>
              </a:rPr>
              <a:t> </a:t>
            </a:r>
          </a:p>
        </p:txBody>
      </p:sp>
      <p:pic>
        <p:nvPicPr>
          <p:cNvPr id="18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4670" y="972185"/>
            <a:ext cx="5364480" cy="3892550"/>
          </a:xfrm>
          <a:prstGeom prst="rect">
            <a:avLst/>
          </a:prstGeom>
        </p:spPr>
      </p:pic>
      <p:sp>
        <p:nvSpPr>
          <p:cNvPr id="183" name="Text Placeholder 182"/>
          <p:cNvSpPr>
            <a:spLocks noGrp="1"/>
          </p:cNvSpPr>
          <p:nvPr>
            <p:ph type="body" idx="10"/>
          </p:nvPr>
        </p:nvSpPr>
        <p:spPr>
          <a:xfrm>
            <a:off x="441960" y="5183505"/>
            <a:ext cx="8686800" cy="148526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(a) The set of branches identified by the heavy lines is neither a path nor a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loop. (b) The set of branches here is not a path, since it can be traversed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35">
                <a:solidFill>
                  <a:srgbClr val="000000"/>
                </a:solidFill>
                <a:latin typeface="Arial" panose="22635452340000000000" pitchFamily="2"/>
              </a:rPr>
              <a:t>only by passing through the central node twice. (c) This path is a loop but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not a mesh, since it encloses other loops. (d) This path is also a loop but</a:t>
            </a:r>
          </a:p>
          <a:p>
            <a:pPr marL="0" marR="0" indent="0" algn="l">
              <a:lnSpc>
                <a:spcPct val="95999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b="1" spc="-40">
                <a:solidFill>
                  <a:srgbClr val="000000"/>
                </a:solidFill>
                <a:latin typeface="Arial" panose="22635452340000000000" pitchFamily="2"/>
              </a:rPr>
              <a:t>not a mesh. (e, f) Each of these paths is both a loop and a mesh.</a:t>
            </a:r>
          </a:p>
        </p:txBody>
      </p:sp>
      <p:cxnSp>
        <p:nvCxnSpPr>
          <p:cNvPr id="184" name="Straight Connector 183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 Placeholder 186"/>
          <p:cNvSpPr>
            <a:spLocks noGrp="1"/>
          </p:cNvSpPr>
          <p:nvPr>
            <p:ph type="body" idx="10"/>
          </p:nvPr>
        </p:nvSpPr>
        <p:spPr>
          <a:xfrm>
            <a:off x="97790" y="116632"/>
            <a:ext cx="9012555" cy="600075"/>
          </a:xfrm>
          <a:prstGeom prst="rect">
            <a:avLst/>
          </a:prstGeom>
          <a:noFill/>
          <a:ln w="13144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Example: 4.6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190" name="Text Placeholder 189"/>
          <p:cNvSpPr>
            <a:spLocks noGrp="1"/>
          </p:cNvSpPr>
          <p:nvPr>
            <p:ph type="body" idx="10"/>
          </p:nvPr>
        </p:nvSpPr>
        <p:spPr>
          <a:xfrm>
            <a:off x="1554480" y="715645"/>
            <a:ext cx="6807200" cy="5372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Determine the two mesh currents, </a:t>
            </a:r>
            <a:r>
              <a:rPr lang="en-US" sz="1800" b="1" i="1" spc="-55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1200" b="1" spc="-55">
                <a:solidFill>
                  <a:srgbClr val="333399"/>
                </a:solidFill>
                <a:latin typeface="Arial" panose="22635452340000000000" pitchFamily="2"/>
              </a:rPr>
              <a:t>1</a:t>
            </a: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 and </a:t>
            </a:r>
            <a:r>
              <a:rPr lang="en-US" sz="1800" b="1" i="1" spc="-55">
                <a:solidFill>
                  <a:srgbClr val="333399"/>
                </a:solidFill>
                <a:latin typeface="Arial" panose="22635452340000000000" pitchFamily="2"/>
              </a:rPr>
              <a:t>i</a:t>
            </a:r>
            <a:r>
              <a:rPr lang="en-US" sz="1200" b="1" spc="-55">
                <a:solidFill>
                  <a:srgbClr val="333399"/>
                </a:solidFill>
                <a:latin typeface="Arial" panose="22635452340000000000" pitchFamily="2"/>
              </a:rPr>
              <a:t>2</a:t>
            </a:r>
            <a:r>
              <a:rPr lang="en-US" sz="1800" b="1" spc="-55">
                <a:solidFill>
                  <a:srgbClr val="333399"/>
                </a:solidFill>
                <a:latin typeface="Arial" panose="22635452340000000000" pitchFamily="2"/>
              </a:rPr>
              <a:t>, in the circuit below.</a:t>
            </a:r>
          </a:p>
        </p:txBody>
      </p:sp>
      <p:pic>
        <p:nvPicPr>
          <p:cNvPr id="19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16480" y="1252855"/>
            <a:ext cx="4876800" cy="2081530"/>
          </a:xfrm>
          <a:prstGeom prst="rect">
            <a:avLst/>
          </a:prstGeom>
        </p:spPr>
      </p:pic>
      <p:sp>
        <p:nvSpPr>
          <p:cNvPr id="193" name="Text Placeholder 192"/>
          <p:cNvSpPr>
            <a:spLocks noGrp="1"/>
          </p:cNvSpPr>
          <p:nvPr>
            <p:ph type="body" idx="10"/>
          </p:nvPr>
        </p:nvSpPr>
        <p:spPr>
          <a:xfrm>
            <a:off x="1554480" y="3846195"/>
            <a:ext cx="6807200" cy="28225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868680" marR="0" indent="0" algn="l">
              <a:lnSpc>
                <a:spcPts val="1700"/>
              </a:lnSpc>
              <a:spcAft>
                <a:spcPts val="0"/>
              </a:spcAft>
            </a:pPr>
            <a:r>
              <a:rPr lang="en-US" sz="1600" b="1" spc="-40">
                <a:solidFill>
                  <a:srgbClr val="000000"/>
                </a:solidFill>
                <a:latin typeface="Arial" panose="22635452340000000000" pitchFamily="2"/>
              </a:rPr>
              <a:t>For the left-hand mesh,</a:t>
            </a:r>
          </a:p>
          <a:p>
            <a:pPr marL="868680" marR="2377440" indent="868680" algn="l">
              <a:lnSpc>
                <a:spcPts val="2500"/>
              </a:lnSpc>
              <a:spcBef>
                <a:spcPts val="720"/>
              </a:spcBef>
              <a:spcAft>
                <a:spcPts val="0"/>
              </a:spcAft>
            </a:pP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-42 + 6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+ 3 (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>
                <a:solidFill>
                  <a:srgbClr val="000000"/>
                </a:solidFill>
                <a:latin typeface="Arial" panose="22635452340000000000" pitchFamily="2"/>
              </a:rPr>
              <a:t>2 </a:t>
            </a:r>
            <a:r>
              <a:rPr lang="en-US" sz="1600" spc="70">
                <a:solidFill>
                  <a:srgbClr val="000000"/>
                </a:solidFill>
                <a:latin typeface="Arial" panose="22635452340000000000" pitchFamily="2"/>
              </a:rPr>
              <a:t>) = 0 </a:t>
            </a:r>
            <a:r>
              <a:rPr lang="en-US" sz="1600" b="1" spc="-40">
                <a:solidFill>
                  <a:srgbClr val="000000"/>
                </a:solidFill>
                <a:latin typeface="Arial" panose="22635452340000000000" pitchFamily="2"/>
              </a:rPr>
              <a:t>For the right-hand mesh,</a:t>
            </a:r>
          </a:p>
          <a:p>
            <a:pPr marL="868680" marR="2057400" indent="914400" algn="l">
              <a:lnSpc>
                <a:spcPts val="30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3 (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1 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) + 4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- 10 = 0 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Solving, we find that </a:t>
            </a:r>
            <a:r>
              <a:rPr lang="en-US" sz="1600" b="1" i="1" spc="-5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5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 = 6 A and </a:t>
            </a:r>
            <a:r>
              <a:rPr lang="en-US" sz="1600" b="1" i="1" spc="-5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5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b="1" spc="-55">
                <a:solidFill>
                  <a:srgbClr val="000000"/>
                </a:solidFill>
                <a:latin typeface="Arial" panose="22635452340000000000" pitchFamily="2"/>
              </a:rPr>
              <a:t> = 4 A.</a:t>
            </a:r>
          </a:p>
          <a:p>
            <a:pPr marL="868680" marR="2057400" indent="0" algn="l">
              <a:lnSpc>
                <a:spcPts val="1900"/>
              </a:lnSpc>
              <a:spcBef>
                <a:spcPts val="720"/>
              </a:spcBef>
              <a:spcAft>
                <a:spcPts val="2340"/>
              </a:spcAft>
            </a:pPr>
            <a:r>
              <a:rPr lang="en-US" sz="1600" b="1" spc="-50">
                <a:solidFill>
                  <a:srgbClr val="000000"/>
                </a:solidFill>
                <a:latin typeface="Arial" panose="22635452340000000000" pitchFamily="2"/>
              </a:rPr>
              <a:t>(The current flowing downward through 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the 3-</a:t>
            </a:r>
            <a:r>
              <a:rPr lang="en-US" sz="300" b="1" spc="-5">
                <a:solidFill>
                  <a:srgbClr val="000000"/>
                </a:solidFill>
                <a:latin typeface="AmdtSymbols" panose="22635452340000000000" pitchFamily="2"/>
              </a:rPr>
              <a:t> 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resistor is therefore </a:t>
            </a:r>
            <a:r>
              <a:rPr lang="en-US" sz="1600" b="1" i="1" spc="-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b="1" i="1" spc="-5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b="1" spc="-5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b="1" spc="-5">
                <a:solidFill>
                  <a:srgbClr val="000000"/>
                </a:solidFill>
                <a:latin typeface="Arial" panose="22635452340000000000" pitchFamily="2"/>
              </a:rPr>
              <a:t> = 2 A. )</a:t>
            </a:r>
          </a:p>
        </p:txBody>
      </p:sp>
      <p:cxnSp>
        <p:nvCxnSpPr>
          <p:cNvPr id="194" name="Straight Connector 193"/>
          <p:cNvCxnSpPr/>
          <p:nvPr/>
        </p:nvCxnSpPr>
        <p:spPr>
          <a:xfrm>
            <a:off x="661670" y="702102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 Placeholder 19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43510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Practice: </a:t>
            </a:r>
            <a:r>
              <a:rPr lang="en-US" sz="4000" spc="-70" dirty="0" smtClean="0">
                <a:solidFill>
                  <a:srgbClr val="0066CC"/>
                </a:solidFill>
                <a:latin typeface="Verdana" panose="22635452340000000000" pitchFamily="2"/>
              </a:rPr>
              <a:t>4.6</a:t>
            </a: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00" name="Text Placeholder 199"/>
          <p:cNvSpPr>
            <a:spLocks noGrp="1"/>
          </p:cNvSpPr>
          <p:nvPr>
            <p:ph type="body" idx="10"/>
          </p:nvPr>
        </p:nvSpPr>
        <p:spPr>
          <a:xfrm>
            <a:off x="339725" y="720090"/>
            <a:ext cx="8686800" cy="10871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502920" marR="0" indent="0" algn="l">
              <a:lnSpc>
                <a:spcPct val="95999"/>
              </a:lnSpc>
              <a:spcAft>
                <a:spcPts val="234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and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</a:p>
        </p:txBody>
      </p:sp>
      <p:pic>
        <p:nvPicPr>
          <p:cNvPr id="20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7720" y="1807210"/>
            <a:ext cx="7750810" cy="4270375"/>
          </a:xfrm>
          <a:prstGeom prst="rect">
            <a:avLst/>
          </a:prstGeom>
        </p:spPr>
      </p:pic>
      <p:cxnSp>
        <p:nvCxnSpPr>
          <p:cNvPr id="203" name="Straight Connector 20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8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075"/>
          </a:xfrm>
          <a:prstGeom prst="rect">
            <a:avLst/>
          </a:prstGeom>
          <a:noFill/>
          <a:ln w="13144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Example: 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4.7</a:t>
            </a: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TextBox 6"/>
          <p:cNvSpPr txBox="1"/>
          <p:nvPr/>
        </p:nvSpPr>
        <p:spPr>
          <a:xfrm>
            <a:off x="323528" y="764704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Determine the power supplied by 2V source:</a:t>
            </a:r>
            <a:endParaRPr lang="en-A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27051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268760"/>
            <a:ext cx="29527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356992"/>
            <a:ext cx="25812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2647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3356992"/>
            <a:ext cx="39719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4941168"/>
            <a:ext cx="482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5661248"/>
            <a:ext cx="4286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 Placeholder 22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6002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Example: 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4.8</a:t>
            </a: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27" name="Text Placeholder 226"/>
          <p:cNvSpPr>
            <a:spLocks noGrp="1"/>
          </p:cNvSpPr>
          <p:nvPr>
            <p:ph type="body" idx="10"/>
          </p:nvPr>
        </p:nvSpPr>
        <p:spPr>
          <a:xfrm>
            <a:off x="97790" y="681990"/>
            <a:ext cx="9012555" cy="9944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525780" rIns="0" bIns="0" anchor="t"/>
          <a:lstStyle/>
          <a:p>
            <a:pPr marL="731520" marR="0" indent="0" algn="l">
              <a:lnSpc>
                <a:spcPct val="81599"/>
              </a:lnSpc>
              <a:spcAft>
                <a:spcPts val="540"/>
              </a:spcAft>
            </a:pPr>
            <a:r>
              <a:rPr lang="en-US" sz="2800" b="1" spc="0">
                <a:solidFill>
                  <a:srgbClr val="000000"/>
                </a:solidFill>
                <a:latin typeface="Arial" panose="22635452340000000000" pitchFamily="2"/>
              </a:rPr>
              <a:t>determine the three mesh currents</a:t>
            </a:r>
          </a:p>
        </p:txBody>
      </p:sp>
      <p:pic>
        <p:nvPicPr>
          <p:cNvPr id="229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5570" y="1676400"/>
            <a:ext cx="8750935" cy="2727960"/>
          </a:xfrm>
          <a:prstGeom prst="rect">
            <a:avLst/>
          </a:prstGeom>
        </p:spPr>
      </p:pic>
      <p:pic>
        <p:nvPicPr>
          <p:cNvPr id="231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54170" y="4971415"/>
            <a:ext cx="4691380" cy="914400"/>
          </a:xfrm>
          <a:prstGeom prst="rect">
            <a:avLst/>
          </a:prstGeom>
        </p:spPr>
      </p:pic>
      <p:cxnSp>
        <p:nvCxnSpPr>
          <p:cNvPr id="232" name="Straight Connector 23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 Placeholder 23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505460"/>
          </a:xfrm>
          <a:prstGeom prst="rect">
            <a:avLst/>
          </a:prstGeom>
          <a:noFill/>
          <a:ln w="176530" cmpd="sng">
            <a:noFill/>
            <a:prstDash val="solid"/>
          </a:ln>
        </p:spPr>
        <p:txBody>
          <a:bodyPr lIns="0" tIns="0" rIns="0" bIns="0" anchor="t"/>
          <a:lstStyle/>
          <a:p>
            <a:pPr marL="411480" marR="0" indent="0" algn="l">
              <a:lnSpc>
                <a:spcPct val="7775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Practice: 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4.7</a:t>
            </a: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38" name="Text Placeholder 237"/>
          <p:cNvSpPr>
            <a:spLocks noGrp="1"/>
          </p:cNvSpPr>
          <p:nvPr>
            <p:ph type="body" idx="10"/>
          </p:nvPr>
        </p:nvSpPr>
        <p:spPr>
          <a:xfrm>
            <a:off x="877570" y="720090"/>
            <a:ext cx="7315200" cy="9105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1080"/>
              </a:spcAft>
            </a:pP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Determine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2800" spc="0">
                <a:solidFill>
                  <a:srgbClr val="000000"/>
                </a:solidFill>
                <a:latin typeface="Arial" panose="22635452340000000000" pitchFamily="2"/>
              </a:rPr>
              <a:t> and i</a:t>
            </a:r>
            <a:r>
              <a:rPr lang="en-US" sz="1850" spc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</a:p>
        </p:txBody>
      </p:sp>
      <p:pic>
        <p:nvPicPr>
          <p:cNvPr id="24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5215" y="1630680"/>
            <a:ext cx="6943090" cy="4294505"/>
          </a:xfrm>
          <a:prstGeom prst="rect">
            <a:avLst/>
          </a:prstGeom>
        </p:spPr>
      </p:pic>
      <p:cxnSp>
        <p:nvCxnSpPr>
          <p:cNvPr id="241" name="Straight Connector 24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81"/>
          <p:cNvSpPr>
            <a:spLocks noGrp="1"/>
          </p:cNvSpPr>
          <p:nvPr>
            <p:ph type="body" idx="10"/>
          </p:nvPr>
        </p:nvSpPr>
        <p:spPr>
          <a:xfrm>
            <a:off x="629920" y="114300"/>
            <a:ext cx="84582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>
            <a:normAutofit fontScale="85000" lnSpcReduction="10000"/>
          </a:bodyPr>
          <a:lstStyle/>
          <a:p>
            <a:pPr marL="0" marR="0" indent="0" algn="l">
              <a:lnSpc>
                <a:spcPct val="87359"/>
              </a:lnSpc>
              <a:spcAft>
                <a:spcPts val="0"/>
              </a:spcAft>
            </a:pPr>
            <a:r>
              <a:rPr lang="en-US" sz="4000" spc="-15" dirty="0" smtClean="0">
                <a:solidFill>
                  <a:srgbClr val="0066CC"/>
                </a:solidFill>
                <a:latin typeface="Verdana" panose="22635452340000000000" pitchFamily="2"/>
              </a:rPr>
              <a:t>Nodal Analysis:</a:t>
            </a:r>
            <a:r>
              <a:rPr lang="en-US" sz="3600" spc="-15" dirty="0" smtClean="0">
                <a:solidFill>
                  <a:srgbClr val="0066CC"/>
                </a:solidFill>
                <a:latin typeface="Verdana" panose="22635452340000000000" pitchFamily="2"/>
              </a:rPr>
              <a:t>(Node-Voltage Analysis)</a:t>
            </a:r>
            <a:endParaRPr lang="en-US" sz="3600" b="1" spc="-15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29920" y="701040"/>
            <a:ext cx="783526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64704"/>
            <a:ext cx="84201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988840"/>
            <a:ext cx="4219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5229200"/>
            <a:ext cx="6978232" cy="66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2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6002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Example: 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4.9</a:t>
            </a: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pSp>
        <p:nvGrpSpPr>
          <p:cNvPr id="12" name="Group 11"/>
          <p:cNvGrpSpPr/>
          <p:nvPr/>
        </p:nvGrpSpPr>
        <p:grpSpPr>
          <a:xfrm>
            <a:off x="467544" y="836712"/>
            <a:ext cx="7632848" cy="400110"/>
            <a:chOff x="467544" y="1124744"/>
            <a:chExt cx="7632848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467544" y="1124744"/>
              <a:ext cx="76328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2000" dirty="0" smtClean="0">
                  <a:latin typeface="Arial" pitchFamily="34" charset="0"/>
                  <a:cs typeface="Arial" pitchFamily="34" charset="0"/>
                </a:rPr>
                <a:t>Determine    in the circuit</a:t>
              </a:r>
              <a:endParaRPr lang="en-AU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1189509"/>
              <a:ext cx="190500" cy="295275"/>
            </a:xfrm>
            <a:prstGeom prst="rect">
              <a:avLst/>
            </a:prstGeom>
            <a:noFill/>
          </p:spPr>
        </p:pic>
      </p:grp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325524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050288"/>
            <a:ext cx="3376414" cy="2124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573016"/>
            <a:ext cx="6696744" cy="266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 Placeholder 252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40" dirty="0" err="1" smtClean="0">
                <a:solidFill>
                  <a:srgbClr val="0066CC"/>
                </a:solidFill>
                <a:latin typeface="Verdana" panose="22635452340000000000" pitchFamily="2"/>
              </a:rPr>
              <a:t>Supermesh</a:t>
            </a:r>
            <a:r>
              <a:rPr lang="en-US" sz="4000" spc="-4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58" name="Text Placeholder 257"/>
          <p:cNvSpPr>
            <a:spLocks noGrp="1"/>
          </p:cNvSpPr>
          <p:nvPr>
            <p:ph type="body" idx="10"/>
          </p:nvPr>
        </p:nvSpPr>
        <p:spPr>
          <a:xfrm>
            <a:off x="135890" y="716280"/>
            <a:ext cx="8521700" cy="8077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731520" marR="0" indent="0" algn="l">
              <a:lnSpc>
                <a:spcPct val="81599"/>
              </a:lnSpc>
              <a:spcAft>
                <a:spcPts val="162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  <p:pic>
        <p:nvPicPr>
          <p:cNvPr id="26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1524000"/>
            <a:ext cx="6781800" cy="4986655"/>
          </a:xfrm>
          <a:prstGeom prst="rect">
            <a:avLst/>
          </a:prstGeom>
        </p:spPr>
      </p:pic>
      <p:cxnSp>
        <p:nvCxnSpPr>
          <p:cNvPr id="261" name="Straight Connector 26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 Placeholder 263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40" dirty="0" err="1">
                <a:solidFill>
                  <a:srgbClr val="0066CC"/>
                </a:solidFill>
                <a:latin typeface="Verdana" panose="22635452340000000000" pitchFamily="2"/>
              </a:rPr>
              <a:t>Supermesh</a:t>
            </a: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68" name="Text Placeholder 267"/>
          <p:cNvSpPr>
            <a:spLocks noGrp="1"/>
          </p:cNvSpPr>
          <p:nvPr>
            <p:ph type="body" idx="10"/>
          </p:nvPr>
        </p:nvSpPr>
        <p:spPr>
          <a:xfrm>
            <a:off x="588645" y="681990"/>
            <a:ext cx="8521700" cy="8420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274320" marR="0" indent="0" algn="l">
              <a:lnSpc>
                <a:spcPct val="81599"/>
              </a:lnSpc>
              <a:spcAft>
                <a:spcPts val="162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  <p:pic>
        <p:nvPicPr>
          <p:cNvPr id="27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8450" y="4858385"/>
            <a:ext cx="4078605" cy="792480"/>
          </a:xfrm>
          <a:prstGeom prst="rect">
            <a:avLst/>
          </a:prstGeom>
        </p:spPr>
      </p:pic>
      <p:cxnSp>
        <p:nvCxnSpPr>
          <p:cNvPr id="273" name="Straight Connector 27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556792"/>
            <a:ext cx="86010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 Placeholder 27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40" dirty="0" err="1">
                <a:solidFill>
                  <a:srgbClr val="0066CC"/>
                </a:solidFill>
                <a:latin typeface="Verdana" panose="22635452340000000000" pitchFamily="2"/>
              </a:rPr>
              <a:t>Supermesh</a:t>
            </a: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28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0230" y="1009015"/>
            <a:ext cx="8336280" cy="3785235"/>
          </a:xfrm>
          <a:prstGeom prst="rect">
            <a:avLst/>
          </a:prstGeom>
        </p:spPr>
      </p:pic>
      <p:pic>
        <p:nvPicPr>
          <p:cNvPr id="282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0230" y="5452745"/>
            <a:ext cx="4337050" cy="899160"/>
          </a:xfrm>
          <a:prstGeom prst="rect">
            <a:avLst/>
          </a:prstGeom>
        </p:spPr>
      </p:pic>
      <p:cxnSp>
        <p:nvCxnSpPr>
          <p:cNvPr id="283" name="Straight Connector 28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 Placeholder 285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>
                <a:solidFill>
                  <a:srgbClr val="0066CC"/>
                </a:solidFill>
                <a:latin typeface="Verdana" panose="22635452340000000000" pitchFamily="2"/>
              </a:rPr>
              <a:t>The Supermesh:	</a:t>
            </a:r>
            <a:r>
              <a:rPr lang="en-US" sz="1150" b="1" spc="20">
                <a:solidFill>
                  <a:srgbClr val="000080"/>
                </a:solidFill>
                <a:latin typeface="Arial Narrow" panose="22635452340000000000" pitchFamily="2"/>
              </a:rPr>
              <a:t>Page 27</a:t>
            </a:r>
          </a:p>
        </p:txBody>
      </p:sp>
      <p:sp>
        <p:nvSpPr>
          <p:cNvPr id="287" name="Text Placeholder 286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196850" cmpd="sng">
            <a:noFill/>
            <a:prstDash val="solid"/>
          </a:ln>
        </p:spPr>
        <p:txBody>
          <a:bodyPr lIns="0" tIns="0" rIns="0" bIns="0" anchor="t"/>
          <a:lstStyle/>
          <a:p>
            <a:pPr marL="50292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The </a:t>
            </a:r>
            <a:r>
              <a:rPr lang="en-US" sz="4000" spc="-40" dirty="0" err="1">
                <a:solidFill>
                  <a:srgbClr val="0066CC"/>
                </a:solidFill>
                <a:latin typeface="Verdana" panose="22635452340000000000" pitchFamily="2"/>
              </a:rPr>
              <a:t>Supermesh</a:t>
            </a:r>
            <a:r>
              <a:rPr lang="en-US" sz="4000" spc="-40" dirty="0">
                <a:solidFill>
                  <a:srgbClr val="0066CC"/>
                </a:solidFill>
                <a:latin typeface="Verdana" panose="22635452340000000000" pitchFamily="2"/>
              </a:rPr>
              <a:t>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290" name="Text Placeholder 289"/>
          <p:cNvSpPr>
            <a:spLocks noGrp="1"/>
          </p:cNvSpPr>
          <p:nvPr>
            <p:ph type="body" idx="10"/>
          </p:nvPr>
        </p:nvSpPr>
        <p:spPr>
          <a:xfrm>
            <a:off x="643255" y="681990"/>
            <a:ext cx="8458200" cy="753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37160" rIns="0" bIns="0" anchor="t"/>
          <a:lstStyle/>
          <a:p>
            <a:pPr marL="365760" marR="0" indent="0" algn="l">
              <a:lnSpc>
                <a:spcPct val="81599"/>
              </a:lnSpc>
              <a:spcAft>
                <a:spcPts val="270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three mesh currents in the circuit below.</a:t>
            </a:r>
          </a:p>
        </p:txBody>
      </p:sp>
      <p:pic>
        <p:nvPicPr>
          <p:cNvPr id="29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270" y="1435735"/>
            <a:ext cx="2809875" cy="4904105"/>
          </a:xfrm>
          <a:prstGeom prst="rect">
            <a:avLst/>
          </a:prstGeom>
        </p:spPr>
      </p:pic>
      <p:sp>
        <p:nvSpPr>
          <p:cNvPr id="293" name="Text Placeholder 292"/>
          <p:cNvSpPr>
            <a:spLocks noGrp="1"/>
          </p:cNvSpPr>
          <p:nvPr>
            <p:ph type="body" idx="10"/>
          </p:nvPr>
        </p:nvSpPr>
        <p:spPr>
          <a:xfrm>
            <a:off x="3910330" y="1435735"/>
            <a:ext cx="4838700" cy="25723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28600" rIns="0" bIns="0" anchor="t"/>
          <a:lstStyle/>
          <a:p>
            <a:pPr marL="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600" b="1" spc="-30" dirty="0">
                <a:solidFill>
                  <a:srgbClr val="000000"/>
                </a:solidFill>
                <a:latin typeface="Arial" panose="22635452340000000000" pitchFamily="2"/>
              </a:rPr>
              <a:t>Creating a “</a:t>
            </a:r>
            <a:r>
              <a:rPr lang="en-US" sz="1600" b="1" spc="-30" dirty="0" err="1">
                <a:solidFill>
                  <a:srgbClr val="000000"/>
                </a:solidFill>
                <a:latin typeface="Arial" panose="22635452340000000000" pitchFamily="2"/>
              </a:rPr>
              <a:t>supermesh</a:t>
            </a:r>
            <a:r>
              <a:rPr lang="en-US" sz="1600" b="1" spc="-30" dirty="0">
                <a:solidFill>
                  <a:srgbClr val="000000"/>
                </a:solidFill>
                <a:latin typeface="Arial" panose="22635452340000000000" pitchFamily="2"/>
              </a:rPr>
              <a:t>” from meshes 1 and 3:</a:t>
            </a:r>
          </a:p>
          <a:p>
            <a:pPr marL="27432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  <a:tabLst>
                <a:tab pos="4776470" algn="r"/>
              </a:tabLst>
            </a:pP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-7 + 1 (</a:t>
            </a:r>
            <a:r>
              <a:rPr lang="en-US" sz="1600" i="1" spc="60" dirty="0">
                <a:solidFill>
                  <a:srgbClr val="000000"/>
                </a:solidFill>
                <a:latin typeface="Arial" panose="22635452340000000000" pitchFamily="2"/>
              </a:rPr>
              <a:t> i</a:t>
            </a:r>
            <a:r>
              <a:rPr lang="en-US" sz="1050" spc="60" dirty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6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 dirty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 ) + 3 ( </a:t>
            </a:r>
            <a:r>
              <a:rPr lang="en-US" sz="1600" i="1" spc="6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 dirty="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6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 dirty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 ) + 1 </a:t>
            </a:r>
            <a:r>
              <a:rPr lang="en-US" sz="1600" i="1" spc="6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60" dirty="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60" dirty="0">
                <a:solidFill>
                  <a:srgbClr val="000000"/>
                </a:solidFill>
                <a:latin typeface="Arial" panose="22635452340000000000" pitchFamily="2"/>
              </a:rPr>
              <a:t> = 0	</a:t>
            </a:r>
            <a:r>
              <a:rPr lang="en-US" sz="1600" spc="0" dirty="0">
                <a:solidFill>
                  <a:srgbClr val="000000"/>
                </a:solidFill>
                <a:latin typeface="Arial" panose="22635452340000000000" pitchFamily="2"/>
              </a:rPr>
              <a:t>[1]</a:t>
            </a:r>
          </a:p>
          <a:p>
            <a:pPr marL="45720" marR="0" indent="0" algn="l">
              <a:lnSpc>
                <a:spcPct val="84479"/>
              </a:lnSpc>
              <a:spcBef>
                <a:spcPts val="2340"/>
              </a:spcBef>
              <a:spcAft>
                <a:spcPts val="0"/>
              </a:spcAft>
            </a:pPr>
            <a:r>
              <a:rPr lang="en-US" sz="1600" b="1" spc="0" dirty="0">
                <a:solidFill>
                  <a:srgbClr val="000000"/>
                </a:solidFill>
                <a:latin typeface="Arial" panose="22635452340000000000" pitchFamily="2"/>
              </a:rPr>
              <a:t>Around mesh 2:</a:t>
            </a:r>
          </a:p>
          <a:p>
            <a:pPr marL="320040" marR="0" indent="0" algn="l">
              <a:lnSpc>
                <a:spcPct val="95999"/>
              </a:lnSpc>
              <a:spcBef>
                <a:spcPts val="1260"/>
              </a:spcBef>
              <a:spcAft>
                <a:spcPts val="0"/>
              </a:spcAft>
              <a:tabLst>
                <a:tab pos="4831080" algn="r"/>
              </a:tabLst>
            </a:pP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1 (</a:t>
            </a:r>
            <a:r>
              <a:rPr lang="en-US" sz="1600" i="1" spc="70" dirty="0">
                <a:solidFill>
                  <a:srgbClr val="000000"/>
                </a:solidFill>
                <a:latin typeface="Arial" panose="22635452340000000000" pitchFamily="2"/>
              </a:rPr>
              <a:t> i</a:t>
            </a:r>
            <a:r>
              <a:rPr lang="en-US" sz="1050" spc="70" dirty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 dirty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 ) + 2 </a:t>
            </a:r>
            <a:r>
              <a:rPr lang="en-US" sz="1600" i="1" spc="7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 dirty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 + 3 ( </a:t>
            </a:r>
            <a:r>
              <a:rPr lang="en-US" sz="1600" i="1" spc="7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 dirty="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 - </a:t>
            </a:r>
            <a:r>
              <a:rPr lang="en-US" sz="1600" i="1" spc="7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70" dirty="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70" dirty="0">
                <a:solidFill>
                  <a:srgbClr val="000000"/>
                </a:solidFill>
                <a:latin typeface="Arial" panose="22635452340000000000" pitchFamily="2"/>
              </a:rPr>
              <a:t> ) = 0	</a:t>
            </a:r>
            <a:r>
              <a:rPr lang="en-US" sz="1600" spc="0" dirty="0">
                <a:solidFill>
                  <a:srgbClr val="000000"/>
                </a:solidFill>
                <a:latin typeface="Arial" panose="22635452340000000000" pitchFamily="2"/>
              </a:rPr>
              <a:t>[2]</a:t>
            </a:r>
          </a:p>
          <a:p>
            <a:pPr marL="320040" marR="0" indent="-274320" algn="l">
              <a:lnSpc>
                <a:spcPct val="143999"/>
              </a:lnSpc>
              <a:spcBef>
                <a:spcPts val="1080"/>
              </a:spcBef>
              <a:spcAft>
                <a:spcPts val="0"/>
              </a:spcAft>
              <a:tabLst>
                <a:tab pos="4831080" algn="r"/>
              </a:tabLst>
            </a:pPr>
            <a:r>
              <a:rPr lang="en-US" sz="1600" b="1" spc="-30" dirty="0">
                <a:solidFill>
                  <a:srgbClr val="000000"/>
                </a:solidFill>
                <a:latin typeface="Arial" panose="22635452340000000000" pitchFamily="2"/>
              </a:rPr>
              <a:t>Finally, we relate the currents in meshes 1 and 3: </a:t>
            </a:r>
            <a:r>
              <a:rPr lang="en-US" sz="1600" b="1" spc="-30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r>
              <a:rPr lang="en-US" sz="1600" i="1" spc="110" dirty="0" smtClean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110" dirty="0" smtClean="0">
                <a:solidFill>
                  <a:srgbClr val="000000"/>
                </a:solidFill>
                <a:latin typeface="Arial" panose="22635452340000000000" pitchFamily="2"/>
              </a:rPr>
              <a:t>1</a:t>
            </a:r>
            <a:r>
              <a:rPr lang="en-US" sz="1600" spc="110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r>
              <a:rPr lang="en-US" sz="1600" spc="110" dirty="0">
                <a:solidFill>
                  <a:srgbClr val="000000"/>
                </a:solidFill>
                <a:latin typeface="Arial" panose="22635452340000000000" pitchFamily="2"/>
              </a:rPr>
              <a:t>- </a:t>
            </a:r>
            <a:r>
              <a:rPr lang="en-US" sz="1600" i="1" spc="110" dirty="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110" dirty="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110" dirty="0">
                <a:solidFill>
                  <a:srgbClr val="000000"/>
                </a:solidFill>
                <a:latin typeface="Arial" panose="22635452340000000000" pitchFamily="2"/>
              </a:rPr>
              <a:t> = 7	</a:t>
            </a:r>
            <a:r>
              <a:rPr lang="en-US" sz="1600" spc="0" dirty="0">
                <a:solidFill>
                  <a:srgbClr val="000000"/>
                </a:solidFill>
                <a:latin typeface="Arial" panose="22635452340000000000" pitchFamily="2"/>
              </a:rPr>
              <a:t>[3]</a:t>
            </a:r>
          </a:p>
        </p:txBody>
      </p:sp>
      <p:graphicFrame>
        <p:nvGraphicFramePr>
          <p:cNvPr id="296" name="table 296"/>
          <p:cNvGraphicFramePr>
            <a:graphicFrameLocks noGrp="1"/>
          </p:cNvGraphicFramePr>
          <p:nvPr/>
        </p:nvGraphicFramePr>
        <p:xfrm>
          <a:off x="3910330" y="4008120"/>
          <a:ext cx="4838700" cy="1437005"/>
        </p:xfrm>
        <a:graphic>
          <a:graphicData uri="http://schemas.openxmlformats.org/drawingml/2006/table">
            <a:tbl>
              <a:tblPr/>
              <a:tblGrid>
                <a:gridCol w="1237615"/>
                <a:gridCol w="1224915"/>
                <a:gridCol w="289560"/>
                <a:gridCol w="615950"/>
                <a:gridCol w="1470660"/>
              </a:tblGrid>
              <a:tr h="368935">
                <a:tc gridSpan="2">
                  <a:txBody>
                    <a:bodyPr/>
                    <a:lstStyle/>
                    <a:p>
                      <a:pPr marL="0" marR="1101725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1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Rearranging,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/>
                    </a:p>
                  </a:txBody>
                  <a:tcPr marL="0" marR="0" marT="0" marB="0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</a:tr>
              <a:tr h="368935">
                <a:tc gridSpan="2">
                  <a:txBody>
                    <a:bodyPr/>
                    <a:lstStyle/>
                    <a:p>
                      <a:pPr marL="958215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44420" algn="r"/>
                        </a:tabLst>
                      </a:pPr>
                      <a:r>
                        <a:rPr lang="en-US" sz="1600" i="1" spc="-20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-20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1</a:t>
                      </a:r>
                      <a:r>
                        <a:rPr lang="en-US" sz="1600" spc="-20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	</a:t>
                      </a:r>
                      <a:r>
                        <a:rPr lang="en-US" sz="1600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- 4 </a:t>
                      </a:r>
                      <a:r>
                        <a:rPr lang="en-US" sz="1600" i="1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2</a:t>
                      </a:r>
                      <a:r>
                        <a:rPr lang="en-US" sz="1600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 + 4 </a:t>
                      </a:r>
                      <a:r>
                        <a:rPr lang="en-US" sz="1600" i="1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9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3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r>
                        <a:rPr lang="en-US" sz="10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11430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=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44704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7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82015" indent="22860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endParaRPr/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958215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-</a:t>
                      </a:r>
                      <a:r>
                        <a:rPr lang="en-US" sz="1600" i="1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1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461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+ 6</a:t>
                      </a:r>
                      <a:r>
                        <a:rPr lang="en-US" sz="1600" i="1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 i</a:t>
                      </a:r>
                      <a:r>
                        <a:rPr lang="en-US" sz="1050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2</a:t>
                      </a:r>
                      <a:r>
                        <a:rPr lang="en-US" sz="1600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 - 3 </a:t>
                      </a:r>
                      <a:r>
                        <a:rPr lang="en-US" sz="1600" i="1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8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3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=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8989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0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82015" indent="22860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 startAt="2"/>
                      </a:pPr>
                      <a:endParaRPr/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</a:tr>
              <a:tr h="330835">
                <a:tc>
                  <a:txBody>
                    <a:bodyPr/>
                    <a:lstStyle/>
                    <a:p>
                      <a:pPr marL="958215" marR="0" indent="0" algn="l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1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461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52525" algn="r"/>
                        </a:tabLs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-	</a:t>
                      </a:r>
                      <a:r>
                        <a:rPr lang="en-US" sz="1600" i="1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i</a:t>
                      </a:r>
                      <a:r>
                        <a:rPr lang="en-US" sz="105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3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715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=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89890" indent="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0">
                          <a:solidFill>
                            <a:srgbClr val="000000"/>
                          </a:solidFill>
                          <a:latin typeface="Arial" panose="22635452340000000000" pitchFamily="2"/>
                        </a:rPr>
                        <a:t>7</a:t>
                      </a:r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82015" indent="228600" algn="r">
                        <a:lnSpc>
                          <a:spcPct val="95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AutoNum type="arabicPeriod"/>
                      </a:pPr>
                      <a:endParaRPr/>
                    </a:p>
                  </a:txBody>
                  <a:tcPr marL="0" marR="0" marT="0" marB="0" anchor="ctr">
                    <a:lnL w="0" cmpd="sng">
                      <a:noFill/>
                      <a:prstDash val="solid"/>
                    </a:lnL>
                    <a:lnR w="0" cmpd="sng">
                      <a:noFill/>
                      <a:prstDash val="solid"/>
                    </a:lnR>
                    <a:lnT w="0" cmpd="sng">
                      <a:noFill/>
                      <a:prstDash val="solid"/>
                    </a:lnT>
                    <a:lnB w="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97" name="Text Placeholder 296"/>
          <p:cNvSpPr>
            <a:spLocks noGrp="1"/>
          </p:cNvSpPr>
          <p:nvPr>
            <p:ph type="body" idx="10"/>
          </p:nvPr>
        </p:nvSpPr>
        <p:spPr>
          <a:xfrm>
            <a:off x="3910330" y="5788025"/>
            <a:ext cx="4838700" cy="880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8288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1600" b="1" spc="0">
                <a:solidFill>
                  <a:srgbClr val="000000"/>
                </a:solidFill>
                <a:latin typeface="Arial" panose="22635452340000000000" pitchFamily="2"/>
              </a:rPr>
              <a:t>Solving,</a:t>
            </a:r>
          </a:p>
          <a:p>
            <a:pPr marL="182880" marR="0" indent="0" algn="l">
              <a:lnSpc>
                <a:spcPct val="95999"/>
              </a:lnSpc>
              <a:spcBef>
                <a:spcPts val="720"/>
              </a:spcBef>
              <a:spcAft>
                <a:spcPts val="2160"/>
              </a:spcAft>
            </a:pP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1 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= 9 A,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2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= 2.5 A, and </a:t>
            </a:r>
            <a:r>
              <a:rPr lang="en-US" sz="1600" i="1" spc="90">
                <a:solidFill>
                  <a:srgbClr val="000000"/>
                </a:solidFill>
                <a:latin typeface="Arial" panose="22635452340000000000" pitchFamily="2"/>
              </a:rPr>
              <a:t>i</a:t>
            </a:r>
            <a:r>
              <a:rPr lang="en-US" sz="1050" spc="90">
                <a:solidFill>
                  <a:srgbClr val="000000"/>
                </a:solidFill>
                <a:latin typeface="Arial" panose="22635452340000000000" pitchFamily="2"/>
              </a:rPr>
              <a:t>3</a:t>
            </a:r>
            <a:r>
              <a:rPr lang="en-US" sz="1600" spc="90">
                <a:solidFill>
                  <a:srgbClr val="000000"/>
                </a:solidFill>
                <a:latin typeface="Arial" panose="22635452340000000000" pitchFamily="2"/>
              </a:rPr>
              <a:t> = 2 A.</a:t>
            </a:r>
          </a:p>
        </p:txBody>
      </p:sp>
      <p:cxnSp>
        <p:nvCxnSpPr>
          <p:cNvPr id="298" name="Straight Connector 297"/>
          <p:cNvCxnSpPr/>
          <p:nvPr/>
        </p:nvCxnSpPr>
        <p:spPr>
          <a:xfrm>
            <a:off x="643255" y="701040"/>
            <a:ext cx="7821930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10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 Placeholder 300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06730"/>
          </a:xfrm>
          <a:prstGeom prst="rect">
            <a:avLst/>
          </a:prstGeom>
          <a:noFill/>
          <a:ln w="206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3200"/>
              </a:lnSpc>
              <a:spcAft>
                <a:spcPts val="0"/>
              </a:spcAft>
              <a:tabLst>
                <a:tab pos="8951595" algn="r"/>
              </a:tabLst>
            </a:pP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Practice: </a:t>
            </a:r>
            <a:r>
              <a:rPr lang="en-US" sz="4000" spc="-70" dirty="0" smtClean="0">
                <a:solidFill>
                  <a:srgbClr val="0066CC"/>
                </a:solidFill>
                <a:latin typeface="Verdana" panose="22635452340000000000" pitchFamily="2"/>
              </a:rPr>
              <a:t>4.10</a:t>
            </a:r>
            <a:r>
              <a:rPr lang="en-US" sz="4000" spc="-7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10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307" name="Text Placeholder 306"/>
          <p:cNvSpPr>
            <a:spLocks noGrp="1"/>
          </p:cNvSpPr>
          <p:nvPr>
            <p:ph type="body" idx="10"/>
          </p:nvPr>
        </p:nvSpPr>
        <p:spPr>
          <a:xfrm>
            <a:off x="83820" y="720090"/>
            <a:ext cx="8458200" cy="85852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65760" rIns="0" bIns="0" anchor="t"/>
          <a:lstStyle/>
          <a:p>
            <a:pPr marL="1280160" marR="0" indent="0" algn="l">
              <a:lnSpc>
                <a:spcPct val="95999"/>
              </a:lnSpc>
              <a:spcAft>
                <a:spcPts val="1440"/>
              </a:spcAft>
            </a:pP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Find the voltage </a:t>
            </a:r>
            <a:r>
              <a:rPr lang="en-US" sz="1800" b="1" i="1" spc="-40">
                <a:solidFill>
                  <a:srgbClr val="333399"/>
                </a:solidFill>
                <a:latin typeface="Arial" panose="22635452340000000000" pitchFamily="2"/>
              </a:rPr>
              <a:t>v</a:t>
            </a:r>
            <a:r>
              <a:rPr lang="en-US" sz="1200" b="1" spc="-40">
                <a:solidFill>
                  <a:srgbClr val="333399"/>
                </a:solidFill>
                <a:latin typeface="Arial" panose="22635452340000000000" pitchFamily="2"/>
              </a:rPr>
              <a:t>3</a:t>
            </a:r>
            <a:r>
              <a:rPr lang="en-US" sz="1800" b="1" spc="-40">
                <a:solidFill>
                  <a:srgbClr val="333399"/>
                </a:solidFill>
                <a:latin typeface="Arial" panose="22635452340000000000" pitchFamily="2"/>
              </a:rPr>
              <a:t> in the circuit below.</a:t>
            </a:r>
          </a:p>
        </p:txBody>
      </p:sp>
      <p:cxnSp>
        <p:nvCxnSpPr>
          <p:cNvPr id="310" name="Straight Connector 309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556792"/>
            <a:ext cx="54578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 Placeholder 334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342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200" y="1066800"/>
            <a:ext cx="8866505" cy="2731135"/>
          </a:xfrm>
          <a:prstGeom prst="rect">
            <a:avLst/>
          </a:prstGeom>
        </p:spPr>
      </p:pic>
      <p:cxnSp>
        <p:nvCxnSpPr>
          <p:cNvPr id="343" name="Straight Connector 34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 Placeholder 346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351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0080" y="1121410"/>
            <a:ext cx="8302625" cy="5306695"/>
          </a:xfrm>
          <a:prstGeom prst="rect">
            <a:avLst/>
          </a:prstGeom>
        </p:spPr>
      </p:pic>
      <p:cxnSp>
        <p:nvCxnSpPr>
          <p:cNvPr id="352" name="Straight Connector 35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 Placeholder 355"/>
          <p:cNvSpPr>
            <a:spLocks noGrp="1"/>
          </p:cNvSpPr>
          <p:nvPr>
            <p:ph type="body" idx="10"/>
          </p:nvPr>
        </p:nvSpPr>
        <p:spPr>
          <a:xfrm>
            <a:off x="86995" y="114300"/>
            <a:ext cx="9012555" cy="601345"/>
          </a:xfrm>
          <a:prstGeom prst="rect">
            <a:avLst/>
          </a:prstGeom>
          <a:noFill/>
          <a:ln w="215900" cmpd="sng">
            <a:noFill/>
            <a:prstDash val="solid"/>
          </a:ln>
        </p:spPr>
        <p:txBody>
          <a:bodyPr lIns="0" tIns="0" rIns="0" bIns="0" anchor="t"/>
          <a:lstStyle/>
          <a:p>
            <a:pPr marL="548640" marR="0" indent="0" algn="l">
              <a:lnSpc>
                <a:spcPts val="32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A comparison: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36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3990" y="990600"/>
            <a:ext cx="3690620" cy="2051050"/>
          </a:xfrm>
          <a:prstGeom prst="rect">
            <a:avLst/>
          </a:prstGeom>
        </p:spPr>
      </p:pic>
      <p:pic>
        <p:nvPicPr>
          <p:cNvPr id="362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28745" y="3185160"/>
            <a:ext cx="5117465" cy="3300730"/>
          </a:xfrm>
          <a:prstGeom prst="rect">
            <a:avLst/>
          </a:prstGeom>
        </p:spPr>
      </p:pic>
      <p:cxnSp>
        <p:nvCxnSpPr>
          <p:cNvPr id="363" name="Straight Connector 362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3330" y="5517232"/>
            <a:ext cx="3581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481"/>
          <p:cNvSpPr>
            <a:spLocks noGrp="1"/>
          </p:cNvSpPr>
          <p:nvPr>
            <p:ph type="body" idx="10"/>
          </p:nvPr>
        </p:nvSpPr>
        <p:spPr>
          <a:xfrm>
            <a:off x="629920" y="114300"/>
            <a:ext cx="84582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>
            <a:normAutofit fontScale="85000" lnSpcReduction="10000"/>
          </a:bodyPr>
          <a:lstStyle/>
          <a:p>
            <a:pPr marL="0" marR="0" indent="0" algn="l">
              <a:lnSpc>
                <a:spcPct val="87359"/>
              </a:lnSpc>
              <a:spcAft>
                <a:spcPts val="0"/>
              </a:spcAft>
            </a:pPr>
            <a:r>
              <a:rPr lang="en-US" sz="4000" spc="-15" dirty="0" smtClean="0">
                <a:solidFill>
                  <a:srgbClr val="0066CC"/>
                </a:solidFill>
                <a:latin typeface="Verdana" panose="22635452340000000000" pitchFamily="2"/>
              </a:rPr>
              <a:t>Nodal Analysis:</a:t>
            </a:r>
            <a:r>
              <a:rPr lang="en-US" sz="3600" spc="-15" dirty="0" smtClean="0">
                <a:solidFill>
                  <a:srgbClr val="0066CC"/>
                </a:solidFill>
                <a:latin typeface="Verdana" panose="22635452340000000000" pitchFamily="2"/>
              </a:rPr>
              <a:t>(Node-Voltage Analysis)</a:t>
            </a:r>
            <a:endParaRPr lang="en-US" sz="3600" b="1" spc="-15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29920" y="701040"/>
            <a:ext cx="783526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258" y="2852936"/>
            <a:ext cx="48487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836712"/>
            <a:ext cx="5372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340768"/>
            <a:ext cx="8667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1988840"/>
            <a:ext cx="86772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64210" y="3501008"/>
            <a:ext cx="895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65787" y="3501008"/>
            <a:ext cx="866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60754" y="3573016"/>
            <a:ext cx="10477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5517232"/>
            <a:ext cx="29527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512" y="4293096"/>
            <a:ext cx="3009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3356992"/>
            <a:ext cx="9525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3471" y="4293096"/>
            <a:ext cx="51530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2" name="Text Placeholder 481"/>
          <p:cNvSpPr>
            <a:spLocks noGrp="1"/>
          </p:cNvSpPr>
          <p:nvPr>
            <p:ph type="body" idx="10"/>
          </p:nvPr>
        </p:nvSpPr>
        <p:spPr>
          <a:xfrm>
            <a:off x="629920" y="114300"/>
            <a:ext cx="8458200" cy="5676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>
            <a:normAutofit fontScale="85000" lnSpcReduction="10000"/>
          </a:bodyPr>
          <a:lstStyle/>
          <a:p>
            <a:pPr marL="0" marR="0" indent="0" algn="l">
              <a:lnSpc>
                <a:spcPct val="87359"/>
              </a:lnSpc>
              <a:spcAft>
                <a:spcPts val="0"/>
              </a:spcAft>
            </a:pPr>
            <a:r>
              <a:rPr lang="en-US" sz="4000" spc="-15" dirty="0" smtClean="0">
                <a:solidFill>
                  <a:srgbClr val="0066CC"/>
                </a:solidFill>
                <a:latin typeface="Verdana" panose="22635452340000000000" pitchFamily="2"/>
              </a:rPr>
              <a:t>Nodal Analysis:</a:t>
            </a:r>
            <a:r>
              <a:rPr lang="en-US" sz="3600" spc="-15" dirty="0" smtClean="0">
                <a:solidFill>
                  <a:srgbClr val="0066CC"/>
                </a:solidFill>
                <a:latin typeface="Verdana" panose="22635452340000000000" pitchFamily="2"/>
              </a:rPr>
              <a:t>(Node-Voltage Analysis)</a:t>
            </a:r>
            <a:endParaRPr lang="en-US" sz="3600" b="1" spc="-15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483" name="Text Placeholder 482"/>
          <p:cNvSpPr>
            <a:spLocks noGrp="1"/>
          </p:cNvSpPr>
          <p:nvPr>
            <p:ph type="body" idx="10"/>
          </p:nvPr>
        </p:nvSpPr>
        <p:spPr>
          <a:xfrm>
            <a:off x="629920" y="681990"/>
            <a:ext cx="8458200" cy="13690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114300" rIns="0" bIns="0" anchor="t"/>
          <a:lstStyle/>
          <a:p>
            <a:pPr marL="91440" marR="0" indent="0" algn="l">
              <a:lnSpc>
                <a:spcPct val="95999"/>
              </a:lnSpc>
              <a:spcAft>
                <a:spcPts val="0"/>
              </a:spcAft>
            </a:pPr>
            <a:r>
              <a:rPr lang="en-US" sz="2800" spc="-30" dirty="0">
                <a:solidFill>
                  <a:srgbClr val="000000"/>
                </a:solidFill>
                <a:latin typeface="Arial" panose="22635452340000000000" pitchFamily="2"/>
              </a:rPr>
              <a:t>Nodal Analysis: is based on KCL</a:t>
            </a:r>
          </a:p>
          <a:p>
            <a:pPr marL="457200" marR="0" indent="0" algn="l">
              <a:lnSpc>
                <a:spcPct val="95999"/>
              </a:lnSpc>
              <a:spcBef>
                <a:spcPts val="1080"/>
              </a:spcBef>
              <a:spcAft>
                <a:spcPts val="0"/>
              </a:spcAft>
            </a:pPr>
            <a:r>
              <a:rPr lang="en-US" sz="1800" b="1" spc="-40" dirty="0">
                <a:solidFill>
                  <a:srgbClr val="333399"/>
                </a:solidFill>
                <a:latin typeface="Arial" panose="22635452340000000000" pitchFamily="2"/>
              </a:rPr>
              <a:t>Obtain values for the unknown voltages across the</a:t>
            </a:r>
          </a:p>
          <a:p>
            <a:pPr marL="457200" marR="0" indent="0" algn="l">
              <a:lnSpc>
                <a:spcPct val="81599"/>
              </a:lnSpc>
              <a:spcBef>
                <a:spcPts val="180"/>
              </a:spcBef>
              <a:spcAft>
                <a:spcPts val="1080"/>
              </a:spcAft>
            </a:pPr>
            <a:r>
              <a:rPr lang="en-US" sz="1800" b="1" spc="-40" dirty="0">
                <a:solidFill>
                  <a:srgbClr val="333399"/>
                </a:solidFill>
                <a:latin typeface="Arial" panose="22635452340000000000" pitchFamily="2"/>
              </a:rPr>
              <a:t>elements in the circuit below.</a:t>
            </a:r>
          </a:p>
        </p:txBody>
      </p:sp>
      <p:cxnSp>
        <p:nvCxnSpPr>
          <p:cNvPr id="492" name="Straight Connector 491"/>
          <p:cNvCxnSpPr/>
          <p:nvPr/>
        </p:nvCxnSpPr>
        <p:spPr>
          <a:xfrm>
            <a:off x="629920" y="701040"/>
            <a:ext cx="783526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718" y="1844824"/>
            <a:ext cx="58864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805264"/>
            <a:ext cx="10001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Text Placeholder 495"/>
          <p:cNvSpPr>
            <a:spLocks noGrp="1"/>
          </p:cNvSpPr>
          <p:nvPr>
            <p:ph type="body" idx="10"/>
          </p:nvPr>
        </p:nvSpPr>
        <p:spPr>
          <a:xfrm>
            <a:off x="362585" y="114300"/>
            <a:ext cx="8699500" cy="14185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137160" marR="0" indent="0" algn="l">
              <a:lnSpc>
                <a:spcPct val="77759"/>
              </a:lnSpc>
              <a:spcAft>
                <a:spcPts val="6840"/>
              </a:spcAft>
              <a:tabLst>
                <a:tab pos="8689975" algn="r"/>
              </a:tabLst>
            </a:pPr>
            <a:r>
              <a:rPr lang="en-US" sz="4000" spc="-80" dirty="0">
                <a:solidFill>
                  <a:srgbClr val="0066CC"/>
                </a:solidFill>
                <a:latin typeface="Verdana" panose="22635452340000000000" pitchFamily="2"/>
              </a:rPr>
              <a:t>Practice</a:t>
            </a:r>
            <a:r>
              <a:rPr lang="en-US" sz="4000" spc="-8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8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pic>
        <p:nvPicPr>
          <p:cNvPr id="498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6390" y="1532890"/>
            <a:ext cx="8531225" cy="2920365"/>
          </a:xfrm>
          <a:prstGeom prst="rect">
            <a:avLst/>
          </a:prstGeom>
        </p:spPr>
      </p:pic>
      <p:pic>
        <p:nvPicPr>
          <p:cNvPr id="500" name="Imag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45665" y="4547870"/>
            <a:ext cx="4892040" cy="203835"/>
          </a:xfrm>
          <a:prstGeom prst="rect">
            <a:avLst/>
          </a:prstGeom>
        </p:spPr>
      </p:pic>
      <p:sp>
        <p:nvSpPr>
          <p:cNvPr id="501" name="Text Placeholder 500"/>
          <p:cNvSpPr>
            <a:spLocks noGrp="1"/>
          </p:cNvSpPr>
          <p:nvPr>
            <p:ph type="body" idx="10"/>
          </p:nvPr>
        </p:nvSpPr>
        <p:spPr>
          <a:xfrm>
            <a:off x="362585" y="5538470"/>
            <a:ext cx="8564880" cy="11303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5040"/>
              </a:spcAft>
            </a:pPr>
            <a:r>
              <a:rPr lang="en-US" sz="2800" spc="0">
                <a:solidFill>
                  <a:srgbClr val="080305"/>
                </a:solidFill>
                <a:latin typeface="Tahoma" panose="22635452340000000000" pitchFamily="2"/>
              </a:rPr>
              <a:t>Compute the voltage across each current source.</a:t>
            </a:r>
          </a:p>
        </p:txBody>
      </p:sp>
      <p:cxnSp>
        <p:nvCxnSpPr>
          <p:cNvPr id="502" name="Straight Connector 501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ext Placeholder 504"/>
          <p:cNvSpPr>
            <a:spLocks noGrp="1"/>
          </p:cNvSpPr>
          <p:nvPr>
            <p:ph type="body" idx="10"/>
          </p:nvPr>
        </p:nvSpPr>
        <p:spPr>
          <a:xfrm>
            <a:off x="97790" y="115570"/>
            <a:ext cx="9012555" cy="600710"/>
          </a:xfrm>
          <a:prstGeom prst="rect">
            <a:avLst/>
          </a:prstGeom>
          <a:noFill/>
          <a:ln w="321310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ct val="93119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60" dirty="0">
                <a:solidFill>
                  <a:srgbClr val="0066CC"/>
                </a:solidFill>
                <a:latin typeface="Verdana" panose="22635452340000000000" pitchFamily="2"/>
              </a:rPr>
              <a:t>Example: 4.2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08" name="Text Placeholder 507"/>
          <p:cNvSpPr>
            <a:spLocks noGrp="1"/>
          </p:cNvSpPr>
          <p:nvPr>
            <p:ph type="body" idx="10"/>
          </p:nvPr>
        </p:nvSpPr>
        <p:spPr>
          <a:xfrm>
            <a:off x="217805" y="716280"/>
            <a:ext cx="8564880" cy="7988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297180" rIns="0" bIns="0" anchor="t"/>
          <a:lstStyle/>
          <a:p>
            <a:pPr marL="457200" marR="0" indent="0" algn="l">
              <a:lnSpc>
                <a:spcPct val="95999"/>
              </a:lnSpc>
              <a:spcAft>
                <a:spcPts val="72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510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0895" y="1515110"/>
            <a:ext cx="7503795" cy="4953000"/>
          </a:xfrm>
          <a:prstGeom prst="rect">
            <a:avLst/>
          </a:prstGeom>
        </p:spPr>
      </p:pic>
      <p:cxnSp>
        <p:nvCxnSpPr>
          <p:cNvPr id="511" name="Straight Connector 510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 4.2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sp>
        <p:nvSpPr>
          <p:cNvPr id="523" name="Text Placeholder 522"/>
          <p:cNvSpPr>
            <a:spLocks noGrp="1"/>
          </p:cNvSpPr>
          <p:nvPr>
            <p:ph type="body" idx="10"/>
          </p:nvPr>
        </p:nvSpPr>
        <p:spPr>
          <a:xfrm>
            <a:off x="433070" y="681990"/>
            <a:ext cx="8623300" cy="81788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228600" marR="0" indent="0" algn="l">
              <a:lnSpc>
                <a:spcPct val="95999"/>
              </a:lnSpc>
              <a:spcAft>
                <a:spcPts val="54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525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3070" y="1499870"/>
            <a:ext cx="8515985" cy="5062220"/>
          </a:xfrm>
          <a:prstGeom prst="rect">
            <a:avLst/>
          </a:prstGeom>
        </p:spPr>
      </p:pic>
      <p:cxnSp>
        <p:nvCxnSpPr>
          <p:cNvPr id="526" name="Straight Connector 525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Text Placeholder 534"/>
          <p:cNvSpPr>
            <a:spLocks noGrp="1"/>
          </p:cNvSpPr>
          <p:nvPr>
            <p:ph type="body" idx="10"/>
          </p:nvPr>
        </p:nvSpPr>
        <p:spPr>
          <a:xfrm>
            <a:off x="661670" y="681990"/>
            <a:ext cx="8394700" cy="7537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lIns="0" tIns="320040" rIns="0" bIns="0" anchor="t"/>
          <a:lstStyle/>
          <a:p>
            <a:pPr marL="0" marR="0" indent="0" algn="l">
              <a:lnSpc>
                <a:spcPct val="95999"/>
              </a:lnSpc>
              <a:spcAft>
                <a:spcPts val="180"/>
              </a:spcAft>
            </a:pPr>
            <a:r>
              <a:rPr lang="en-US" sz="2800" spc="-10">
                <a:solidFill>
                  <a:srgbClr val="000000"/>
                </a:solidFill>
                <a:latin typeface="Arial" panose="22635452340000000000" pitchFamily="2"/>
              </a:rPr>
              <a:t>find the nodes voltages:</a:t>
            </a:r>
          </a:p>
        </p:txBody>
      </p:sp>
      <p:pic>
        <p:nvPicPr>
          <p:cNvPr id="537" name="Image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7640" y="1435735"/>
            <a:ext cx="8723630" cy="4349115"/>
          </a:xfrm>
          <a:prstGeom prst="rect">
            <a:avLst/>
          </a:prstGeom>
        </p:spPr>
      </p:pic>
      <p:sp>
        <p:nvSpPr>
          <p:cNvPr id="17" name="Text Placeholder 513"/>
          <p:cNvSpPr>
            <a:spLocks noGrp="1"/>
          </p:cNvSpPr>
          <p:nvPr>
            <p:ph type="body" idx="10"/>
          </p:nvPr>
        </p:nvSpPr>
        <p:spPr>
          <a:xfrm>
            <a:off x="97790" y="114300"/>
            <a:ext cx="9012555" cy="567690"/>
          </a:xfrm>
          <a:prstGeom prst="rect">
            <a:avLst/>
          </a:prstGeom>
          <a:noFill/>
          <a:ln w="333375" cmpd="sng">
            <a:noFill/>
            <a:prstDash val="solid"/>
          </a:ln>
        </p:spPr>
        <p:txBody>
          <a:bodyPr lIns="0" tIns="0" rIns="0" bIns="0" anchor="t"/>
          <a:lstStyle/>
          <a:p>
            <a:pPr marL="594360" marR="0" indent="0" algn="l">
              <a:lnSpc>
                <a:spcPts val="2900"/>
              </a:lnSpc>
              <a:spcAft>
                <a:spcPts val="0"/>
              </a:spcAft>
              <a:tabLst>
                <a:tab pos="8954770" algn="r"/>
              </a:tabLst>
            </a:pP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Example</a:t>
            </a:r>
            <a:r>
              <a:rPr lang="en-US" sz="4000" spc="-130" dirty="0" smtClean="0">
                <a:solidFill>
                  <a:srgbClr val="0066CC"/>
                </a:solidFill>
                <a:latin typeface="Verdana" panose="22635452340000000000" pitchFamily="2"/>
              </a:rPr>
              <a:t>:</a:t>
            </a:r>
            <a:r>
              <a:rPr lang="en-US" sz="4000" spc="-60" dirty="0" smtClean="0">
                <a:solidFill>
                  <a:srgbClr val="0066CC"/>
                </a:solidFill>
                <a:latin typeface="Verdana" panose="22635452340000000000" pitchFamily="2"/>
              </a:rPr>
              <a:t> 4.2 </a:t>
            </a:r>
            <a:r>
              <a:rPr lang="en-US" sz="4000" spc="-130" dirty="0">
                <a:solidFill>
                  <a:srgbClr val="0066CC"/>
                </a:solidFill>
                <a:latin typeface="Verdana" panose="22635452340000000000" pitchFamily="2"/>
              </a:rPr>
              <a:t>	</a:t>
            </a:r>
            <a:endParaRPr lang="en-US" sz="1150" b="1" spc="20" dirty="0">
              <a:solidFill>
                <a:srgbClr val="000080"/>
              </a:solidFill>
              <a:latin typeface="Arial Narrow" panose="22635452340000000000" pitchFamily="2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61670" y="701040"/>
            <a:ext cx="7803515" cy="0"/>
          </a:xfrm>
          <a:prstGeom prst="line">
            <a:avLst/>
          </a:prstGeom>
          <a:ln w="36830" cmpd="sng">
            <a:solidFill>
              <a:srgbClr val="333366"/>
            </a:solidFill>
          </a:ln>
        </p:spPr>
      </p:cxn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D37CE-DCAA-4FEA-92DC-261DA4099A35}" type="slidenum">
              <a:rPr kumimoji="0" lang="en-A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746</Words>
  <Application>Microsoft Office PowerPoint</Application>
  <PresentationFormat>On-screen Show (4:3)</PresentationFormat>
  <Paragraphs>184</Paragraphs>
  <Slides>38</Slides>
  <Notes>38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/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Mohammad</dc:creator>
  <cp:lastModifiedBy>amer</cp:lastModifiedBy>
  <cp:revision>28</cp:revision>
  <dcterms:modified xsi:type="dcterms:W3CDTF">2016-05-30T06:07:05Z</dcterms:modified>
</cp:coreProperties>
</file>