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2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0"/>
  </p:notesMasterIdLst>
  <p:handoutMasterIdLst>
    <p:handoutMasterId r:id="rId41"/>
  </p:handoutMasterIdLst>
  <p:sldIdLst>
    <p:sldId id="256" r:id="rId2"/>
    <p:sldId id="257" r:id="rId3"/>
    <p:sldId id="322" r:id="rId4"/>
    <p:sldId id="258" r:id="rId5"/>
    <p:sldId id="260" r:id="rId6"/>
    <p:sldId id="265" r:id="rId7"/>
    <p:sldId id="268" r:id="rId8"/>
    <p:sldId id="269" r:id="rId9"/>
    <p:sldId id="271" r:id="rId10"/>
    <p:sldId id="274" r:id="rId11"/>
    <p:sldId id="275" r:id="rId12"/>
    <p:sldId id="276" r:id="rId13"/>
    <p:sldId id="277" r:id="rId14"/>
    <p:sldId id="278" r:id="rId15"/>
    <p:sldId id="280" r:id="rId16"/>
    <p:sldId id="284" r:id="rId17"/>
    <p:sldId id="288" r:id="rId18"/>
    <p:sldId id="289" r:id="rId19"/>
    <p:sldId id="290" r:id="rId20"/>
    <p:sldId id="291" r:id="rId21"/>
    <p:sldId id="292" r:id="rId22"/>
    <p:sldId id="293" r:id="rId23"/>
    <p:sldId id="294" r:id="rId24"/>
    <p:sldId id="296" r:id="rId25"/>
    <p:sldId id="297" r:id="rId26"/>
    <p:sldId id="323" r:id="rId27"/>
    <p:sldId id="299" r:id="rId28"/>
    <p:sldId id="300" r:id="rId29"/>
    <p:sldId id="301" r:id="rId30"/>
    <p:sldId id="303" r:id="rId31"/>
    <p:sldId id="305" r:id="rId32"/>
    <p:sldId id="307" r:id="rId33"/>
    <p:sldId id="324" r:id="rId34"/>
    <p:sldId id="308" r:id="rId35"/>
    <p:sldId id="325" r:id="rId36"/>
    <p:sldId id="309" r:id="rId37"/>
    <p:sldId id="311" r:id="rId38"/>
    <p:sldId id="314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5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D35F2E-204D-4F69-88C7-CF0C220E8A42}" type="datetimeFigureOut">
              <a:rPr lang="en-AU" smtClean="0"/>
              <a:t>21/05/2016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AU" smtClean="0"/>
              <a:t>Dr. Amer Alsaraira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A10ADB-B4F6-4F08-A17B-7CD470151A63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55BE07-1EFD-4F7F-B21D-F57572139AF4}" type="datetimeFigureOut">
              <a:rPr lang="en-AU" smtClean="0"/>
              <a:pPr/>
              <a:t>21/05/2016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AU" smtClean="0"/>
              <a:t>Dr. Amer Alsaraira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266BFE-6D31-41A3-95CA-881882C75EBE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66BFE-6D31-41A3-95CA-881882C75EBE}" type="slidenum">
              <a:rPr lang="en-AU" smtClean="0"/>
              <a:pPr/>
              <a:t>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Dr. Amer Alsaraira</a:t>
            </a:r>
            <a:endParaRPr lang="en-A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66BFE-6D31-41A3-95CA-881882C75EBE}" type="slidenum">
              <a:rPr lang="en-AU" smtClean="0"/>
              <a:pPr/>
              <a:t>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Dr. Amer Alsaraira</a:t>
            </a:r>
            <a:endParaRPr lang="en-A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66BFE-6D31-41A3-95CA-881882C75EBE}" type="slidenum">
              <a:rPr lang="en-AU" smtClean="0"/>
              <a:pPr/>
              <a:t>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Dr. Amer Alsaraira</a:t>
            </a:r>
            <a:endParaRPr lang="en-A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66BFE-6D31-41A3-95CA-881882C75EBE}" type="slidenum">
              <a:rPr lang="en-AU" smtClean="0"/>
              <a:pPr/>
              <a:t>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Dr. Amer Alsaraira</a:t>
            </a:r>
            <a:endParaRPr lang="en-A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66BFE-6D31-41A3-95CA-881882C75EBE}" type="slidenum">
              <a:rPr lang="en-AU" smtClean="0"/>
              <a:pPr/>
              <a:t>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Dr. Amer Alsaraira</a:t>
            </a:r>
            <a:endParaRPr lang="en-A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66BFE-6D31-41A3-95CA-881882C75EBE}" type="slidenum">
              <a:rPr lang="en-AU" smtClean="0"/>
              <a:pPr/>
              <a:t>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Dr. Amer Alsaraira</a:t>
            </a:r>
            <a:endParaRPr lang="en-A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66BFE-6D31-41A3-95CA-881882C75EBE}" type="slidenum">
              <a:rPr lang="en-AU" smtClean="0"/>
              <a:pPr/>
              <a:t>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Dr. Amer Alsaraira</a:t>
            </a:r>
            <a:endParaRPr lang="en-A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66BFE-6D31-41A3-95CA-881882C75EBE}" type="slidenum">
              <a:rPr lang="en-AU" smtClean="0"/>
              <a:pPr/>
              <a:t>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Dr. Amer Alsaraira</a:t>
            </a:r>
            <a:endParaRPr lang="en-A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66BFE-6D31-41A3-95CA-881882C75EBE}" type="slidenum">
              <a:rPr lang="en-AU" smtClean="0"/>
              <a:pPr/>
              <a:t>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Dr. Amer Alsaraira</a:t>
            </a:r>
            <a:endParaRPr lang="en-A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66BFE-6D31-41A3-95CA-881882C75EBE}" type="slidenum">
              <a:rPr lang="en-AU" smtClean="0"/>
              <a:pPr/>
              <a:t>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Dr. Amer Alsaraira</a:t>
            </a:r>
            <a:endParaRPr lang="en-A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66BFE-6D31-41A3-95CA-881882C75EBE}" type="slidenum">
              <a:rPr lang="en-AU" smtClean="0"/>
              <a:pPr/>
              <a:t>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Dr. Amer Alsaraira</a:t>
            </a:r>
            <a:endParaRPr lang="en-A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66BFE-6D31-41A3-95CA-881882C75EBE}" type="slidenum">
              <a:rPr lang="en-AU" smtClean="0"/>
              <a:pPr/>
              <a:t>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Dr. Amer Alsaraira</a:t>
            </a:r>
            <a:endParaRPr lang="en-A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66BFE-6D31-41A3-95CA-881882C75EBE}" type="slidenum">
              <a:rPr lang="en-AU" smtClean="0"/>
              <a:pPr/>
              <a:t>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Dr. Amer Alsaraira</a:t>
            </a:r>
            <a:endParaRPr lang="en-A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66BFE-6D31-41A3-95CA-881882C75EBE}" type="slidenum">
              <a:rPr lang="en-AU" smtClean="0"/>
              <a:pPr/>
              <a:t>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Dr. Amer Alsaraira</a:t>
            </a:r>
            <a:endParaRPr lang="en-A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66BFE-6D31-41A3-95CA-881882C75EBE}" type="slidenum">
              <a:rPr lang="en-AU" smtClean="0"/>
              <a:pPr/>
              <a:t>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Dr. Amer Alsaraira</a:t>
            </a:r>
            <a:endParaRPr lang="en-A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66BFE-6D31-41A3-95CA-881882C75EBE}" type="slidenum">
              <a:rPr lang="en-AU" smtClean="0"/>
              <a:pPr/>
              <a:t>23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Dr. Amer Alsaraira</a:t>
            </a:r>
            <a:endParaRPr lang="en-A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66BFE-6D31-41A3-95CA-881882C75EBE}" type="slidenum">
              <a:rPr lang="en-AU" smtClean="0"/>
              <a:pPr/>
              <a:t>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Dr. Amer Alsaraira</a:t>
            </a:r>
            <a:endParaRPr lang="en-A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66BFE-6D31-41A3-95CA-881882C75EBE}" type="slidenum">
              <a:rPr lang="en-AU" smtClean="0"/>
              <a:pPr/>
              <a:t>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Dr. Amer Alsaraira</a:t>
            </a:r>
            <a:endParaRPr lang="en-A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66BFE-6D31-41A3-95CA-881882C75EBE}" type="slidenum">
              <a:rPr lang="en-AU" smtClean="0"/>
              <a:pPr/>
              <a:t>26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Dr. Amer Alsaraira</a:t>
            </a:r>
            <a:endParaRPr lang="en-A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66BFE-6D31-41A3-95CA-881882C75EBE}" type="slidenum">
              <a:rPr lang="en-AU" smtClean="0"/>
              <a:pPr/>
              <a:t>27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Dr. Amer Alsaraira</a:t>
            </a:r>
            <a:endParaRPr lang="en-AU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66BFE-6D31-41A3-95CA-881882C75EBE}" type="slidenum">
              <a:rPr lang="en-AU" smtClean="0"/>
              <a:pPr/>
              <a:t>28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Dr. Amer Alsaraira</a:t>
            </a:r>
            <a:endParaRPr lang="en-AU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66BFE-6D31-41A3-95CA-881882C75EBE}" type="slidenum">
              <a:rPr lang="en-AU" smtClean="0"/>
              <a:pPr/>
              <a:t>29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Dr. Amer Alsaraira</a:t>
            </a:r>
            <a:endParaRPr lang="en-A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66BFE-6D31-41A3-95CA-881882C75EBE}" type="slidenum">
              <a:rPr lang="en-AU" smtClean="0"/>
              <a:pPr/>
              <a:t>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Dr. Amer Alsaraira</a:t>
            </a:r>
            <a:endParaRPr lang="en-AU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66BFE-6D31-41A3-95CA-881882C75EBE}" type="slidenum">
              <a:rPr lang="en-AU" smtClean="0"/>
              <a:pPr/>
              <a:t>30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Dr. Amer Alsaraira</a:t>
            </a:r>
            <a:endParaRPr lang="en-AU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66BFE-6D31-41A3-95CA-881882C75EBE}" type="slidenum">
              <a:rPr lang="en-AU" smtClean="0"/>
              <a:pPr/>
              <a:t>31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Dr. Amer Alsaraira</a:t>
            </a:r>
            <a:endParaRPr lang="en-AU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66BFE-6D31-41A3-95CA-881882C75EBE}" type="slidenum">
              <a:rPr lang="en-AU" smtClean="0"/>
              <a:pPr/>
              <a:t>32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Dr. Amer Alsaraira</a:t>
            </a:r>
            <a:endParaRPr lang="en-AU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66BFE-6D31-41A3-95CA-881882C75EBE}" type="slidenum">
              <a:rPr lang="en-AU" smtClean="0"/>
              <a:pPr/>
              <a:t>33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Dr. Amer Alsaraira</a:t>
            </a:r>
            <a:endParaRPr lang="en-AU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66BFE-6D31-41A3-95CA-881882C75EBE}" type="slidenum">
              <a:rPr lang="en-AU" smtClean="0"/>
              <a:pPr/>
              <a:t>34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Dr. Amer Alsaraira</a:t>
            </a:r>
            <a:endParaRPr lang="en-AU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66BFE-6D31-41A3-95CA-881882C75EBE}" type="slidenum">
              <a:rPr lang="en-AU" smtClean="0"/>
              <a:pPr/>
              <a:t>35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Dr. Amer Alsaraira</a:t>
            </a:r>
            <a:endParaRPr lang="en-AU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66BFE-6D31-41A3-95CA-881882C75EBE}" type="slidenum">
              <a:rPr lang="en-AU" smtClean="0"/>
              <a:pPr/>
              <a:t>36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Dr. Amer Alsaraira</a:t>
            </a:r>
            <a:endParaRPr lang="en-AU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66BFE-6D31-41A3-95CA-881882C75EBE}" type="slidenum">
              <a:rPr lang="en-AU" smtClean="0"/>
              <a:pPr/>
              <a:t>37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Dr. Amer Alsaraira</a:t>
            </a:r>
            <a:endParaRPr lang="en-AU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66BFE-6D31-41A3-95CA-881882C75EBE}" type="slidenum">
              <a:rPr lang="en-AU" smtClean="0"/>
              <a:pPr/>
              <a:t>38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Dr. Amer Alsaraira</a:t>
            </a:r>
            <a:endParaRPr lang="en-A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66BFE-6D31-41A3-95CA-881882C75EBE}" type="slidenum">
              <a:rPr lang="en-AU" smtClean="0"/>
              <a:pPr/>
              <a:t>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Dr. Amer Alsaraira</a:t>
            </a:r>
            <a:endParaRPr lang="en-A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66BFE-6D31-41A3-95CA-881882C75EBE}" type="slidenum">
              <a:rPr lang="en-AU" smtClean="0"/>
              <a:pPr/>
              <a:t>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Dr. Amer Alsaraira</a:t>
            </a:r>
            <a:endParaRPr lang="en-A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66BFE-6D31-41A3-95CA-881882C75EBE}" type="slidenum">
              <a:rPr lang="en-AU" smtClean="0"/>
              <a:pPr/>
              <a:t>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Dr. Amer Alsaraira</a:t>
            </a:r>
            <a:endParaRPr lang="en-A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66BFE-6D31-41A3-95CA-881882C75EBE}" type="slidenum">
              <a:rPr lang="en-AU" smtClean="0"/>
              <a:pPr/>
              <a:t>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Dr. Amer Alsaraira</a:t>
            </a:r>
            <a:endParaRPr lang="en-A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66BFE-6D31-41A3-95CA-881882C75EBE}" type="slidenum">
              <a:rPr lang="en-AU" smtClean="0"/>
              <a:pPr/>
              <a:t>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Dr. Amer Alsaraira</a:t>
            </a:r>
            <a:endParaRPr lang="en-A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66BFE-6D31-41A3-95CA-881882C75EBE}" type="slidenum">
              <a:rPr lang="en-AU" smtClean="0"/>
              <a:pPr/>
              <a:t>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Dr. Amer Alsaraira</a:t>
            </a:r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158240" y="822960"/>
            <a:ext cx="7528560" cy="9296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76799"/>
              </a:lnSpc>
              <a:spcAft>
                <a:spcPts val="0"/>
              </a:spcAft>
            </a:pPr>
            <a:r>
              <a:rPr lang="en-US" sz="3200" spc="0">
                <a:solidFill>
                  <a:srgbClr val="99CC99"/>
                </a:solidFill>
                <a:latin typeface="Verdana" panose="22635452340000000000" pitchFamily="2"/>
              </a:rPr>
              <a:t>ENE 104</a:t>
            </a:r>
          </a:p>
          <a:p>
            <a:pPr marL="320040" marR="0" indent="0" algn="l">
              <a:lnSpc>
                <a:spcPct val="74879"/>
              </a:lnSpc>
              <a:spcBef>
                <a:spcPts val="900"/>
              </a:spcBef>
              <a:spcAft>
                <a:spcPts val="0"/>
              </a:spcAft>
            </a:pPr>
            <a:r>
              <a:rPr lang="en-US" sz="3200" spc="0">
                <a:solidFill>
                  <a:srgbClr val="99CC99"/>
                </a:solidFill>
                <a:latin typeface="Verdana" panose="22635452340000000000" pitchFamily="2"/>
              </a:rPr>
              <a:t>Electric Circuit Theory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2185670" y="2614930"/>
            <a:ext cx="6501130" cy="9486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0" rIns="0" bIns="0" anchor="t"/>
          <a:lstStyle/>
          <a:p>
            <a:pPr marL="1828800" marR="0" indent="0" algn="l">
              <a:lnSpc>
                <a:spcPct val="82559"/>
              </a:lnSpc>
              <a:spcAft>
                <a:spcPts val="0"/>
              </a:spcAft>
            </a:pPr>
            <a:r>
              <a:rPr lang="en-US" sz="2750" b="1" spc="-50">
                <a:solidFill>
                  <a:srgbClr val="0000FF"/>
                </a:solidFill>
                <a:latin typeface="Tahoma" panose="22635452340000000000" pitchFamily="2"/>
              </a:rPr>
              <a:t>Lecture 04:</a:t>
            </a:r>
          </a:p>
          <a:p>
            <a:pPr marL="0" marR="0" indent="0" algn="l">
              <a:lnSpc>
                <a:spcPct val="95999"/>
              </a:lnSpc>
              <a:spcBef>
                <a:spcPts val="900"/>
              </a:spcBef>
              <a:spcAft>
                <a:spcPts val="180"/>
              </a:spcAft>
            </a:pPr>
            <a:r>
              <a:rPr lang="en-US" sz="2800" spc="-30">
                <a:solidFill>
                  <a:srgbClr val="0000FF"/>
                </a:solidFill>
                <a:latin typeface="Tahoma" panose="22635452340000000000" pitchFamily="2"/>
              </a:rPr>
              <a:t>Useful Circuit Analysis Techniques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1429385" y="4713605"/>
            <a:ext cx="7257415" cy="4216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72959"/>
              </a:lnSpc>
              <a:spcAft>
                <a:spcPts val="0"/>
              </a:spcAft>
            </a:pPr>
            <a:r>
              <a:rPr lang="en-US" sz="3000" b="1" spc="0">
                <a:solidFill>
                  <a:srgbClr val="000066"/>
                </a:solidFill>
                <a:latin typeface="Gungsuh" panose="22635452340000000000" pitchFamily="1"/>
              </a:rPr>
              <a:t>Week #4 : </a:t>
            </a:r>
            <a:r>
              <a:rPr lang="en-US" sz="2900" spc="0">
                <a:solidFill>
                  <a:srgbClr val="000066"/>
                </a:solidFill>
                <a:latin typeface="Gungsuh" panose="22635452340000000000" pitchFamily="1"/>
              </a:rPr>
              <a:t>Dejwoot KHAWPARISUTH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3020695" y="6311265"/>
            <a:ext cx="5666105" cy="3790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0" rIns="0" bIns="0" anchor="t"/>
          <a:lstStyle/>
          <a:p>
            <a:pPr marL="0" marR="0" indent="0" algn="ctr">
              <a:lnSpc>
                <a:spcPct val="95999"/>
              </a:lnSpc>
              <a:spcAft>
                <a:spcPts val="0"/>
              </a:spcAft>
            </a:pPr>
            <a:r>
              <a:rPr lang="en-US" sz="2500" u="sng" spc="-75">
                <a:solidFill>
                  <a:srgbClr val="0000FF"/>
                </a:solidFill>
                <a:latin typeface="Arial" panose="22635452340000000000" pitchFamily="2"/>
              </a:rPr>
              <a:t>http://webstaff.kmutt.ac.th/~dejwoot.kha/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Text Placeholder 230"/>
          <p:cNvSpPr>
            <a:spLocks noGrp="1"/>
          </p:cNvSpPr>
          <p:nvPr>
            <p:ph type="body" idx="10"/>
          </p:nvPr>
        </p:nvSpPr>
        <p:spPr>
          <a:xfrm>
            <a:off x="97790" y="115570"/>
            <a:ext cx="9009380" cy="565785"/>
          </a:xfrm>
          <a:prstGeom prst="rect">
            <a:avLst/>
          </a:prstGeom>
          <a:noFill/>
          <a:ln w="133985" cmpd="sng">
            <a:solidFill>
              <a:srgbClr val="0823AE"/>
            </a:solidFill>
            <a:prstDash val="solid"/>
          </a:ln>
        </p:spPr>
        <p:txBody>
          <a:bodyPr lIns="0" tIns="0" rIns="0" bIns="0" anchor="t"/>
          <a:lstStyle/>
          <a:p>
            <a:pPr marL="548640" marR="0" indent="0" algn="l">
              <a:lnSpc>
                <a:spcPct val="95999"/>
              </a:lnSpc>
              <a:spcAft>
                <a:spcPts val="0"/>
              </a:spcAft>
              <a:tabLst>
                <a:tab pos="8933180" algn="r"/>
              </a:tabLst>
            </a:pPr>
            <a:r>
              <a:rPr lang="en-US" sz="3600" spc="-50">
                <a:solidFill>
                  <a:srgbClr val="0066CC"/>
                </a:solidFill>
                <a:latin typeface="Verdana" panose="22635452340000000000" pitchFamily="2"/>
              </a:rPr>
              <a:t>Equivalent Sources:	</a:t>
            </a: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Page 20</a:t>
            </a:r>
          </a:p>
        </p:txBody>
      </p:sp>
      <p:sp>
        <p:nvSpPr>
          <p:cNvPr id="232" name="Text Placeholder 231"/>
          <p:cNvSpPr>
            <a:spLocks noGrp="1"/>
          </p:cNvSpPr>
          <p:nvPr>
            <p:ph type="body" idx="10"/>
          </p:nvPr>
        </p:nvSpPr>
        <p:spPr>
          <a:xfrm>
            <a:off x="97790" y="115570"/>
            <a:ext cx="9009380" cy="565785"/>
          </a:xfrm>
          <a:prstGeom prst="rect">
            <a:avLst/>
          </a:prstGeom>
          <a:noFill/>
          <a:ln w="133985" cmpd="sng">
            <a:solidFill>
              <a:srgbClr val="0823AE"/>
            </a:solidFill>
            <a:prstDash val="solid"/>
          </a:ln>
        </p:spPr>
        <p:txBody>
          <a:bodyPr lIns="0" tIns="0" rIns="0" bIns="0" anchor="t"/>
          <a:lstStyle/>
          <a:p>
            <a:pPr marL="548640" marR="0" indent="0" algn="l">
              <a:lnSpc>
                <a:spcPct val="95999"/>
              </a:lnSpc>
              <a:spcAft>
                <a:spcPts val="0"/>
              </a:spcAft>
              <a:tabLst>
                <a:tab pos="8933180" algn="r"/>
              </a:tabLst>
            </a:pPr>
            <a:r>
              <a:rPr lang="en-US" sz="3600" spc="-50">
                <a:solidFill>
                  <a:srgbClr val="0066CC"/>
                </a:solidFill>
                <a:latin typeface="Verdana" panose="22635452340000000000" pitchFamily="2"/>
              </a:rPr>
              <a:t>Equivalent Sources:	</a:t>
            </a: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Page 20</a:t>
            </a:r>
          </a:p>
        </p:txBody>
      </p:sp>
      <p:sp>
        <p:nvSpPr>
          <p:cNvPr id="233" name="Text Placeholder 232"/>
          <p:cNvSpPr>
            <a:spLocks noGrp="1"/>
          </p:cNvSpPr>
          <p:nvPr>
            <p:ph type="body" idx="10"/>
          </p:nvPr>
        </p:nvSpPr>
        <p:spPr>
          <a:xfrm>
            <a:off x="97790" y="115570"/>
            <a:ext cx="9009380" cy="565785"/>
          </a:xfrm>
          <a:prstGeom prst="rect">
            <a:avLst/>
          </a:prstGeom>
          <a:noFill/>
          <a:ln w="133985" cmpd="sng">
            <a:solidFill>
              <a:srgbClr val="0823AE"/>
            </a:solidFill>
            <a:prstDash val="solid"/>
          </a:ln>
        </p:spPr>
        <p:txBody>
          <a:bodyPr lIns="0" tIns="0" rIns="0" bIns="0" anchor="t"/>
          <a:lstStyle/>
          <a:p>
            <a:pPr marL="548640" marR="0" indent="0" algn="l">
              <a:lnSpc>
                <a:spcPct val="95999"/>
              </a:lnSpc>
              <a:spcAft>
                <a:spcPts val="0"/>
              </a:spcAft>
              <a:tabLst>
                <a:tab pos="8933180" algn="r"/>
              </a:tabLst>
            </a:pPr>
            <a:r>
              <a:rPr lang="en-US" sz="3600" spc="-50">
                <a:solidFill>
                  <a:srgbClr val="0066CC"/>
                </a:solidFill>
                <a:latin typeface="Verdana" panose="22635452340000000000" pitchFamily="2"/>
              </a:rPr>
              <a:t>Equivalent Sources:	</a:t>
            </a: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Page 20</a:t>
            </a:r>
          </a:p>
        </p:txBody>
      </p:sp>
      <p:sp>
        <p:nvSpPr>
          <p:cNvPr id="234" name="Text Placeholder 233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9037320" cy="158750"/>
          </a:xfrm>
          <a:prstGeom prst="rect">
            <a:avLst/>
          </a:prstGeom>
          <a:noFill/>
          <a:ln w="139065" cmpd="sng">
            <a:solidFill>
              <a:srgbClr val="D021AE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tabLst>
                <a:tab pos="3366135" algn="l"/>
                <a:tab pos="900684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Useful Circuit Anal</a:t>
            </a:r>
            <a:r>
              <a:rPr lang="en-US" sz="1150" b="1" spc="4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sis Techniques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#4</a:t>
            </a:r>
          </a:p>
        </p:txBody>
      </p:sp>
      <p:sp>
        <p:nvSpPr>
          <p:cNvPr id="235" name="Text Placeholder 234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9037320" cy="158750"/>
          </a:xfrm>
          <a:prstGeom prst="rect">
            <a:avLst/>
          </a:prstGeom>
          <a:noFill/>
          <a:ln w="139065" cmpd="sng">
            <a:solidFill>
              <a:srgbClr val="D021AE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tabLst>
                <a:tab pos="3366135" algn="l"/>
                <a:tab pos="900684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Useful Circuit Anal</a:t>
            </a:r>
            <a:r>
              <a:rPr lang="en-US" sz="1150" b="1" spc="4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sis Techniques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#4</a:t>
            </a:r>
          </a:p>
        </p:txBody>
      </p:sp>
      <p:sp>
        <p:nvSpPr>
          <p:cNvPr id="236" name="Text Placeholder 235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9037320" cy="158750"/>
          </a:xfrm>
          <a:prstGeom prst="rect">
            <a:avLst/>
          </a:prstGeom>
          <a:noFill/>
          <a:ln w="139065" cmpd="sng">
            <a:solidFill>
              <a:srgbClr val="D021AE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tabLst>
                <a:tab pos="3366135" algn="l"/>
                <a:tab pos="900684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Useful Circuit Anal</a:t>
            </a:r>
            <a:r>
              <a:rPr lang="en-US" sz="1150" b="1" spc="4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sis Techniques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#4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Text Placeholder 243"/>
          <p:cNvSpPr>
            <a:spLocks noGrp="1"/>
          </p:cNvSpPr>
          <p:nvPr>
            <p:ph type="body" idx="10"/>
          </p:nvPr>
        </p:nvSpPr>
        <p:spPr>
          <a:xfrm>
            <a:off x="97790" y="115570"/>
            <a:ext cx="9009380" cy="565785"/>
          </a:xfrm>
          <a:prstGeom prst="rect">
            <a:avLst/>
          </a:prstGeom>
          <a:noFill/>
          <a:ln w="133985" cmpd="sng">
            <a:solidFill>
              <a:srgbClr val="0823AE"/>
            </a:solidFill>
            <a:prstDash val="solid"/>
          </a:ln>
        </p:spPr>
        <p:txBody>
          <a:bodyPr lIns="0" tIns="0" rIns="0" bIns="0" anchor="t"/>
          <a:lstStyle/>
          <a:p>
            <a:pPr marL="548640" marR="0" indent="0" algn="l">
              <a:lnSpc>
                <a:spcPct val="95999"/>
              </a:lnSpc>
              <a:spcAft>
                <a:spcPts val="0"/>
              </a:spcAft>
              <a:tabLst>
                <a:tab pos="8933180" algn="r"/>
              </a:tabLst>
            </a:pPr>
            <a:r>
              <a:rPr lang="en-US" sz="3600" spc="-50">
                <a:solidFill>
                  <a:srgbClr val="0066CC"/>
                </a:solidFill>
                <a:latin typeface="Verdana" panose="22635452340000000000" pitchFamily="2"/>
              </a:rPr>
              <a:t>Equivalent Sources:	</a:t>
            </a: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Page 21</a:t>
            </a:r>
          </a:p>
        </p:txBody>
      </p:sp>
      <p:sp>
        <p:nvSpPr>
          <p:cNvPr id="245" name="Text Placeholder 244"/>
          <p:cNvSpPr>
            <a:spLocks noGrp="1"/>
          </p:cNvSpPr>
          <p:nvPr>
            <p:ph type="body" idx="10"/>
          </p:nvPr>
        </p:nvSpPr>
        <p:spPr>
          <a:xfrm>
            <a:off x="97790" y="115570"/>
            <a:ext cx="9009380" cy="565785"/>
          </a:xfrm>
          <a:prstGeom prst="rect">
            <a:avLst/>
          </a:prstGeom>
          <a:noFill/>
          <a:ln w="133985" cmpd="sng">
            <a:solidFill>
              <a:srgbClr val="0823AE"/>
            </a:solidFill>
            <a:prstDash val="solid"/>
          </a:ln>
        </p:spPr>
        <p:txBody>
          <a:bodyPr lIns="0" tIns="0" rIns="0" bIns="0" anchor="t"/>
          <a:lstStyle/>
          <a:p>
            <a:pPr marL="548640" marR="0" indent="0" algn="l">
              <a:lnSpc>
                <a:spcPct val="95999"/>
              </a:lnSpc>
              <a:spcAft>
                <a:spcPts val="0"/>
              </a:spcAft>
              <a:tabLst>
                <a:tab pos="8933180" algn="r"/>
              </a:tabLst>
            </a:pPr>
            <a:r>
              <a:rPr lang="en-US" sz="3600" spc="-50">
                <a:solidFill>
                  <a:srgbClr val="0066CC"/>
                </a:solidFill>
                <a:latin typeface="Verdana" panose="22635452340000000000" pitchFamily="2"/>
              </a:rPr>
              <a:t>Equivalent Sources:	</a:t>
            </a: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Page 21</a:t>
            </a:r>
          </a:p>
        </p:txBody>
      </p:sp>
      <p:sp>
        <p:nvSpPr>
          <p:cNvPr id="246" name="Text Placeholder 245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9037320" cy="158750"/>
          </a:xfrm>
          <a:prstGeom prst="rect">
            <a:avLst/>
          </a:prstGeom>
          <a:noFill/>
          <a:ln w="139065" cmpd="sng">
            <a:solidFill>
              <a:srgbClr val="D021AE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tabLst>
                <a:tab pos="3366135" algn="l"/>
                <a:tab pos="900684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Useful Circuit Anal</a:t>
            </a:r>
            <a:r>
              <a:rPr lang="en-US" sz="1150" b="1" spc="4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sis Techniques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#4</a:t>
            </a:r>
          </a:p>
        </p:txBody>
      </p:sp>
      <p:sp>
        <p:nvSpPr>
          <p:cNvPr id="247" name="Text Placeholder 246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9037320" cy="158750"/>
          </a:xfrm>
          <a:prstGeom prst="rect">
            <a:avLst/>
          </a:prstGeom>
          <a:noFill/>
          <a:ln w="139065" cmpd="sng">
            <a:solidFill>
              <a:srgbClr val="D021AE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tabLst>
                <a:tab pos="3366135" algn="l"/>
                <a:tab pos="900684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Useful Circuit Anal</a:t>
            </a:r>
            <a:r>
              <a:rPr lang="en-US" sz="1150" b="1" spc="4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sis Techniques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#4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Text Placeholder 258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9037320" cy="158750"/>
          </a:xfrm>
          <a:prstGeom prst="rect">
            <a:avLst/>
          </a:prstGeom>
          <a:noFill/>
          <a:ln w="143510" cmpd="sng">
            <a:solidFill>
              <a:srgbClr val="D032E4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tabLst>
                <a:tab pos="3366135" algn="l"/>
                <a:tab pos="900684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Useful Circuit Anal</a:t>
            </a:r>
            <a:r>
              <a:rPr lang="en-US" sz="1150" b="1" spc="4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sis Techniques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#4</a:t>
            </a:r>
          </a:p>
        </p:txBody>
      </p:sp>
      <p:sp>
        <p:nvSpPr>
          <p:cNvPr id="260" name="Text Placeholder 259"/>
          <p:cNvSpPr>
            <a:spLocks noGrp="1"/>
          </p:cNvSpPr>
          <p:nvPr>
            <p:ph type="body" idx="10"/>
          </p:nvPr>
        </p:nvSpPr>
        <p:spPr>
          <a:xfrm>
            <a:off x="364490" y="114300"/>
            <a:ext cx="8693150" cy="5676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0" rIns="0" bIns="0" anchor="t"/>
          <a:lstStyle/>
          <a:p>
            <a:pPr marL="320040" marR="0" indent="0" algn="l">
              <a:lnSpc>
                <a:spcPct val="95999"/>
              </a:lnSpc>
              <a:spcAft>
                <a:spcPts val="0"/>
              </a:spcAft>
              <a:tabLst>
                <a:tab pos="8688070" algn="r"/>
              </a:tabLst>
            </a:pPr>
            <a:r>
              <a:rPr lang="en-US" sz="3600" spc="-80">
                <a:solidFill>
                  <a:srgbClr val="0066CC"/>
                </a:solidFill>
                <a:latin typeface="Verdana" panose="22635452340000000000" pitchFamily="2"/>
              </a:rPr>
              <a:t>Example 5.4: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22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Text Placeholder 269"/>
          <p:cNvSpPr>
            <a:spLocks noGrp="1"/>
          </p:cNvSpPr>
          <p:nvPr>
            <p:ph type="body" idx="10"/>
          </p:nvPr>
        </p:nvSpPr>
        <p:spPr>
          <a:xfrm>
            <a:off x="97790" y="103505"/>
            <a:ext cx="9009380" cy="547370"/>
          </a:xfrm>
          <a:prstGeom prst="rect">
            <a:avLst/>
          </a:prstGeom>
          <a:noFill/>
          <a:ln w="147955" cmpd="sng">
            <a:solidFill>
              <a:srgbClr val="4035E4"/>
            </a:solidFill>
            <a:prstDash val="solid"/>
          </a:ln>
        </p:spPr>
        <p:txBody>
          <a:bodyPr lIns="0" tIns="0" rIns="0" bIns="0" anchor="t"/>
          <a:lstStyle/>
          <a:p>
            <a:pPr marL="594360" marR="0" indent="0" algn="l">
              <a:lnSpc>
                <a:spcPct val="76799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4400" spc="-80">
                <a:solidFill>
                  <a:srgbClr val="0066CC"/>
                </a:solidFill>
                <a:latin typeface="Verdana" panose="22635452340000000000" pitchFamily="2"/>
              </a:rPr>
              <a:t>Practice: 5.3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23</a:t>
            </a:r>
          </a:p>
        </p:txBody>
      </p:sp>
      <p:sp>
        <p:nvSpPr>
          <p:cNvPr id="271" name="Text Placeholder 270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9037320" cy="158750"/>
          </a:xfrm>
          <a:prstGeom prst="rect">
            <a:avLst/>
          </a:prstGeom>
          <a:noFill/>
          <a:ln w="153035" cmpd="sng">
            <a:solidFill>
              <a:srgbClr val="0834E4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tabLst>
                <a:tab pos="3366135" algn="l"/>
                <a:tab pos="900684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Useful Circuit Anal</a:t>
            </a:r>
            <a:r>
              <a:rPr lang="en-US" sz="1150" b="1" spc="4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sis Techniques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#4</a:t>
            </a:r>
          </a:p>
        </p:txBody>
      </p:sp>
      <p:sp>
        <p:nvSpPr>
          <p:cNvPr id="272" name="Text Placeholder 271"/>
          <p:cNvSpPr>
            <a:spLocks noGrp="1"/>
          </p:cNvSpPr>
          <p:nvPr>
            <p:ph type="body" idx="10"/>
          </p:nvPr>
        </p:nvSpPr>
        <p:spPr>
          <a:xfrm>
            <a:off x="167640" y="720090"/>
            <a:ext cx="8693150" cy="149288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411480" rIns="0" bIns="0" anchor="t"/>
          <a:lstStyle/>
          <a:p>
            <a:pPr marL="548640" marR="0" indent="0" algn="l">
              <a:lnSpc>
                <a:spcPct val="95999"/>
              </a:lnSpc>
              <a:spcAft>
                <a:spcPts val="0"/>
              </a:spcAft>
            </a:pPr>
            <a:r>
              <a:rPr lang="en-US" sz="2400" b="1" spc="-10">
                <a:solidFill>
                  <a:srgbClr val="333399"/>
                </a:solidFill>
                <a:latin typeface="Arial" panose="22635452340000000000" pitchFamily="2"/>
              </a:rPr>
              <a:t>compute the current </a:t>
            </a:r>
            <a:r>
              <a:rPr lang="en-US" sz="2400" b="1" i="1" spc="-10">
                <a:solidFill>
                  <a:srgbClr val="333399"/>
                </a:solidFill>
                <a:latin typeface="Arial" panose="22635452340000000000" pitchFamily="2"/>
              </a:rPr>
              <a:t>i</a:t>
            </a:r>
            <a:r>
              <a:rPr lang="en-US" sz="2400" b="1" spc="-10" baseline="-25000">
                <a:solidFill>
                  <a:srgbClr val="333399"/>
                </a:solidFill>
                <a:latin typeface="Arial" panose="22635452340000000000" pitchFamily="2"/>
              </a:rPr>
              <a:t>x</a:t>
            </a:r>
            <a:r>
              <a:rPr lang="en-US" sz="2400" b="1" spc="-10">
                <a:solidFill>
                  <a:srgbClr val="333399"/>
                </a:solidFill>
                <a:latin typeface="Arial" panose="22635452340000000000" pitchFamily="2"/>
              </a:rPr>
              <a:t> after performing a source</a:t>
            </a:r>
          </a:p>
          <a:p>
            <a:pPr marL="548640" marR="0" indent="0" algn="l">
              <a:lnSpc>
                <a:spcPct val="95999"/>
              </a:lnSpc>
              <a:spcBef>
                <a:spcPts val="0"/>
              </a:spcBef>
              <a:spcAft>
                <a:spcPts val="2520"/>
              </a:spcAft>
            </a:pPr>
            <a:r>
              <a:rPr lang="en-US" sz="2400" b="1" spc="0">
                <a:solidFill>
                  <a:srgbClr val="333399"/>
                </a:solidFill>
                <a:latin typeface="Arial" panose="22635452340000000000" pitchFamily="2"/>
              </a:rPr>
              <a:t>transformation on the voltage source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Text Placeholder 286"/>
          <p:cNvSpPr>
            <a:spLocks noGrp="1"/>
          </p:cNvSpPr>
          <p:nvPr>
            <p:ph type="body" idx="10"/>
          </p:nvPr>
        </p:nvSpPr>
        <p:spPr>
          <a:xfrm>
            <a:off x="97790" y="114300"/>
            <a:ext cx="9009380" cy="567055"/>
          </a:xfrm>
          <a:prstGeom prst="rect">
            <a:avLst/>
          </a:prstGeom>
          <a:noFill/>
          <a:ln w="167005" cmpd="sng">
            <a:solidFill>
              <a:srgbClr val="903CE4"/>
            </a:solidFill>
            <a:prstDash val="solid"/>
          </a:ln>
        </p:spPr>
        <p:txBody>
          <a:bodyPr lIns="0" tIns="0" rIns="0" bIns="0" anchor="t"/>
          <a:lstStyle/>
          <a:p>
            <a:pPr marL="548640" marR="0" indent="0" algn="l">
              <a:lnSpc>
                <a:spcPts val="2700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3600" spc="-120">
                <a:solidFill>
                  <a:srgbClr val="0066CC"/>
                </a:solidFill>
                <a:latin typeface="Verdana" panose="22635452340000000000" pitchFamily="2"/>
              </a:rPr>
              <a:t>Example: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25</a:t>
            </a:r>
          </a:p>
        </p:txBody>
      </p:sp>
      <p:sp>
        <p:nvSpPr>
          <p:cNvPr id="288" name="Text Placeholder 287"/>
          <p:cNvSpPr>
            <a:spLocks noGrp="1"/>
          </p:cNvSpPr>
          <p:nvPr>
            <p:ph type="body" idx="10"/>
          </p:nvPr>
        </p:nvSpPr>
        <p:spPr>
          <a:xfrm>
            <a:off x="97790" y="114300"/>
            <a:ext cx="9009380" cy="567055"/>
          </a:xfrm>
          <a:prstGeom prst="rect">
            <a:avLst/>
          </a:prstGeom>
          <a:noFill/>
          <a:ln w="167005" cmpd="sng">
            <a:solidFill>
              <a:srgbClr val="903CE4"/>
            </a:solidFill>
            <a:prstDash val="solid"/>
          </a:ln>
        </p:spPr>
        <p:txBody>
          <a:bodyPr lIns="0" tIns="0" rIns="0" bIns="0" anchor="t"/>
          <a:lstStyle/>
          <a:p>
            <a:pPr marL="548640" marR="0" indent="0" algn="l">
              <a:lnSpc>
                <a:spcPts val="2700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3600" spc="-120">
                <a:solidFill>
                  <a:srgbClr val="0066CC"/>
                </a:solidFill>
                <a:latin typeface="Verdana" panose="22635452340000000000" pitchFamily="2"/>
              </a:rPr>
              <a:t>Example: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25</a:t>
            </a:r>
          </a:p>
        </p:txBody>
      </p:sp>
      <p:sp>
        <p:nvSpPr>
          <p:cNvPr id="289" name="Text Placeholder 288"/>
          <p:cNvSpPr>
            <a:spLocks noGrp="1"/>
          </p:cNvSpPr>
          <p:nvPr>
            <p:ph type="body" idx="10"/>
          </p:nvPr>
        </p:nvSpPr>
        <p:spPr>
          <a:xfrm>
            <a:off x="97790" y="114300"/>
            <a:ext cx="9009380" cy="567055"/>
          </a:xfrm>
          <a:prstGeom prst="rect">
            <a:avLst/>
          </a:prstGeom>
          <a:noFill/>
          <a:ln w="167005" cmpd="sng">
            <a:solidFill>
              <a:srgbClr val="903CE4"/>
            </a:solidFill>
            <a:prstDash val="solid"/>
          </a:ln>
        </p:spPr>
        <p:txBody>
          <a:bodyPr lIns="0" tIns="0" rIns="0" bIns="0" anchor="t"/>
          <a:lstStyle/>
          <a:p>
            <a:pPr marL="548640" marR="0" indent="0" algn="l">
              <a:lnSpc>
                <a:spcPts val="2700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3600" spc="-120">
                <a:solidFill>
                  <a:srgbClr val="0066CC"/>
                </a:solidFill>
                <a:latin typeface="Verdana" panose="22635452340000000000" pitchFamily="2"/>
              </a:rPr>
              <a:t>Example: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25</a:t>
            </a:r>
          </a:p>
        </p:txBody>
      </p:sp>
      <p:sp>
        <p:nvSpPr>
          <p:cNvPr id="290" name="Text Placeholder 289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9037320" cy="158750"/>
          </a:xfrm>
          <a:prstGeom prst="rect">
            <a:avLst/>
          </a:prstGeom>
          <a:noFill/>
          <a:ln w="172085" cmpd="sng">
            <a:solidFill>
              <a:srgbClr val="583BE4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tabLst>
                <a:tab pos="3366135" algn="l"/>
                <a:tab pos="900684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Useful Circuit Anal</a:t>
            </a:r>
            <a:r>
              <a:rPr lang="en-US" sz="1150" b="1" spc="4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sis Techniques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#4</a:t>
            </a:r>
          </a:p>
        </p:txBody>
      </p:sp>
      <p:sp>
        <p:nvSpPr>
          <p:cNvPr id="291" name="Text Placeholder 290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9037320" cy="158750"/>
          </a:xfrm>
          <a:prstGeom prst="rect">
            <a:avLst/>
          </a:prstGeom>
          <a:noFill/>
          <a:ln w="172085" cmpd="sng">
            <a:solidFill>
              <a:srgbClr val="583BE4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tabLst>
                <a:tab pos="3366135" algn="l"/>
                <a:tab pos="900684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Useful Circuit Anal</a:t>
            </a:r>
            <a:r>
              <a:rPr lang="en-US" sz="1150" b="1" spc="4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sis Techniques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#4</a:t>
            </a:r>
          </a:p>
        </p:txBody>
      </p:sp>
      <p:sp>
        <p:nvSpPr>
          <p:cNvPr id="292" name="Text Placeholder 291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9037320" cy="158750"/>
          </a:xfrm>
          <a:prstGeom prst="rect">
            <a:avLst/>
          </a:prstGeom>
          <a:noFill/>
          <a:ln w="172085" cmpd="sng">
            <a:solidFill>
              <a:srgbClr val="583BE4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tabLst>
                <a:tab pos="3366135" algn="l"/>
                <a:tab pos="900684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Useful Circuit Anal</a:t>
            </a:r>
            <a:r>
              <a:rPr lang="en-US" sz="1150" b="1" spc="4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sis Techniques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#4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Text Placeholder 340"/>
          <p:cNvSpPr>
            <a:spLocks noGrp="1"/>
          </p:cNvSpPr>
          <p:nvPr>
            <p:ph type="body" idx="10"/>
          </p:nvPr>
        </p:nvSpPr>
        <p:spPr>
          <a:xfrm>
            <a:off x="97790" y="109855"/>
            <a:ext cx="9009380" cy="541020"/>
          </a:xfrm>
          <a:prstGeom prst="rect">
            <a:avLst/>
          </a:prstGeom>
          <a:noFill/>
          <a:ln w="186055" cmpd="sng">
            <a:solidFill>
              <a:srgbClr val="F8C621"/>
            </a:solidFill>
            <a:prstDash val="solid"/>
          </a:ln>
        </p:spPr>
        <p:txBody>
          <a:bodyPr lIns="0" tIns="0" rIns="0" bIns="0" anchor="t"/>
          <a:lstStyle/>
          <a:p>
            <a:pPr marL="594360" marR="0" indent="0" algn="l">
              <a:lnSpc>
                <a:spcPct val="75839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4400" spc="-80">
                <a:solidFill>
                  <a:srgbClr val="0066CC"/>
                </a:solidFill>
                <a:latin typeface="Verdana" panose="22635452340000000000" pitchFamily="2"/>
              </a:rPr>
              <a:t>Practice: 5.4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29</a:t>
            </a:r>
          </a:p>
        </p:txBody>
      </p:sp>
      <p:sp>
        <p:nvSpPr>
          <p:cNvPr id="342" name="Text Placeholder 341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9037320" cy="158750"/>
          </a:xfrm>
          <a:prstGeom prst="rect">
            <a:avLst/>
          </a:prstGeom>
          <a:noFill/>
          <a:ln w="191135" cmpd="sng">
            <a:solidFill>
              <a:srgbClr val="60AD21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tabLst>
                <a:tab pos="3366135" algn="l"/>
                <a:tab pos="900684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Useful Circuit Anal</a:t>
            </a:r>
            <a:r>
              <a:rPr lang="en-US" sz="1150" b="1" spc="4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sis Techniques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#4</a:t>
            </a:r>
          </a:p>
        </p:txBody>
      </p:sp>
      <p:sp>
        <p:nvSpPr>
          <p:cNvPr id="343" name="Text Placeholder 342"/>
          <p:cNvSpPr>
            <a:spLocks noGrp="1"/>
          </p:cNvSpPr>
          <p:nvPr>
            <p:ph type="body" idx="10"/>
          </p:nvPr>
        </p:nvSpPr>
        <p:spPr>
          <a:xfrm>
            <a:off x="241935" y="720090"/>
            <a:ext cx="8775700" cy="154178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548640" rIns="0" bIns="0" anchor="t"/>
          <a:lstStyle/>
          <a:p>
            <a:pPr marL="731520" marR="0" indent="0" algn="l">
              <a:lnSpc>
                <a:spcPct val="95999"/>
              </a:lnSpc>
              <a:spcAft>
                <a:spcPts val="4140"/>
              </a:spcAft>
            </a:pPr>
            <a:r>
              <a:rPr lang="en-US" sz="2800" b="1" spc="0">
                <a:solidFill>
                  <a:srgbClr val="333399"/>
                </a:solidFill>
                <a:latin typeface="Arial" panose="22635452340000000000" pitchFamily="2"/>
              </a:rPr>
              <a:t>Compute the voltage V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Text Placeholder 386"/>
          <p:cNvSpPr>
            <a:spLocks noGrp="1"/>
          </p:cNvSpPr>
          <p:nvPr>
            <p:ph type="body" idx="10"/>
          </p:nvPr>
        </p:nvSpPr>
        <p:spPr>
          <a:xfrm>
            <a:off x="97790" y="115570"/>
            <a:ext cx="9009380" cy="480060"/>
          </a:xfrm>
          <a:prstGeom prst="rect">
            <a:avLst/>
          </a:prstGeom>
          <a:noFill/>
          <a:ln w="209550" cmpd="sng">
            <a:solidFill>
              <a:srgbClr val="788E96"/>
            </a:solidFill>
            <a:prstDash val="solid"/>
          </a:ln>
        </p:spPr>
        <p:txBody>
          <a:bodyPr lIns="0" tIns="0" rIns="0" bIns="0" anchor="t"/>
          <a:lstStyle/>
          <a:p>
            <a:pPr marL="502920" marR="0" indent="0" algn="l">
              <a:lnSpc>
                <a:spcPct val="82559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3600" spc="-30">
                <a:solidFill>
                  <a:srgbClr val="0066CC"/>
                </a:solidFill>
                <a:latin typeface="Verdana" panose="22635452340000000000" pitchFamily="2"/>
              </a:rPr>
              <a:t>Thevenin’s theorem: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33</a:t>
            </a:r>
          </a:p>
        </p:txBody>
      </p:sp>
      <p:sp>
        <p:nvSpPr>
          <p:cNvPr id="388" name="Text Placeholder 387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9037320" cy="158750"/>
          </a:xfrm>
          <a:prstGeom prst="rect">
            <a:avLst/>
          </a:prstGeom>
          <a:noFill/>
          <a:ln w="205105" cmpd="sng">
            <a:solidFill>
              <a:srgbClr val="702F2E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tabLst>
                <a:tab pos="3366135" algn="l"/>
                <a:tab pos="900684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Useful Circuit Anal</a:t>
            </a:r>
            <a:r>
              <a:rPr lang="en-US" sz="1150" b="1" spc="4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sis Techniques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#4</a:t>
            </a:r>
          </a:p>
        </p:txBody>
      </p:sp>
      <p:sp>
        <p:nvSpPr>
          <p:cNvPr id="389" name="Text Placeholder 388"/>
          <p:cNvSpPr>
            <a:spLocks noGrp="1"/>
          </p:cNvSpPr>
          <p:nvPr>
            <p:ph type="body" idx="10"/>
          </p:nvPr>
        </p:nvSpPr>
        <p:spPr>
          <a:xfrm>
            <a:off x="323215" y="114300"/>
            <a:ext cx="8775700" cy="5676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0" rIns="0" bIns="0" anchor="t"/>
          <a:lstStyle/>
          <a:p>
            <a:pPr marL="320040" marR="0" indent="0" algn="l">
              <a:lnSpc>
                <a:spcPct val="95999"/>
              </a:lnSpc>
              <a:spcAft>
                <a:spcPts val="0"/>
              </a:spcAft>
              <a:tabLst>
                <a:tab pos="8729345" algn="r"/>
              </a:tabLst>
            </a:pPr>
            <a:r>
              <a:rPr lang="en-US" sz="3600" spc="-20">
                <a:solidFill>
                  <a:srgbClr val="0066CC"/>
                </a:solidFill>
                <a:latin typeface="Verdana" panose="22635452340000000000" pitchFamily="2"/>
              </a:rPr>
              <a:t>Thevenin and Norton Equi. :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33</a:t>
            </a:r>
          </a:p>
        </p:txBody>
      </p:sp>
      <p:sp>
        <p:nvSpPr>
          <p:cNvPr id="392" name="Text Placeholder 391"/>
          <p:cNvSpPr>
            <a:spLocks noGrp="1"/>
          </p:cNvSpPr>
          <p:nvPr>
            <p:ph type="body" idx="10"/>
          </p:nvPr>
        </p:nvSpPr>
        <p:spPr>
          <a:xfrm>
            <a:off x="323215" y="4537710"/>
            <a:ext cx="8775700" cy="21310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0" rIns="0" bIns="0" anchor="t"/>
          <a:lstStyle/>
          <a:p>
            <a:pPr marL="1188720" marR="0" indent="502920" algn="l">
              <a:lnSpc>
                <a:spcPct val="95999"/>
              </a:lnSpc>
              <a:spcAft>
                <a:spcPts val="0"/>
              </a:spcAft>
              <a:buFont typeface="Arial"/>
              <a:buAutoNum type="alphaLcPeriod"/>
            </a:pPr>
            <a:r>
              <a:rPr lang="en-US" sz="1800" b="1" spc="30">
                <a:solidFill>
                  <a:srgbClr val="333399"/>
                </a:solidFill>
                <a:latin typeface="Arial" panose="22635452340000000000" pitchFamily="2"/>
              </a:rPr>
              <a:t>A complex network including a load resistor R</a:t>
            </a:r>
            <a:r>
              <a:rPr lang="en-US" sz="1800" b="1" spc="30" baseline="-25000">
                <a:solidFill>
                  <a:srgbClr val="333399"/>
                </a:solidFill>
                <a:latin typeface="Arial" panose="22635452340000000000" pitchFamily="2"/>
              </a:rPr>
              <a:t>L</a:t>
            </a:r>
            <a:r>
              <a:rPr lang="en-US" sz="1800" b="1" spc="30">
                <a:solidFill>
                  <a:srgbClr val="333399"/>
                </a:solidFill>
                <a:latin typeface="Arial" panose="22635452340000000000" pitchFamily="2"/>
              </a:rPr>
              <a:t>.</a:t>
            </a:r>
          </a:p>
          <a:p>
            <a:pPr marL="1188720" marR="0" indent="502920" algn="l">
              <a:lnSpc>
                <a:spcPct val="95999"/>
              </a:lnSpc>
              <a:spcBef>
                <a:spcPts val="900"/>
              </a:spcBef>
              <a:spcAft>
                <a:spcPts val="0"/>
              </a:spcAft>
              <a:buFont typeface="Arial"/>
              <a:buAutoNum type="alphaLcPeriod"/>
            </a:pPr>
            <a:r>
              <a:rPr lang="en-US" sz="1800" b="1" spc="30">
                <a:solidFill>
                  <a:srgbClr val="333399"/>
                </a:solidFill>
                <a:latin typeface="Arial" panose="22635452340000000000" pitchFamily="2"/>
              </a:rPr>
              <a:t>A Thévenin equivalent network connected to R</a:t>
            </a:r>
            <a:r>
              <a:rPr lang="en-US" sz="1800" b="1" spc="30" baseline="-25000">
                <a:solidFill>
                  <a:srgbClr val="333399"/>
                </a:solidFill>
                <a:latin typeface="Arial" panose="22635452340000000000" pitchFamily="2"/>
              </a:rPr>
              <a:t>L</a:t>
            </a:r>
            <a:r>
              <a:rPr lang="en-US" sz="1800" b="1" spc="30">
                <a:solidFill>
                  <a:srgbClr val="333399"/>
                </a:solidFill>
                <a:latin typeface="Arial" panose="22635452340000000000" pitchFamily="2"/>
              </a:rPr>
              <a:t>.</a:t>
            </a:r>
          </a:p>
          <a:p>
            <a:pPr marL="1188720" marR="0" indent="502920" algn="l">
              <a:lnSpc>
                <a:spcPct val="95999"/>
              </a:lnSpc>
              <a:spcBef>
                <a:spcPts val="900"/>
              </a:spcBef>
              <a:spcAft>
                <a:spcPts val="8280"/>
              </a:spcAft>
              <a:buFont typeface="Arial"/>
              <a:buAutoNum type="alphaLcPeriod"/>
            </a:pPr>
            <a:r>
              <a:rPr lang="en-US" sz="1800" b="1" spc="30">
                <a:solidFill>
                  <a:srgbClr val="333399"/>
                </a:solidFill>
                <a:latin typeface="Arial" panose="22635452340000000000" pitchFamily="2"/>
              </a:rPr>
              <a:t>A Norton equivalent network connected to R</a:t>
            </a:r>
            <a:r>
              <a:rPr lang="en-US" sz="1800" b="1" spc="30" baseline="-25000">
                <a:solidFill>
                  <a:srgbClr val="333399"/>
                </a:solidFill>
                <a:latin typeface="Arial" panose="22635452340000000000" pitchFamily="2"/>
              </a:rPr>
              <a:t>L</a:t>
            </a:r>
            <a:r>
              <a:rPr lang="en-US" sz="1800" b="1" spc="30">
                <a:solidFill>
                  <a:srgbClr val="333399"/>
                </a:solidFill>
                <a:latin typeface="Arial" panose="22635452340000000000" pitchFamily="2"/>
              </a:rPr>
              <a:t>.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Text Placeholder 395"/>
          <p:cNvSpPr>
            <a:spLocks noGrp="1"/>
          </p:cNvSpPr>
          <p:nvPr>
            <p:ph type="body" idx="10"/>
          </p:nvPr>
        </p:nvSpPr>
        <p:spPr>
          <a:xfrm>
            <a:off x="97790" y="115570"/>
            <a:ext cx="9009380" cy="480060"/>
          </a:xfrm>
          <a:prstGeom prst="rect">
            <a:avLst/>
          </a:prstGeom>
          <a:noFill/>
          <a:ln w="209550" cmpd="sng">
            <a:solidFill>
              <a:srgbClr val="788E96"/>
            </a:solidFill>
            <a:prstDash val="solid"/>
          </a:ln>
        </p:spPr>
        <p:txBody>
          <a:bodyPr lIns="0" tIns="0" rIns="0" bIns="0" anchor="t"/>
          <a:lstStyle/>
          <a:p>
            <a:pPr marL="502920" marR="0" indent="0" algn="l">
              <a:lnSpc>
                <a:spcPct val="82559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3600" spc="-30">
                <a:solidFill>
                  <a:srgbClr val="0066CC"/>
                </a:solidFill>
                <a:latin typeface="Verdana" panose="22635452340000000000" pitchFamily="2"/>
              </a:rPr>
              <a:t>Thevenin’s theorem: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34</a:t>
            </a:r>
          </a:p>
        </p:txBody>
      </p:sp>
      <p:sp>
        <p:nvSpPr>
          <p:cNvPr id="397" name="Text Placeholder 396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9037320" cy="158750"/>
          </a:xfrm>
          <a:prstGeom prst="rect">
            <a:avLst/>
          </a:prstGeom>
          <a:noFill/>
          <a:ln w="214630" cmpd="sng">
            <a:solidFill>
              <a:srgbClr val="408D96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tabLst>
                <a:tab pos="3366135" algn="l"/>
                <a:tab pos="900684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Useful Circuit Anal</a:t>
            </a:r>
            <a:r>
              <a:rPr lang="en-US" sz="1150" b="1" spc="4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sis Techniques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#4</a:t>
            </a:r>
          </a:p>
        </p:txBody>
      </p:sp>
      <p:sp>
        <p:nvSpPr>
          <p:cNvPr id="398" name="Text Placeholder 397"/>
          <p:cNvSpPr>
            <a:spLocks noGrp="1"/>
          </p:cNvSpPr>
          <p:nvPr>
            <p:ph type="body" idx="10"/>
          </p:nvPr>
        </p:nvSpPr>
        <p:spPr>
          <a:xfrm>
            <a:off x="160020" y="720090"/>
            <a:ext cx="8775700" cy="594868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548640" rIns="0" bIns="0" anchor="t"/>
          <a:lstStyle/>
          <a:p>
            <a:pPr marL="502920" marR="0" indent="0" algn="l">
              <a:lnSpc>
                <a:spcPct val="95999"/>
              </a:lnSpc>
              <a:spcAft>
                <a:spcPts val="0"/>
              </a:spcAft>
            </a:pPr>
            <a:r>
              <a:rPr lang="en-US" sz="2800" spc="-60">
                <a:solidFill>
                  <a:srgbClr val="000000"/>
                </a:solidFill>
                <a:latin typeface="Arial" panose="22635452340000000000" pitchFamily="2"/>
              </a:rPr>
              <a:t>Given any linear circuit, rearrange it in the form</a:t>
            </a:r>
          </a:p>
          <a:p>
            <a:pPr marL="0" marR="0" indent="0" algn="ctr">
              <a:lnSpc>
                <a:spcPct val="95999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spc="-60">
                <a:solidFill>
                  <a:srgbClr val="000000"/>
                </a:solidFill>
                <a:latin typeface="Arial" panose="22635452340000000000" pitchFamily="2"/>
              </a:rPr>
              <a:t>of two networks </a:t>
            </a:r>
            <a:r>
              <a:rPr lang="en-US" sz="2800" i="1" spc="-60">
                <a:solidFill>
                  <a:srgbClr val="000000"/>
                </a:solidFill>
                <a:latin typeface="Arial" panose="22635452340000000000" pitchFamily="2"/>
              </a:rPr>
              <a:t>A </a:t>
            </a:r>
            <a:r>
              <a:rPr lang="en-US" sz="2800" spc="-60">
                <a:solidFill>
                  <a:srgbClr val="000000"/>
                </a:solidFill>
                <a:latin typeface="Arial" panose="22635452340000000000" pitchFamily="2"/>
              </a:rPr>
              <a:t>and </a:t>
            </a:r>
            <a:r>
              <a:rPr lang="en-US" sz="2800" i="1" spc="-60">
                <a:solidFill>
                  <a:srgbClr val="000000"/>
                </a:solidFill>
                <a:latin typeface="Arial" panose="22635452340000000000" pitchFamily="2"/>
              </a:rPr>
              <a:t>B </a:t>
            </a:r>
            <a:r>
              <a:rPr lang="en-US" sz="2800" spc="-60">
                <a:solidFill>
                  <a:srgbClr val="000000"/>
                </a:solidFill>
                <a:latin typeface="Arial" panose="22635452340000000000" pitchFamily="2"/>
              </a:rPr>
              <a:t>connected by two wires.</a:t>
            </a:r>
          </a:p>
          <a:p>
            <a:pPr marL="502920" marR="0" indent="0" algn="l">
              <a:lnSpc>
                <a:spcPct val="95999"/>
              </a:lnSpc>
              <a:spcBef>
                <a:spcPts val="180"/>
              </a:spcBef>
              <a:spcAft>
                <a:spcPts val="0"/>
              </a:spcAft>
            </a:pPr>
            <a:r>
              <a:rPr lang="en-US" sz="2800" spc="-80">
                <a:solidFill>
                  <a:srgbClr val="000000"/>
                </a:solidFill>
                <a:latin typeface="Arial" panose="22635452340000000000" pitchFamily="2"/>
              </a:rPr>
              <a:t>Define a voltage </a:t>
            </a:r>
            <a:r>
              <a:rPr lang="en-US" sz="2800" i="1" spc="-80">
                <a:solidFill>
                  <a:srgbClr val="000000"/>
                </a:solidFill>
                <a:latin typeface="Arial" panose="22635452340000000000" pitchFamily="2"/>
              </a:rPr>
              <a:t>v</a:t>
            </a:r>
            <a:r>
              <a:rPr lang="en-US" sz="2800" i="1" spc="-80" baseline="-25000">
                <a:solidFill>
                  <a:srgbClr val="000000"/>
                </a:solidFill>
                <a:latin typeface="Arial" panose="22635452340000000000" pitchFamily="2"/>
              </a:rPr>
              <a:t>oc</a:t>
            </a:r>
            <a:r>
              <a:rPr lang="en-US" sz="2800" spc="-80">
                <a:solidFill>
                  <a:srgbClr val="000000"/>
                </a:solidFill>
                <a:latin typeface="Arial" panose="22635452340000000000" pitchFamily="2"/>
              </a:rPr>
              <a:t> as the</a:t>
            </a:r>
            <a:r>
              <a:rPr lang="en-US" sz="2800" spc="-80">
                <a:solidFill>
                  <a:srgbClr val="FF0000"/>
                </a:solidFill>
                <a:latin typeface="Arial" panose="22635452340000000000" pitchFamily="2"/>
              </a:rPr>
              <a:t> open-circuit voltage</a:t>
            </a:r>
          </a:p>
          <a:p>
            <a:pPr marL="502920" marR="0" indent="0" algn="l">
              <a:lnSpc>
                <a:spcPct val="95999"/>
              </a:lnSpc>
              <a:spcBef>
                <a:spcPts val="180"/>
              </a:spcBef>
              <a:spcAft>
                <a:spcPts val="0"/>
              </a:spcAft>
            </a:pPr>
            <a:r>
              <a:rPr lang="en-US" sz="2800" spc="-50">
                <a:solidFill>
                  <a:srgbClr val="000000"/>
                </a:solidFill>
                <a:latin typeface="Arial" panose="22635452340000000000" pitchFamily="2"/>
              </a:rPr>
              <a:t>which appears across the terminals of </a:t>
            </a:r>
            <a:r>
              <a:rPr lang="en-US" sz="2800" i="1" spc="-50">
                <a:solidFill>
                  <a:srgbClr val="000000"/>
                </a:solidFill>
                <a:latin typeface="Arial" panose="22635452340000000000" pitchFamily="2"/>
              </a:rPr>
              <a:t>A </a:t>
            </a:r>
            <a:r>
              <a:rPr lang="en-US" sz="2800" spc="-50">
                <a:solidFill>
                  <a:srgbClr val="000000"/>
                </a:solidFill>
                <a:latin typeface="Arial" panose="22635452340000000000" pitchFamily="2"/>
              </a:rPr>
              <a:t>when </a:t>
            </a:r>
            <a:r>
              <a:rPr lang="en-US" sz="2800" i="1" spc="-50">
                <a:solidFill>
                  <a:srgbClr val="000000"/>
                </a:solidFill>
                <a:latin typeface="Arial" panose="22635452340000000000" pitchFamily="2"/>
              </a:rPr>
              <a:t>B</a:t>
            </a:r>
          </a:p>
          <a:p>
            <a:pPr marL="502920" marR="0" indent="0" algn="l">
              <a:lnSpc>
                <a:spcPct val="95999"/>
              </a:lnSpc>
              <a:spcBef>
                <a:spcPts val="180"/>
              </a:spcBef>
              <a:spcAft>
                <a:spcPts val="0"/>
              </a:spcAft>
            </a:pPr>
            <a:r>
              <a:rPr lang="en-US" sz="2800" spc="-60">
                <a:solidFill>
                  <a:srgbClr val="000000"/>
                </a:solidFill>
                <a:latin typeface="Arial" panose="22635452340000000000" pitchFamily="2"/>
              </a:rPr>
              <a:t>is disconnected. Then all currents and voltages</a:t>
            </a:r>
          </a:p>
          <a:p>
            <a:pPr marL="502920" marR="0" indent="0" algn="l">
              <a:lnSpc>
                <a:spcPct val="95999"/>
              </a:lnSpc>
              <a:spcBef>
                <a:spcPts val="180"/>
              </a:spcBef>
              <a:spcAft>
                <a:spcPts val="0"/>
              </a:spcAft>
            </a:pPr>
            <a:r>
              <a:rPr lang="en-US" sz="2800" spc="-30">
                <a:solidFill>
                  <a:srgbClr val="000000"/>
                </a:solidFill>
                <a:latin typeface="Arial" panose="22635452340000000000" pitchFamily="2"/>
              </a:rPr>
              <a:t>in </a:t>
            </a:r>
            <a:r>
              <a:rPr lang="en-US" sz="2800" i="1" spc="-30">
                <a:solidFill>
                  <a:srgbClr val="000000"/>
                </a:solidFill>
                <a:latin typeface="Arial" panose="22635452340000000000" pitchFamily="2"/>
              </a:rPr>
              <a:t>B </a:t>
            </a:r>
            <a:r>
              <a:rPr lang="en-US" sz="2800" spc="-30">
                <a:solidFill>
                  <a:srgbClr val="000000"/>
                </a:solidFill>
                <a:latin typeface="Arial" panose="22635452340000000000" pitchFamily="2"/>
              </a:rPr>
              <a:t>will remain unchanged if all </a:t>
            </a:r>
            <a:r>
              <a:rPr lang="en-US" sz="2800" i="1" spc="-30">
                <a:solidFill>
                  <a:srgbClr val="000000"/>
                </a:solidFill>
                <a:latin typeface="Arial" panose="22635452340000000000" pitchFamily="2"/>
              </a:rPr>
              <a:t>independent</a:t>
            </a:r>
          </a:p>
          <a:p>
            <a:pPr marL="502920" marR="0" indent="0" algn="l">
              <a:lnSpc>
                <a:spcPct val="95999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spc="-50">
                <a:solidFill>
                  <a:srgbClr val="000000"/>
                </a:solidFill>
                <a:latin typeface="Arial" panose="22635452340000000000" pitchFamily="2"/>
              </a:rPr>
              <a:t>voltage and current sources in </a:t>
            </a:r>
            <a:r>
              <a:rPr lang="en-US" sz="2800" i="1" spc="-50">
                <a:solidFill>
                  <a:srgbClr val="000000"/>
                </a:solidFill>
                <a:latin typeface="Arial" panose="22635452340000000000" pitchFamily="2"/>
              </a:rPr>
              <a:t>A </a:t>
            </a:r>
            <a:r>
              <a:rPr lang="en-US" sz="2800" spc="-50">
                <a:solidFill>
                  <a:srgbClr val="000000"/>
                </a:solidFill>
                <a:latin typeface="Arial" panose="22635452340000000000" pitchFamily="2"/>
              </a:rPr>
              <a:t>are “killed” or</a:t>
            </a:r>
          </a:p>
          <a:p>
            <a:pPr marL="0" marR="0" indent="0" algn="ctr">
              <a:lnSpc>
                <a:spcPct val="95999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spc="-60">
                <a:solidFill>
                  <a:srgbClr val="000000"/>
                </a:solidFill>
                <a:latin typeface="Arial" panose="22635452340000000000" pitchFamily="2"/>
              </a:rPr>
              <a:t>“zeroed out,” and an independent voltage source</a:t>
            </a:r>
          </a:p>
          <a:p>
            <a:pPr marL="502920" marR="0" indent="0" algn="l">
              <a:lnSpc>
                <a:spcPct val="95999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i="1" spc="-60">
                <a:solidFill>
                  <a:srgbClr val="000000"/>
                </a:solidFill>
                <a:latin typeface="Arial" panose="22635452340000000000" pitchFamily="2"/>
              </a:rPr>
              <a:t>v</a:t>
            </a:r>
            <a:r>
              <a:rPr lang="en-US" sz="1850" i="1" spc="-60">
                <a:solidFill>
                  <a:srgbClr val="000000"/>
                </a:solidFill>
                <a:latin typeface="Arial" panose="22635452340000000000" pitchFamily="2"/>
              </a:rPr>
              <a:t>oc</a:t>
            </a:r>
            <a:r>
              <a:rPr lang="en-US" sz="2800" spc="-60">
                <a:solidFill>
                  <a:srgbClr val="000000"/>
                </a:solidFill>
                <a:latin typeface="Arial" panose="22635452340000000000" pitchFamily="2"/>
              </a:rPr>
              <a:t> is connected, with proper polarity, in series</a:t>
            </a:r>
          </a:p>
          <a:p>
            <a:pPr marL="502920" marR="0" indent="0" algn="l">
              <a:lnSpc>
                <a:spcPct val="95999"/>
              </a:lnSpc>
              <a:spcBef>
                <a:spcPts val="0"/>
              </a:spcBef>
              <a:spcAft>
                <a:spcPts val="9180"/>
              </a:spcAft>
            </a:pPr>
            <a:r>
              <a:rPr lang="en-US" sz="2800" spc="-20">
                <a:solidFill>
                  <a:srgbClr val="000000"/>
                </a:solidFill>
                <a:latin typeface="Arial" panose="22635452340000000000" pitchFamily="2"/>
              </a:rPr>
              <a:t>with the dead (inactive) </a:t>
            </a:r>
            <a:r>
              <a:rPr lang="en-US" sz="2800" i="1" spc="-20">
                <a:solidFill>
                  <a:srgbClr val="000000"/>
                </a:solidFill>
                <a:latin typeface="Arial" panose="22635452340000000000" pitchFamily="2"/>
              </a:rPr>
              <a:t>A </a:t>
            </a:r>
            <a:r>
              <a:rPr lang="en-US" sz="2800" spc="-20">
                <a:solidFill>
                  <a:srgbClr val="000000"/>
                </a:solidFill>
                <a:latin typeface="Arial" panose="22635452340000000000" pitchFamily="2"/>
              </a:rPr>
              <a:t>network.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Text Placeholder 401"/>
          <p:cNvSpPr>
            <a:spLocks noGrp="1"/>
          </p:cNvSpPr>
          <p:nvPr>
            <p:ph type="body" idx="10"/>
          </p:nvPr>
        </p:nvSpPr>
        <p:spPr>
          <a:xfrm>
            <a:off x="97790" y="115570"/>
            <a:ext cx="9009380" cy="480060"/>
          </a:xfrm>
          <a:prstGeom prst="rect">
            <a:avLst/>
          </a:prstGeom>
          <a:noFill/>
          <a:ln w="209550" cmpd="sng">
            <a:solidFill>
              <a:srgbClr val="788E96"/>
            </a:solidFill>
            <a:prstDash val="solid"/>
          </a:ln>
        </p:spPr>
        <p:txBody>
          <a:bodyPr lIns="0" tIns="0" rIns="0" bIns="0" anchor="t"/>
          <a:lstStyle/>
          <a:p>
            <a:pPr marL="502920" marR="0" indent="0" algn="l">
              <a:lnSpc>
                <a:spcPct val="82559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3600" spc="-30">
                <a:solidFill>
                  <a:srgbClr val="0066CC"/>
                </a:solidFill>
                <a:latin typeface="Verdana" panose="22635452340000000000" pitchFamily="2"/>
              </a:rPr>
              <a:t>Thevenin’s theorem: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35</a:t>
            </a:r>
          </a:p>
        </p:txBody>
      </p:sp>
      <p:sp>
        <p:nvSpPr>
          <p:cNvPr id="403" name="Text Placeholder 402"/>
          <p:cNvSpPr>
            <a:spLocks noGrp="1"/>
          </p:cNvSpPr>
          <p:nvPr>
            <p:ph type="body" idx="10"/>
          </p:nvPr>
        </p:nvSpPr>
        <p:spPr>
          <a:xfrm>
            <a:off x="38100" y="6668770"/>
            <a:ext cx="9105900" cy="158750"/>
          </a:xfrm>
          <a:prstGeom prst="rect">
            <a:avLst/>
          </a:prstGeom>
          <a:noFill/>
          <a:ln w="219075" cmpd="sng">
            <a:solidFill>
              <a:srgbClr val="209296"/>
            </a:solidFill>
            <a:prstDash val="solid"/>
          </a:ln>
        </p:spPr>
        <p:txBody>
          <a:bodyPr lIns="0" tIns="0" rIns="0" bIns="0" anchor="t"/>
          <a:lstStyle/>
          <a:p>
            <a:pPr marL="45720" marR="0" indent="0" algn="l">
              <a:lnSpc>
                <a:spcPct val="108479"/>
              </a:lnSpc>
              <a:spcAft>
                <a:spcPts val="0"/>
              </a:spcAft>
              <a:tabLst>
                <a:tab pos="3423285" algn="l"/>
                <a:tab pos="906653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Useful Circuit Anal</a:t>
            </a:r>
            <a:r>
              <a:rPr lang="en-US" sz="1150" b="1" spc="4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sis Techniques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#4</a:t>
            </a:r>
          </a:p>
        </p:txBody>
      </p:sp>
      <p:sp>
        <p:nvSpPr>
          <p:cNvPr id="404" name="Text Placeholder 403"/>
          <p:cNvSpPr>
            <a:spLocks noGrp="1"/>
          </p:cNvSpPr>
          <p:nvPr>
            <p:ph type="body" idx="10"/>
          </p:nvPr>
        </p:nvSpPr>
        <p:spPr>
          <a:xfrm>
            <a:off x="38100" y="6668770"/>
            <a:ext cx="9105900" cy="158750"/>
          </a:xfrm>
          <a:prstGeom prst="rect">
            <a:avLst/>
          </a:prstGeom>
          <a:noFill/>
          <a:ln w="219075" cmpd="sng">
            <a:solidFill>
              <a:srgbClr val="209296"/>
            </a:solidFill>
            <a:prstDash val="solid"/>
          </a:ln>
        </p:spPr>
        <p:txBody>
          <a:bodyPr lIns="0" tIns="0" rIns="0" bIns="0" anchor="t"/>
          <a:lstStyle/>
          <a:p>
            <a:pPr marL="45720" marR="0" indent="0" algn="l">
              <a:lnSpc>
                <a:spcPct val="108479"/>
              </a:lnSpc>
              <a:spcAft>
                <a:spcPts val="0"/>
              </a:spcAft>
              <a:tabLst>
                <a:tab pos="3423285" algn="l"/>
                <a:tab pos="906653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Useful Circuit Anal</a:t>
            </a:r>
            <a:r>
              <a:rPr lang="en-US" sz="1150" b="1" spc="4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sis Techniques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#4</a:t>
            </a:r>
          </a:p>
        </p:txBody>
      </p:sp>
      <p:sp>
        <p:nvSpPr>
          <p:cNvPr id="405" name="Text Placeholder 404"/>
          <p:cNvSpPr>
            <a:spLocks noGrp="1"/>
          </p:cNvSpPr>
          <p:nvPr>
            <p:ph type="body" idx="10"/>
          </p:nvPr>
        </p:nvSpPr>
        <p:spPr>
          <a:xfrm>
            <a:off x="38100" y="6668770"/>
            <a:ext cx="9105900" cy="158750"/>
          </a:xfrm>
          <a:prstGeom prst="rect">
            <a:avLst/>
          </a:prstGeom>
          <a:noFill/>
          <a:ln w="219075" cmpd="sng">
            <a:solidFill>
              <a:srgbClr val="209296"/>
            </a:solidFill>
            <a:prstDash val="solid"/>
          </a:ln>
        </p:spPr>
        <p:txBody>
          <a:bodyPr lIns="0" tIns="0" rIns="0" bIns="0" anchor="t"/>
          <a:lstStyle/>
          <a:p>
            <a:pPr marL="45720" marR="0" indent="0" algn="l">
              <a:lnSpc>
                <a:spcPct val="108479"/>
              </a:lnSpc>
              <a:spcAft>
                <a:spcPts val="0"/>
              </a:spcAft>
              <a:tabLst>
                <a:tab pos="3423285" algn="l"/>
                <a:tab pos="906653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Useful Circuit Anal</a:t>
            </a:r>
            <a:r>
              <a:rPr lang="en-US" sz="1150" b="1" spc="4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sis Techniques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#4</a:t>
            </a:r>
          </a:p>
        </p:txBody>
      </p:sp>
      <p:sp>
        <p:nvSpPr>
          <p:cNvPr id="406" name="Text Placeholder 405"/>
          <p:cNvSpPr>
            <a:spLocks noGrp="1"/>
          </p:cNvSpPr>
          <p:nvPr>
            <p:ph type="body" idx="10"/>
          </p:nvPr>
        </p:nvSpPr>
        <p:spPr>
          <a:xfrm>
            <a:off x="288290" y="114300"/>
            <a:ext cx="8775700" cy="5676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0" rIns="0" bIns="0" anchor="t"/>
          <a:lstStyle/>
          <a:p>
            <a:pPr marL="365760" marR="0" indent="0" algn="l">
              <a:lnSpc>
                <a:spcPct val="95999"/>
              </a:lnSpc>
              <a:spcAft>
                <a:spcPts val="0"/>
              </a:spcAft>
              <a:tabLst>
                <a:tab pos="8764270" algn="r"/>
              </a:tabLst>
            </a:pPr>
            <a:r>
              <a:rPr lang="en-US" sz="3600" spc="-80">
                <a:solidFill>
                  <a:srgbClr val="0066CC"/>
                </a:solidFill>
                <a:latin typeface="Verdana" panose="22635452340000000000" pitchFamily="2"/>
              </a:rPr>
              <a:t>Example 5.6: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35</a:t>
            </a:r>
          </a:p>
        </p:txBody>
      </p:sp>
      <p:sp>
        <p:nvSpPr>
          <p:cNvPr id="407" name="Text Placeholder 406"/>
          <p:cNvSpPr>
            <a:spLocks noGrp="1"/>
          </p:cNvSpPr>
          <p:nvPr>
            <p:ph type="body" idx="10"/>
          </p:nvPr>
        </p:nvSpPr>
        <p:spPr>
          <a:xfrm>
            <a:off x="288290" y="681990"/>
            <a:ext cx="8775700" cy="12960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251460" rIns="0" bIns="0" anchor="t"/>
          <a:lstStyle/>
          <a:p>
            <a:pPr marL="457200" marR="0" indent="0" algn="l">
              <a:lnSpc>
                <a:spcPct val="95999"/>
              </a:lnSpc>
              <a:spcAft>
                <a:spcPts val="4500"/>
              </a:spcAft>
            </a:pPr>
            <a:r>
              <a:rPr lang="en-US" sz="2800" spc="-30">
                <a:solidFill>
                  <a:srgbClr val="000000"/>
                </a:solidFill>
                <a:latin typeface="Arial" panose="22635452340000000000" pitchFamily="2"/>
              </a:rPr>
              <a:t>Determine the Thevenin equivalent.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Text Placeholder 412"/>
          <p:cNvSpPr>
            <a:spLocks noGrp="1"/>
          </p:cNvSpPr>
          <p:nvPr>
            <p:ph type="body" idx="10"/>
          </p:nvPr>
        </p:nvSpPr>
        <p:spPr>
          <a:xfrm>
            <a:off x="38100" y="6668770"/>
            <a:ext cx="9105900" cy="158750"/>
          </a:xfrm>
          <a:prstGeom prst="rect">
            <a:avLst/>
          </a:prstGeom>
          <a:noFill/>
          <a:ln w="219075" cmpd="sng">
            <a:solidFill>
              <a:srgbClr val="209296"/>
            </a:solidFill>
            <a:prstDash val="solid"/>
          </a:ln>
        </p:spPr>
        <p:txBody>
          <a:bodyPr lIns="0" tIns="0" rIns="0" bIns="0" anchor="t"/>
          <a:lstStyle/>
          <a:p>
            <a:pPr marL="45720" marR="0" indent="0" algn="l">
              <a:lnSpc>
                <a:spcPct val="108479"/>
              </a:lnSpc>
              <a:spcAft>
                <a:spcPts val="0"/>
              </a:spcAft>
              <a:tabLst>
                <a:tab pos="3423285" algn="l"/>
                <a:tab pos="906653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Useful Circuit Anal</a:t>
            </a:r>
            <a:r>
              <a:rPr lang="en-US" sz="1150" b="1" spc="4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sis Techniques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#4</a:t>
            </a:r>
          </a:p>
        </p:txBody>
      </p:sp>
      <p:sp>
        <p:nvSpPr>
          <p:cNvPr id="414" name="Text Placeholder 413"/>
          <p:cNvSpPr>
            <a:spLocks noGrp="1"/>
          </p:cNvSpPr>
          <p:nvPr>
            <p:ph type="body" idx="10"/>
          </p:nvPr>
        </p:nvSpPr>
        <p:spPr>
          <a:xfrm>
            <a:off x="38100" y="6668770"/>
            <a:ext cx="9105900" cy="158750"/>
          </a:xfrm>
          <a:prstGeom prst="rect">
            <a:avLst/>
          </a:prstGeom>
          <a:noFill/>
          <a:ln w="219075" cmpd="sng">
            <a:solidFill>
              <a:srgbClr val="209296"/>
            </a:solidFill>
            <a:prstDash val="solid"/>
          </a:ln>
        </p:spPr>
        <p:txBody>
          <a:bodyPr lIns="0" tIns="0" rIns="0" bIns="0" anchor="t"/>
          <a:lstStyle/>
          <a:p>
            <a:pPr marL="45720" marR="0" indent="0" algn="l">
              <a:lnSpc>
                <a:spcPct val="108479"/>
              </a:lnSpc>
              <a:spcAft>
                <a:spcPts val="0"/>
              </a:spcAft>
              <a:tabLst>
                <a:tab pos="3423285" algn="l"/>
                <a:tab pos="906653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Useful Circuit Anal</a:t>
            </a:r>
            <a:r>
              <a:rPr lang="en-US" sz="1150" b="1" spc="4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sis Techniques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#4</a:t>
            </a:r>
          </a:p>
        </p:txBody>
      </p:sp>
      <p:sp>
        <p:nvSpPr>
          <p:cNvPr id="415" name="Text Placeholder 414"/>
          <p:cNvSpPr>
            <a:spLocks noGrp="1"/>
          </p:cNvSpPr>
          <p:nvPr>
            <p:ph type="body" idx="10"/>
          </p:nvPr>
        </p:nvSpPr>
        <p:spPr>
          <a:xfrm>
            <a:off x="38100" y="6668770"/>
            <a:ext cx="9105900" cy="158750"/>
          </a:xfrm>
          <a:prstGeom prst="rect">
            <a:avLst/>
          </a:prstGeom>
          <a:noFill/>
          <a:ln w="219075" cmpd="sng">
            <a:solidFill>
              <a:srgbClr val="209296"/>
            </a:solidFill>
            <a:prstDash val="solid"/>
          </a:ln>
        </p:spPr>
        <p:txBody>
          <a:bodyPr lIns="0" tIns="0" rIns="0" bIns="0" anchor="t"/>
          <a:lstStyle/>
          <a:p>
            <a:pPr marL="45720" marR="0" indent="0" algn="l">
              <a:lnSpc>
                <a:spcPct val="108479"/>
              </a:lnSpc>
              <a:spcAft>
                <a:spcPts val="0"/>
              </a:spcAft>
              <a:tabLst>
                <a:tab pos="3423285" algn="l"/>
                <a:tab pos="906653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Useful Circuit Anal</a:t>
            </a:r>
            <a:r>
              <a:rPr lang="en-US" sz="1150" b="1" spc="4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sis Techniques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#4</a:t>
            </a:r>
          </a:p>
        </p:txBody>
      </p:sp>
      <p:sp>
        <p:nvSpPr>
          <p:cNvPr id="416" name="Text Placeholder 415"/>
          <p:cNvSpPr>
            <a:spLocks noGrp="1"/>
          </p:cNvSpPr>
          <p:nvPr>
            <p:ph type="body" idx="10"/>
          </p:nvPr>
        </p:nvSpPr>
        <p:spPr>
          <a:xfrm>
            <a:off x="38100" y="114300"/>
            <a:ext cx="9105900" cy="5676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0" rIns="0" bIns="0" anchor="t"/>
          <a:lstStyle/>
          <a:p>
            <a:pPr marL="640080" marR="0" indent="0" algn="l">
              <a:lnSpc>
                <a:spcPct val="95999"/>
              </a:lnSpc>
              <a:spcAft>
                <a:spcPts val="0"/>
              </a:spcAft>
              <a:tabLst>
                <a:tab pos="9014460" algn="r"/>
              </a:tabLst>
            </a:pPr>
            <a:r>
              <a:rPr lang="en-US" sz="3600" spc="-120">
                <a:solidFill>
                  <a:srgbClr val="0066CC"/>
                </a:solidFill>
                <a:latin typeface="Verdana" panose="22635452340000000000" pitchFamily="2"/>
              </a:rPr>
              <a:t>Example: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36</a:t>
            </a:r>
          </a:p>
        </p:txBody>
      </p:sp>
      <p:sp>
        <p:nvSpPr>
          <p:cNvPr id="417" name="Text Placeholder 416"/>
          <p:cNvSpPr>
            <a:spLocks noGrp="1"/>
          </p:cNvSpPr>
          <p:nvPr>
            <p:ph type="body" idx="10"/>
          </p:nvPr>
        </p:nvSpPr>
        <p:spPr>
          <a:xfrm>
            <a:off x="38100" y="681990"/>
            <a:ext cx="9105900" cy="9245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251460" rIns="0" bIns="0" anchor="t"/>
          <a:lstStyle/>
          <a:p>
            <a:pPr marL="731520" marR="0" indent="0" algn="l">
              <a:lnSpc>
                <a:spcPct val="95999"/>
              </a:lnSpc>
              <a:spcAft>
                <a:spcPts val="1620"/>
              </a:spcAft>
            </a:pPr>
            <a:r>
              <a:rPr lang="en-US" sz="2800" spc="0">
                <a:solidFill>
                  <a:srgbClr val="000000"/>
                </a:solidFill>
                <a:latin typeface="Arial" panose="22635452340000000000" pitchFamily="2"/>
              </a:rPr>
              <a:t>Determine the Thevenin equivalent. (use Theory)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4"/>
          <p:cNvSpPr>
            <a:spLocks noGrp="1"/>
          </p:cNvSpPr>
          <p:nvPr>
            <p:ph type="body" idx="10"/>
          </p:nvPr>
        </p:nvSpPr>
        <p:spPr>
          <a:xfrm>
            <a:off x="97790" y="115570"/>
            <a:ext cx="9009380" cy="567690"/>
          </a:xfrm>
          <a:prstGeom prst="rect">
            <a:avLst/>
          </a:prstGeom>
          <a:noFill/>
          <a:ln w="5715" cmpd="sng">
            <a:solidFill>
              <a:srgbClr val="880B78"/>
            </a:solidFill>
            <a:prstDash val="solid"/>
          </a:ln>
        </p:spPr>
        <p:txBody>
          <a:bodyPr lIns="0" tIns="0" rIns="0" bIns="0" anchor="t"/>
          <a:lstStyle/>
          <a:p>
            <a:pPr marL="685800" marR="0" indent="0" algn="l">
              <a:lnSpc>
                <a:spcPct val="95999"/>
              </a:lnSpc>
              <a:spcAft>
                <a:spcPts val="0"/>
              </a:spcAft>
              <a:tabLst>
                <a:tab pos="8912225" algn="r"/>
              </a:tabLst>
            </a:pPr>
            <a:r>
              <a:rPr lang="en-US" sz="3550" spc="-60">
                <a:solidFill>
                  <a:srgbClr val="0066CC"/>
                </a:solidFill>
                <a:latin typeface="Verdana" panose="22635452340000000000" pitchFamily="2"/>
              </a:rPr>
              <a:t>Objectives :	</a:t>
            </a:r>
            <a:r>
              <a:rPr lang="en-US" sz="1150" b="1" spc="100">
                <a:solidFill>
                  <a:srgbClr val="000080"/>
                </a:solidFill>
                <a:latin typeface="Arial Narrow" panose="22635452340000000000" pitchFamily="2"/>
              </a:rPr>
              <a:t>Page 2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idx="10"/>
          </p:nvPr>
        </p:nvSpPr>
        <p:spPr>
          <a:xfrm>
            <a:off x="871855" y="6668770"/>
            <a:ext cx="7632700" cy="158750"/>
          </a:xfrm>
          <a:prstGeom prst="rect">
            <a:avLst/>
          </a:prstGeom>
          <a:noFill/>
          <a:ln w="10795" cmpd="sng">
            <a:solidFill>
              <a:srgbClr val="500A78"/>
            </a:solidFill>
            <a:prstDash val="solid"/>
          </a:ln>
        </p:spPr>
        <p:txBody>
          <a:bodyPr lIns="0" tIns="0" rIns="0" bIns="0" anchor="t"/>
          <a:lstStyle/>
          <a:p>
            <a:pPr marL="2560320" marR="0" indent="0" algn="l">
              <a:lnSpc>
                <a:spcPct val="95999"/>
              </a:lnSpc>
              <a:spcAft>
                <a:spcPts val="0"/>
              </a:spcAft>
            </a:pPr>
            <a:r>
              <a:rPr lang="en-US" sz="1150" b="1" spc="70">
                <a:solidFill>
                  <a:srgbClr val="000080"/>
                </a:solidFill>
                <a:latin typeface="Arial Narrow" panose="22635452340000000000" pitchFamily="2"/>
              </a:rPr>
              <a:t>Useful Circuit Anal</a:t>
            </a:r>
            <a:r>
              <a:rPr lang="en-US" sz="1150" b="1" spc="7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70">
                <a:solidFill>
                  <a:srgbClr val="000080"/>
                </a:solidFill>
                <a:latin typeface="Arial Narrow" panose="22635452340000000000" pitchFamily="2"/>
              </a:rPr>
              <a:t>sis Techniques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594360" cy="158750"/>
          </a:xfrm>
          <a:prstGeom prst="rect">
            <a:avLst/>
          </a:prstGeom>
          <a:noFill/>
          <a:ln w="13335" cmpd="sng">
            <a:solidFill>
              <a:srgbClr val="C80178"/>
            </a:solidFill>
            <a:prstDash val="solid"/>
          </a:ln>
        </p:spPr>
        <p:txBody>
          <a:bodyPr lIns="0" tIns="4572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</a:pPr>
            <a:r>
              <a:rPr lang="en-US" sz="1150" b="1" spc="105">
                <a:solidFill>
                  <a:srgbClr val="000080"/>
                </a:solidFill>
                <a:latin typeface="Arial Narrow" panose="22635452340000000000" pitchFamily="2"/>
              </a:rPr>
              <a:t>ENE 104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idx="10"/>
          </p:nvPr>
        </p:nvSpPr>
        <p:spPr>
          <a:xfrm>
            <a:off x="8515985" y="6668770"/>
            <a:ext cx="619125" cy="158750"/>
          </a:xfrm>
          <a:prstGeom prst="rect">
            <a:avLst/>
          </a:prstGeom>
          <a:noFill/>
          <a:ln w="15240" cmpd="sng">
            <a:solidFill>
              <a:srgbClr val="900078"/>
            </a:solidFill>
            <a:prstDash val="solid"/>
          </a:ln>
        </p:spPr>
        <p:txBody>
          <a:bodyPr lIns="0" tIns="4572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</a:pPr>
            <a:r>
              <a:rPr lang="en-US" sz="1150" b="1" spc="100">
                <a:solidFill>
                  <a:srgbClr val="000080"/>
                </a:solidFill>
                <a:latin typeface="Arial Narrow" panose="22635452340000000000" pitchFamily="2"/>
              </a:rPr>
              <a:t>Week #4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idx="10"/>
          </p:nvPr>
        </p:nvSpPr>
        <p:spPr>
          <a:xfrm>
            <a:off x="871855" y="683260"/>
            <a:ext cx="7632700" cy="59855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45720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</a:pPr>
            <a:r>
              <a:rPr lang="en-US" sz="1150" spc="0">
                <a:solidFill>
                  <a:srgbClr val="000000"/>
                </a:solidFill>
                <a:latin typeface="Arial" panose="22635452340000000000" pitchFamily="2"/>
              </a:rPr>
              <a:t>L</a:t>
            </a:r>
            <a:r>
              <a:rPr lang="en-US" sz="2800" spc="0">
                <a:solidFill>
                  <a:srgbClr val="000000"/>
                </a:solidFill>
                <a:latin typeface="Arial" panose="22635452340000000000" pitchFamily="2"/>
              </a:rPr>
              <a:t> Superposition</a:t>
            </a:r>
          </a:p>
          <a:p>
            <a:pPr marL="0" marR="0" indent="0" algn="l">
              <a:lnSpc>
                <a:spcPct val="82559"/>
              </a:lnSpc>
              <a:spcBef>
                <a:spcPts val="1080"/>
              </a:spcBef>
              <a:spcAft>
                <a:spcPts val="0"/>
              </a:spcAft>
            </a:pPr>
            <a:r>
              <a:rPr lang="en-US" sz="1150" spc="-50">
                <a:solidFill>
                  <a:srgbClr val="000000"/>
                </a:solidFill>
                <a:latin typeface="Arial" panose="22635452340000000000" pitchFamily="2"/>
              </a:rPr>
              <a:t>L</a:t>
            </a:r>
            <a:r>
              <a:rPr lang="en-US" sz="2800" spc="-50">
                <a:solidFill>
                  <a:srgbClr val="000000"/>
                </a:solidFill>
                <a:latin typeface="Arial" panose="22635452340000000000" pitchFamily="2"/>
              </a:rPr>
              <a:t> Source transformation</a:t>
            </a:r>
          </a:p>
          <a:p>
            <a:pPr marL="0" marR="0" indent="0" algn="l">
              <a:lnSpc>
                <a:spcPct val="95999"/>
              </a:lnSpc>
              <a:spcBef>
                <a:spcPts val="1080"/>
              </a:spcBef>
              <a:spcAft>
                <a:spcPts val="0"/>
              </a:spcAft>
            </a:pPr>
            <a:r>
              <a:rPr lang="en-US" sz="1150" spc="-50">
                <a:solidFill>
                  <a:srgbClr val="000000"/>
                </a:solidFill>
                <a:latin typeface="Arial" panose="22635452340000000000" pitchFamily="2"/>
              </a:rPr>
              <a:t>L</a:t>
            </a:r>
            <a:r>
              <a:rPr lang="en-US" sz="2800" spc="-50">
                <a:solidFill>
                  <a:srgbClr val="000000"/>
                </a:solidFill>
                <a:latin typeface="Arial" panose="22635452340000000000" pitchFamily="2"/>
              </a:rPr>
              <a:t> the Thevenin equivalent of any network</a:t>
            </a:r>
          </a:p>
          <a:p>
            <a:pPr marL="0" marR="0" indent="0" algn="l">
              <a:lnSpc>
                <a:spcPct val="95999"/>
              </a:lnSpc>
              <a:spcBef>
                <a:spcPts val="180"/>
              </a:spcBef>
              <a:spcAft>
                <a:spcPts val="0"/>
              </a:spcAft>
            </a:pPr>
            <a:r>
              <a:rPr lang="en-US" sz="1150" spc="-50">
                <a:solidFill>
                  <a:srgbClr val="000000"/>
                </a:solidFill>
                <a:latin typeface="Arial" panose="22635452340000000000" pitchFamily="2"/>
              </a:rPr>
              <a:t>L</a:t>
            </a:r>
            <a:r>
              <a:rPr lang="en-US" sz="2800" spc="-50">
                <a:solidFill>
                  <a:srgbClr val="000000"/>
                </a:solidFill>
                <a:latin typeface="Arial" panose="22635452340000000000" pitchFamily="2"/>
              </a:rPr>
              <a:t> the Norton equivalent of any network</a:t>
            </a:r>
          </a:p>
          <a:p>
            <a:pPr marL="0" marR="0" indent="0" algn="l">
              <a:lnSpc>
                <a:spcPct val="82559"/>
              </a:lnSpc>
              <a:spcBef>
                <a:spcPts val="1080"/>
              </a:spcBef>
              <a:spcAft>
                <a:spcPts val="0"/>
              </a:spcAft>
            </a:pPr>
            <a:r>
              <a:rPr lang="en-US" sz="1150" spc="-50">
                <a:solidFill>
                  <a:srgbClr val="000000"/>
                </a:solidFill>
                <a:latin typeface="Arial" panose="22635452340000000000" pitchFamily="2"/>
              </a:rPr>
              <a:t>L </a:t>
            </a:r>
            <a:r>
              <a:rPr lang="en-US" sz="2800" spc="-50">
                <a:solidFill>
                  <a:srgbClr val="000000"/>
                </a:solidFill>
                <a:latin typeface="Arial" panose="22635452340000000000" pitchFamily="2"/>
              </a:rPr>
              <a:t>the load resistance that will result in maximum</a:t>
            </a:r>
          </a:p>
          <a:p>
            <a:pPr marL="0" marR="0" indent="0" algn="l">
              <a:lnSpc>
                <a:spcPct val="95999"/>
              </a:lnSpc>
              <a:spcBef>
                <a:spcPts val="1080"/>
              </a:spcBef>
              <a:spcAft>
                <a:spcPts val="0"/>
              </a:spcAft>
            </a:pPr>
            <a:r>
              <a:rPr lang="en-US" sz="2800" spc="0">
                <a:solidFill>
                  <a:srgbClr val="000000"/>
                </a:solidFill>
                <a:latin typeface="Arial" panose="22635452340000000000" pitchFamily="2"/>
              </a:rPr>
              <a:t>power transfer</a:t>
            </a:r>
          </a:p>
          <a:p>
            <a:pPr marL="0" marR="0" indent="0" algn="ctr">
              <a:lnSpc>
                <a:spcPct val="95999"/>
              </a:lnSpc>
              <a:spcBef>
                <a:spcPts val="720"/>
              </a:spcBef>
              <a:spcAft>
                <a:spcPts val="0"/>
              </a:spcAft>
            </a:pPr>
            <a:r>
              <a:rPr lang="en-US" sz="1150" spc="-60">
                <a:solidFill>
                  <a:srgbClr val="000000"/>
                </a:solidFill>
                <a:latin typeface="Arial" panose="22635452340000000000" pitchFamily="2"/>
              </a:rPr>
              <a:t>L</a:t>
            </a:r>
            <a:r>
              <a:rPr lang="en-US" sz="2800" spc="-60">
                <a:solidFill>
                  <a:srgbClr val="000000"/>
                </a:solidFill>
                <a:latin typeface="Arial" panose="22635452340000000000" pitchFamily="2"/>
              </a:rPr>
              <a:t> a </a:t>
            </a:r>
            <a:r>
              <a:rPr lang="en-US" sz="1150" spc="-60">
                <a:solidFill>
                  <a:srgbClr val="000000"/>
                </a:solidFill>
                <a:latin typeface="Arial" panose="22635452340000000000" pitchFamily="2"/>
              </a:rPr>
              <a:t>∆</a:t>
            </a:r>
            <a:r>
              <a:rPr lang="en-US" sz="2800" spc="-60">
                <a:solidFill>
                  <a:srgbClr val="000000"/>
                </a:solidFill>
                <a:latin typeface="Arial" panose="22635452340000000000" pitchFamily="2"/>
              </a:rPr>
              <a:t>-connected network, a Y-connected network</a:t>
            </a:r>
          </a:p>
          <a:p>
            <a:pPr marL="0" marR="0" indent="0" algn="l">
              <a:lnSpc>
                <a:spcPct val="95999"/>
              </a:lnSpc>
              <a:spcBef>
                <a:spcPts val="900"/>
              </a:spcBef>
              <a:spcAft>
                <a:spcPts val="12240"/>
              </a:spcAft>
            </a:pPr>
            <a:r>
              <a:rPr lang="en-US" sz="1150" spc="0">
                <a:solidFill>
                  <a:srgbClr val="000000"/>
                </a:solidFill>
                <a:latin typeface="Arial" panose="22635452340000000000" pitchFamily="2"/>
              </a:rPr>
              <a:t>L</a:t>
            </a:r>
            <a:r>
              <a:rPr lang="en-US" sz="2800" spc="0">
                <a:solidFill>
                  <a:srgbClr val="000000"/>
                </a:solidFill>
                <a:latin typeface="Arial" panose="22635452340000000000" pitchFamily="2"/>
              </a:rPr>
              <a:t> a dc sweep in PSpice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Text Placeholder 422"/>
          <p:cNvSpPr>
            <a:spLocks noGrp="1"/>
          </p:cNvSpPr>
          <p:nvPr>
            <p:ph type="body" idx="10"/>
          </p:nvPr>
        </p:nvSpPr>
        <p:spPr>
          <a:xfrm>
            <a:off x="79375" y="109855"/>
            <a:ext cx="9027795" cy="541020"/>
          </a:xfrm>
          <a:prstGeom prst="rect">
            <a:avLst/>
          </a:prstGeom>
          <a:noFill/>
          <a:ln w="223520" cmpd="sng">
            <a:solidFill>
              <a:srgbClr val="009796"/>
            </a:solidFill>
            <a:prstDash val="solid"/>
          </a:ln>
        </p:spPr>
        <p:txBody>
          <a:bodyPr lIns="0" tIns="0" rIns="0" bIns="0" anchor="t"/>
          <a:lstStyle/>
          <a:p>
            <a:pPr marL="594360" marR="0" indent="0" algn="l">
              <a:lnSpc>
                <a:spcPct val="75839"/>
              </a:lnSpc>
              <a:spcAft>
                <a:spcPts val="0"/>
              </a:spcAft>
              <a:tabLst>
                <a:tab pos="8973185" algn="r"/>
              </a:tabLst>
            </a:pPr>
            <a:r>
              <a:rPr lang="en-US" sz="4400" spc="-80">
                <a:solidFill>
                  <a:srgbClr val="0066CC"/>
                </a:solidFill>
                <a:latin typeface="Verdana" panose="22635452340000000000" pitchFamily="2"/>
              </a:rPr>
              <a:t>Practice: 5.5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37</a:t>
            </a:r>
          </a:p>
        </p:txBody>
      </p:sp>
      <p:sp>
        <p:nvSpPr>
          <p:cNvPr id="424" name="Text Placeholder 423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9037320" cy="158750"/>
          </a:xfrm>
          <a:prstGeom prst="rect">
            <a:avLst/>
          </a:prstGeom>
          <a:noFill/>
          <a:ln w="228600" cmpd="sng">
            <a:solidFill>
              <a:srgbClr val="C89596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tabLst>
                <a:tab pos="3364865" algn="l"/>
                <a:tab pos="900684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Useful Circuit Anal</a:t>
            </a:r>
            <a:r>
              <a:rPr lang="en-US" sz="1150" b="1" spc="4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sis Techniques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#4</a:t>
            </a:r>
          </a:p>
        </p:txBody>
      </p:sp>
      <p:sp>
        <p:nvSpPr>
          <p:cNvPr id="425" name="Text Placeholder 424"/>
          <p:cNvSpPr>
            <a:spLocks noGrp="1"/>
          </p:cNvSpPr>
          <p:nvPr>
            <p:ph type="body" idx="10"/>
          </p:nvPr>
        </p:nvSpPr>
        <p:spPr>
          <a:xfrm>
            <a:off x="79375" y="720090"/>
            <a:ext cx="8775700" cy="18586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297180" rIns="0" bIns="0" anchor="t"/>
          <a:lstStyle/>
          <a:p>
            <a:pPr marL="594360" marR="0" indent="0" algn="l">
              <a:lnSpc>
                <a:spcPct val="95999"/>
              </a:lnSpc>
              <a:spcAft>
                <a:spcPts val="0"/>
              </a:spcAft>
            </a:pPr>
            <a:r>
              <a:rPr lang="en-US" sz="2800" spc="0">
                <a:solidFill>
                  <a:srgbClr val="000000"/>
                </a:solidFill>
                <a:latin typeface="Tahoma" panose="22635452340000000000" pitchFamily="2"/>
              </a:rPr>
              <a:t>Using repeated source transformations,</a:t>
            </a:r>
          </a:p>
          <a:p>
            <a:pPr marL="594360" marR="0" indent="0" algn="l">
              <a:lnSpc>
                <a:spcPct val="95999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spc="0">
                <a:solidFill>
                  <a:srgbClr val="000000"/>
                </a:solidFill>
                <a:latin typeface="Tahoma" panose="22635452340000000000" pitchFamily="2"/>
              </a:rPr>
              <a:t>determine the Norton equivalent of the</a:t>
            </a:r>
          </a:p>
          <a:p>
            <a:pPr marL="594360" marR="0" indent="0" algn="l">
              <a:lnSpc>
                <a:spcPct val="95999"/>
              </a:lnSpc>
              <a:spcBef>
                <a:spcPts val="0"/>
              </a:spcBef>
              <a:spcAft>
                <a:spcPts val="1800"/>
              </a:spcAft>
            </a:pPr>
            <a:r>
              <a:rPr lang="en-US" sz="2800" spc="0">
                <a:solidFill>
                  <a:srgbClr val="000000"/>
                </a:solidFill>
                <a:latin typeface="Tahoma" panose="22635452340000000000" pitchFamily="2"/>
              </a:rPr>
              <a:t>highlighted network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Text Placeholder 430"/>
          <p:cNvSpPr>
            <a:spLocks noGrp="1"/>
          </p:cNvSpPr>
          <p:nvPr>
            <p:ph type="body" idx="10"/>
          </p:nvPr>
        </p:nvSpPr>
        <p:spPr>
          <a:xfrm>
            <a:off x="97790" y="106680"/>
            <a:ext cx="9009380" cy="544195"/>
          </a:xfrm>
          <a:prstGeom prst="rect">
            <a:avLst/>
          </a:prstGeom>
          <a:noFill/>
          <a:ln w="233045" cmpd="sng">
            <a:solidFill>
              <a:srgbClr val="709996"/>
            </a:solidFill>
            <a:prstDash val="solid"/>
          </a:ln>
        </p:spPr>
        <p:txBody>
          <a:bodyPr lIns="0" tIns="0" rIns="0" bIns="0" anchor="t"/>
          <a:lstStyle/>
          <a:p>
            <a:pPr marL="594360" marR="0" indent="0" algn="l">
              <a:lnSpc>
                <a:spcPct val="76799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4400" spc="-80">
                <a:solidFill>
                  <a:srgbClr val="0066CC"/>
                </a:solidFill>
                <a:latin typeface="Verdana" panose="22635452340000000000" pitchFamily="2"/>
              </a:rPr>
              <a:t>Practice: 5.6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38</a:t>
            </a:r>
          </a:p>
        </p:txBody>
      </p:sp>
      <p:sp>
        <p:nvSpPr>
          <p:cNvPr id="432" name="Text Placeholder 431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9037320" cy="158750"/>
          </a:xfrm>
          <a:prstGeom prst="rect">
            <a:avLst/>
          </a:prstGeom>
          <a:noFill/>
          <a:ln w="238125" cmpd="sng">
            <a:solidFill>
              <a:srgbClr val="389896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tabLst>
                <a:tab pos="3366135" algn="l"/>
                <a:tab pos="900684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Useful Circuit Anal</a:t>
            </a:r>
            <a:r>
              <a:rPr lang="en-US" sz="1150" b="1" spc="4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sis Techniques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#4</a:t>
            </a:r>
          </a:p>
        </p:txBody>
      </p:sp>
      <p:sp>
        <p:nvSpPr>
          <p:cNvPr id="433" name="Text Placeholder 432"/>
          <p:cNvSpPr>
            <a:spLocks noGrp="1"/>
          </p:cNvSpPr>
          <p:nvPr>
            <p:ph type="body" idx="10"/>
          </p:nvPr>
        </p:nvSpPr>
        <p:spPr>
          <a:xfrm>
            <a:off x="135890" y="720090"/>
            <a:ext cx="8775700" cy="149288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457200" rIns="0" bIns="0" anchor="t"/>
          <a:lstStyle/>
          <a:p>
            <a:pPr marL="640080" marR="0" indent="0" algn="l">
              <a:lnSpc>
                <a:spcPct val="77759"/>
              </a:lnSpc>
              <a:spcAft>
                <a:spcPts val="0"/>
              </a:spcAft>
            </a:pPr>
            <a:r>
              <a:rPr lang="en-US" sz="2800" spc="0">
                <a:solidFill>
                  <a:srgbClr val="060505"/>
                </a:solidFill>
                <a:latin typeface="Tahoma" panose="22635452340000000000" pitchFamily="2"/>
              </a:rPr>
              <a:t>Use Thevenin’s theorem to find the current</a:t>
            </a:r>
          </a:p>
          <a:p>
            <a:pPr marL="640080" marR="0" indent="0" algn="l">
              <a:lnSpc>
                <a:spcPct val="95999"/>
              </a:lnSpc>
              <a:spcBef>
                <a:spcPts val="0"/>
              </a:spcBef>
              <a:spcAft>
                <a:spcPts val="1620"/>
              </a:spcAft>
            </a:pPr>
            <a:r>
              <a:rPr lang="en-US" sz="2800" spc="80">
                <a:solidFill>
                  <a:srgbClr val="060505"/>
                </a:solidFill>
                <a:latin typeface="Tahoma" panose="22635452340000000000" pitchFamily="2"/>
              </a:rPr>
              <a:t>through the 2-</a:t>
            </a:r>
            <a:r>
              <a:rPr lang="en-US" sz="300" spc="80">
                <a:solidFill>
                  <a:srgbClr val="060505"/>
                </a:solidFill>
                <a:latin typeface="AmdtSymbols" panose="22635452340000000000" pitchFamily="2"/>
              </a:rPr>
              <a:t>c</a:t>
            </a:r>
            <a:r>
              <a:rPr lang="en-US" sz="2800" spc="80">
                <a:solidFill>
                  <a:srgbClr val="060505"/>
                </a:solidFill>
                <a:latin typeface="Tahoma" panose="22635452340000000000" pitchFamily="2"/>
              </a:rPr>
              <a:t> resistor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Text Placeholder 438"/>
          <p:cNvSpPr>
            <a:spLocks noGrp="1"/>
          </p:cNvSpPr>
          <p:nvPr>
            <p:ph type="body" idx="10"/>
          </p:nvPr>
        </p:nvSpPr>
        <p:spPr>
          <a:xfrm>
            <a:off x="97790" y="115570"/>
            <a:ext cx="9022080" cy="565785"/>
          </a:xfrm>
          <a:prstGeom prst="rect">
            <a:avLst/>
          </a:prstGeom>
          <a:noFill/>
          <a:ln w="242570" cmpd="sng">
            <a:solidFill>
              <a:srgbClr val="E09B96"/>
            </a:solidFill>
            <a:prstDash val="solid"/>
          </a:ln>
        </p:spPr>
        <p:txBody>
          <a:bodyPr lIns="0" tIns="0" rIns="0" bIns="0" anchor="t"/>
          <a:lstStyle/>
          <a:p>
            <a:pPr marL="548640" marR="0" indent="0" algn="l">
              <a:lnSpc>
                <a:spcPct val="95999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3600" spc="-80">
                <a:solidFill>
                  <a:srgbClr val="0066CC"/>
                </a:solidFill>
                <a:latin typeface="Verdana" panose="22635452340000000000" pitchFamily="2"/>
              </a:rPr>
              <a:t>Example 5.8: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39</a:t>
            </a:r>
          </a:p>
        </p:txBody>
      </p:sp>
      <p:sp>
        <p:nvSpPr>
          <p:cNvPr id="440" name="Text Placeholder 439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9037320" cy="158750"/>
          </a:xfrm>
          <a:prstGeom prst="rect">
            <a:avLst/>
          </a:prstGeom>
          <a:noFill/>
          <a:ln w="247650" cmpd="sng">
            <a:solidFill>
              <a:srgbClr val="A89A96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tabLst>
                <a:tab pos="3366135" algn="l"/>
                <a:tab pos="900684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Useful Circuit Anal</a:t>
            </a:r>
            <a:r>
              <a:rPr lang="en-US" sz="1150" b="1" spc="4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sis Techniques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#4</a:t>
            </a:r>
          </a:p>
        </p:txBody>
      </p:sp>
      <p:sp>
        <p:nvSpPr>
          <p:cNvPr id="441" name="Text Placeholder 440"/>
          <p:cNvSpPr>
            <a:spLocks noGrp="1"/>
          </p:cNvSpPr>
          <p:nvPr>
            <p:ph type="body" idx="10"/>
          </p:nvPr>
        </p:nvSpPr>
        <p:spPr>
          <a:xfrm>
            <a:off x="344170" y="720090"/>
            <a:ext cx="8775700" cy="158432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182880" rIns="0" bIns="0" anchor="t"/>
          <a:lstStyle/>
          <a:p>
            <a:pPr marL="365760" marR="0" indent="0" algn="l">
              <a:lnSpc>
                <a:spcPct val="95999"/>
              </a:lnSpc>
              <a:spcAft>
                <a:spcPts val="0"/>
              </a:spcAft>
            </a:pPr>
            <a:r>
              <a:rPr lang="en-US" sz="2800" spc="-30">
                <a:solidFill>
                  <a:srgbClr val="000000"/>
                </a:solidFill>
                <a:latin typeface="Arial" panose="22635452340000000000" pitchFamily="2"/>
              </a:rPr>
              <a:t>Determine the</a:t>
            </a:r>
            <a:r>
              <a:rPr lang="en-US" sz="2800" spc="-30">
                <a:solidFill>
                  <a:srgbClr val="FF0000"/>
                </a:solidFill>
                <a:latin typeface="Arial" panose="22635452340000000000" pitchFamily="2"/>
              </a:rPr>
              <a:t> Thevenin equivalent</a:t>
            </a:r>
            <a:r>
              <a:rPr lang="en-US" sz="2800" spc="-30">
                <a:solidFill>
                  <a:srgbClr val="000000"/>
                </a:solidFill>
                <a:latin typeface="Arial" panose="22635452340000000000" pitchFamily="2"/>
              </a:rPr>
              <a:t> for the</a:t>
            </a:r>
          </a:p>
          <a:p>
            <a:pPr marL="365760" marR="0" indent="0" algn="l">
              <a:lnSpc>
                <a:spcPct val="95999"/>
              </a:lnSpc>
              <a:spcBef>
                <a:spcPts val="0"/>
              </a:spcBef>
              <a:spcAft>
                <a:spcPts val="4140"/>
              </a:spcAft>
            </a:pPr>
            <a:r>
              <a:rPr lang="en-US" sz="2800" spc="0">
                <a:solidFill>
                  <a:srgbClr val="000000"/>
                </a:solidFill>
                <a:latin typeface="Arial" panose="22635452340000000000" pitchFamily="2"/>
              </a:rPr>
              <a:t>network faced by 1-kohm .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Text Placeholder 454"/>
          <p:cNvSpPr>
            <a:spLocks noGrp="1"/>
          </p:cNvSpPr>
          <p:nvPr>
            <p:ph type="body" idx="10"/>
          </p:nvPr>
        </p:nvSpPr>
        <p:spPr>
          <a:xfrm>
            <a:off x="97790" y="115570"/>
            <a:ext cx="9009380" cy="480060"/>
          </a:xfrm>
          <a:prstGeom prst="rect">
            <a:avLst/>
          </a:prstGeom>
          <a:noFill/>
          <a:ln w="261620" cmpd="sng">
            <a:solidFill>
              <a:srgbClr val="E838E4"/>
            </a:solidFill>
            <a:prstDash val="solid"/>
          </a:ln>
        </p:spPr>
        <p:txBody>
          <a:bodyPr lIns="0" tIns="0" rIns="0" bIns="0" anchor="t"/>
          <a:lstStyle/>
          <a:p>
            <a:pPr marL="548640" marR="0" indent="0" algn="l">
              <a:lnSpc>
                <a:spcPct val="82559"/>
              </a:lnSpc>
              <a:spcAft>
                <a:spcPts val="0"/>
              </a:spcAft>
              <a:tabLst>
                <a:tab pos="8933180" algn="r"/>
              </a:tabLst>
            </a:pPr>
            <a:r>
              <a:rPr lang="en-US" sz="3600" spc="-60">
                <a:solidFill>
                  <a:srgbClr val="0066CC"/>
                </a:solidFill>
                <a:latin typeface="Verdana" panose="22635452340000000000" pitchFamily="2"/>
              </a:rPr>
              <a:t>Norton’s theorem:	</a:t>
            </a: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Page 41</a:t>
            </a:r>
          </a:p>
        </p:txBody>
      </p:sp>
      <p:sp>
        <p:nvSpPr>
          <p:cNvPr id="456" name="Text Placeholder 455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9037320" cy="158750"/>
          </a:xfrm>
          <a:prstGeom prst="rect">
            <a:avLst/>
          </a:prstGeom>
          <a:noFill/>
          <a:ln w="266700" cmpd="sng">
            <a:solidFill>
              <a:srgbClr val="203AE4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tabLst>
                <a:tab pos="3366135" algn="l"/>
                <a:tab pos="900684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Useful Circuit Anal</a:t>
            </a:r>
            <a:r>
              <a:rPr lang="en-US" sz="1150" b="1" spc="4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sis Techniques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#4</a:t>
            </a:r>
          </a:p>
        </p:txBody>
      </p:sp>
      <p:sp>
        <p:nvSpPr>
          <p:cNvPr id="457" name="Text Placeholder 456"/>
          <p:cNvSpPr>
            <a:spLocks noGrp="1"/>
          </p:cNvSpPr>
          <p:nvPr>
            <p:ph type="body" idx="10"/>
          </p:nvPr>
        </p:nvSpPr>
        <p:spPr>
          <a:xfrm>
            <a:off x="257810" y="720090"/>
            <a:ext cx="8775700" cy="594868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457200" rIns="0" bIns="0" anchor="t"/>
          <a:lstStyle/>
          <a:p>
            <a:pPr marL="365760" marR="0" indent="0" algn="l">
              <a:lnSpc>
                <a:spcPct val="95999"/>
              </a:lnSpc>
              <a:spcAft>
                <a:spcPts val="0"/>
              </a:spcAft>
            </a:pPr>
            <a:r>
              <a:rPr lang="en-US" sz="2800" spc="-50">
                <a:solidFill>
                  <a:srgbClr val="000000"/>
                </a:solidFill>
                <a:latin typeface="Arial" panose="22635452340000000000" pitchFamily="2"/>
              </a:rPr>
              <a:t>Given any linear circuit, rearrange it in the form of</a:t>
            </a:r>
          </a:p>
          <a:p>
            <a:pPr marL="365760" marR="0" indent="0" algn="l">
              <a:lnSpc>
                <a:spcPct val="95999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spc="-50">
                <a:solidFill>
                  <a:srgbClr val="000000"/>
                </a:solidFill>
                <a:latin typeface="Arial" panose="22635452340000000000" pitchFamily="2"/>
              </a:rPr>
              <a:t>two networks </a:t>
            </a:r>
            <a:r>
              <a:rPr lang="en-US" sz="2800" i="1" spc="-50">
                <a:solidFill>
                  <a:srgbClr val="000000"/>
                </a:solidFill>
                <a:latin typeface="Arial" panose="22635452340000000000" pitchFamily="2"/>
              </a:rPr>
              <a:t>A </a:t>
            </a:r>
            <a:r>
              <a:rPr lang="en-US" sz="2800" spc="-50">
                <a:solidFill>
                  <a:srgbClr val="000000"/>
                </a:solidFill>
                <a:latin typeface="Arial" panose="22635452340000000000" pitchFamily="2"/>
              </a:rPr>
              <a:t>and </a:t>
            </a:r>
            <a:r>
              <a:rPr lang="en-US" sz="2800" i="1" spc="-50">
                <a:solidFill>
                  <a:srgbClr val="000000"/>
                </a:solidFill>
                <a:latin typeface="Arial" panose="22635452340000000000" pitchFamily="2"/>
              </a:rPr>
              <a:t>B </a:t>
            </a:r>
            <a:r>
              <a:rPr lang="en-US" sz="2800" spc="-50">
                <a:solidFill>
                  <a:srgbClr val="000000"/>
                </a:solidFill>
                <a:latin typeface="Arial" panose="22635452340000000000" pitchFamily="2"/>
              </a:rPr>
              <a:t>connected by two wires. If</a:t>
            </a:r>
          </a:p>
          <a:p>
            <a:pPr marL="365760" marR="0" indent="0" algn="l">
              <a:lnSpc>
                <a:spcPct val="95999"/>
              </a:lnSpc>
              <a:spcBef>
                <a:spcPts val="180"/>
              </a:spcBef>
              <a:spcAft>
                <a:spcPts val="0"/>
              </a:spcAft>
            </a:pPr>
            <a:r>
              <a:rPr lang="en-US" sz="2800" spc="-60">
                <a:solidFill>
                  <a:srgbClr val="000000"/>
                </a:solidFill>
                <a:latin typeface="Arial" panose="22635452340000000000" pitchFamily="2"/>
              </a:rPr>
              <a:t>either network contains a dependent source, its</a:t>
            </a:r>
          </a:p>
          <a:p>
            <a:pPr marL="365760" marR="0" indent="0" algn="l">
              <a:lnSpc>
                <a:spcPct val="82559"/>
              </a:lnSpc>
              <a:spcBef>
                <a:spcPts val="540"/>
              </a:spcBef>
              <a:spcAft>
                <a:spcPts val="0"/>
              </a:spcAft>
            </a:pPr>
            <a:r>
              <a:rPr lang="en-US" sz="2800" spc="-60">
                <a:solidFill>
                  <a:srgbClr val="000000"/>
                </a:solidFill>
                <a:latin typeface="Arial" panose="22635452340000000000" pitchFamily="2"/>
              </a:rPr>
              <a:t>control variable must be in that same network.</a:t>
            </a:r>
          </a:p>
          <a:p>
            <a:pPr marL="365760" marR="0" indent="0" algn="l">
              <a:lnSpc>
                <a:spcPct val="95999"/>
              </a:lnSpc>
              <a:spcBef>
                <a:spcPts val="360"/>
              </a:spcBef>
              <a:spcAft>
                <a:spcPts val="0"/>
              </a:spcAft>
            </a:pPr>
            <a:r>
              <a:rPr lang="en-US" sz="2800" spc="-70">
                <a:solidFill>
                  <a:srgbClr val="000000"/>
                </a:solidFill>
                <a:latin typeface="Arial" panose="22635452340000000000" pitchFamily="2"/>
              </a:rPr>
              <a:t>Define a current </a:t>
            </a:r>
            <a:r>
              <a:rPr lang="en-US" sz="2800" i="1" spc="-70">
                <a:solidFill>
                  <a:srgbClr val="000000"/>
                </a:solidFill>
                <a:latin typeface="Arial" panose="22635452340000000000" pitchFamily="2"/>
              </a:rPr>
              <a:t>i</a:t>
            </a:r>
            <a:r>
              <a:rPr lang="en-US" sz="2800" i="1" spc="-70" baseline="-25000">
                <a:solidFill>
                  <a:srgbClr val="000000"/>
                </a:solidFill>
                <a:latin typeface="Arial" panose="22635452340000000000" pitchFamily="2"/>
              </a:rPr>
              <a:t>sc</a:t>
            </a:r>
            <a:r>
              <a:rPr lang="en-US" sz="2800" spc="-70">
                <a:solidFill>
                  <a:srgbClr val="000000"/>
                </a:solidFill>
                <a:latin typeface="Arial" panose="22635452340000000000" pitchFamily="2"/>
              </a:rPr>
              <a:t> as the</a:t>
            </a:r>
            <a:r>
              <a:rPr lang="en-US" sz="2800" spc="-70">
                <a:solidFill>
                  <a:srgbClr val="FF0000"/>
                </a:solidFill>
                <a:latin typeface="Arial" panose="22635452340000000000" pitchFamily="2"/>
              </a:rPr>
              <a:t> short circuit current</a:t>
            </a:r>
            <a:r>
              <a:rPr lang="en-US" sz="2800" spc="-70">
                <a:solidFill>
                  <a:srgbClr val="000000"/>
                </a:solidFill>
                <a:latin typeface="Arial" panose="22635452340000000000" pitchFamily="2"/>
              </a:rPr>
              <a:t> that</a:t>
            </a:r>
          </a:p>
          <a:p>
            <a:pPr marL="365760" marR="0" indent="0" algn="l">
              <a:lnSpc>
                <a:spcPct val="95999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spc="-30">
                <a:solidFill>
                  <a:srgbClr val="000000"/>
                </a:solidFill>
                <a:latin typeface="Arial" panose="22635452340000000000" pitchFamily="2"/>
              </a:rPr>
              <a:t>appears when </a:t>
            </a:r>
            <a:r>
              <a:rPr lang="en-US" sz="2800" i="1" spc="-30">
                <a:solidFill>
                  <a:srgbClr val="000000"/>
                </a:solidFill>
                <a:latin typeface="Arial" panose="22635452340000000000" pitchFamily="2"/>
              </a:rPr>
              <a:t>B </a:t>
            </a:r>
            <a:r>
              <a:rPr lang="en-US" sz="2800" spc="-30">
                <a:solidFill>
                  <a:srgbClr val="000000"/>
                </a:solidFill>
                <a:latin typeface="Arial" panose="22635452340000000000" pitchFamily="2"/>
              </a:rPr>
              <a:t>is disconnected and the terminals</a:t>
            </a:r>
          </a:p>
          <a:p>
            <a:pPr marL="365760" marR="0" indent="0" algn="l">
              <a:lnSpc>
                <a:spcPct val="82559"/>
              </a:lnSpc>
              <a:spcBef>
                <a:spcPts val="540"/>
              </a:spcBef>
              <a:spcAft>
                <a:spcPts val="0"/>
              </a:spcAft>
            </a:pPr>
            <a:r>
              <a:rPr lang="en-US" sz="2800" spc="-60">
                <a:solidFill>
                  <a:srgbClr val="000000"/>
                </a:solidFill>
                <a:latin typeface="Arial" panose="22635452340000000000" pitchFamily="2"/>
              </a:rPr>
              <a:t>of </a:t>
            </a:r>
            <a:r>
              <a:rPr lang="en-US" sz="2800" i="1" spc="-60">
                <a:solidFill>
                  <a:srgbClr val="000000"/>
                </a:solidFill>
                <a:latin typeface="Arial" panose="22635452340000000000" pitchFamily="2"/>
              </a:rPr>
              <a:t>A </a:t>
            </a:r>
            <a:r>
              <a:rPr lang="en-US" sz="2800" spc="-60">
                <a:solidFill>
                  <a:srgbClr val="000000"/>
                </a:solidFill>
                <a:latin typeface="Arial" panose="22635452340000000000" pitchFamily="2"/>
              </a:rPr>
              <a:t>are short-circuited. Then all currents and</a:t>
            </a:r>
          </a:p>
          <a:p>
            <a:pPr marL="365760" marR="0" indent="0" algn="l">
              <a:lnSpc>
                <a:spcPct val="95999"/>
              </a:lnSpc>
              <a:spcBef>
                <a:spcPts val="180"/>
              </a:spcBef>
              <a:spcAft>
                <a:spcPts val="0"/>
              </a:spcAft>
            </a:pPr>
            <a:r>
              <a:rPr lang="en-US" sz="2800" spc="-50">
                <a:solidFill>
                  <a:srgbClr val="000000"/>
                </a:solidFill>
                <a:latin typeface="Arial" panose="22635452340000000000" pitchFamily="2"/>
              </a:rPr>
              <a:t>voltages in </a:t>
            </a:r>
            <a:r>
              <a:rPr lang="en-US" sz="2800" i="1" spc="-50">
                <a:solidFill>
                  <a:srgbClr val="000000"/>
                </a:solidFill>
                <a:latin typeface="Arial" panose="22635452340000000000" pitchFamily="2"/>
              </a:rPr>
              <a:t>B </a:t>
            </a:r>
            <a:r>
              <a:rPr lang="en-US" sz="2800" spc="-50">
                <a:solidFill>
                  <a:srgbClr val="000000"/>
                </a:solidFill>
                <a:latin typeface="Arial" panose="22635452340000000000" pitchFamily="2"/>
              </a:rPr>
              <a:t>will remain unchanged if all</a:t>
            </a:r>
          </a:p>
          <a:p>
            <a:pPr marL="365760" marR="0" indent="0" algn="l">
              <a:lnSpc>
                <a:spcPct val="95999"/>
              </a:lnSpc>
              <a:spcBef>
                <a:spcPts val="180"/>
              </a:spcBef>
              <a:spcAft>
                <a:spcPts val="0"/>
              </a:spcAft>
            </a:pPr>
            <a:r>
              <a:rPr lang="en-US" sz="2800" i="1" spc="-40">
                <a:solidFill>
                  <a:srgbClr val="000000"/>
                </a:solidFill>
                <a:latin typeface="Arial" panose="22635452340000000000" pitchFamily="2"/>
              </a:rPr>
              <a:t>independent </a:t>
            </a:r>
            <a:r>
              <a:rPr lang="en-US" sz="2800" spc="-40">
                <a:solidFill>
                  <a:srgbClr val="000000"/>
                </a:solidFill>
                <a:latin typeface="Arial" panose="22635452340000000000" pitchFamily="2"/>
              </a:rPr>
              <a:t>voltage and current sources in </a:t>
            </a:r>
            <a:r>
              <a:rPr lang="en-US" sz="2800" i="1" spc="-40">
                <a:solidFill>
                  <a:srgbClr val="000000"/>
                </a:solidFill>
                <a:latin typeface="Arial" panose="22635452340000000000" pitchFamily="2"/>
              </a:rPr>
              <a:t>A </a:t>
            </a:r>
            <a:r>
              <a:rPr lang="en-US" sz="2800" spc="-40">
                <a:solidFill>
                  <a:srgbClr val="000000"/>
                </a:solidFill>
                <a:latin typeface="Arial" panose="22635452340000000000" pitchFamily="2"/>
              </a:rPr>
              <a:t>are</a:t>
            </a:r>
          </a:p>
          <a:p>
            <a:pPr marL="0" marR="0" indent="0" algn="ctr">
              <a:lnSpc>
                <a:spcPct val="95999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spc="-50">
                <a:solidFill>
                  <a:srgbClr val="000000"/>
                </a:solidFill>
                <a:latin typeface="Arial" panose="22635452340000000000" pitchFamily="2"/>
              </a:rPr>
              <a:t>“killed” or “zeroed out,” and an independent current</a:t>
            </a:r>
          </a:p>
          <a:p>
            <a:pPr marL="365760" marR="0" indent="0" algn="l">
              <a:lnSpc>
                <a:spcPct val="95999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spc="-80">
                <a:solidFill>
                  <a:srgbClr val="000000"/>
                </a:solidFill>
                <a:latin typeface="Arial" panose="22635452340000000000" pitchFamily="2"/>
              </a:rPr>
              <a:t>source </a:t>
            </a:r>
            <a:r>
              <a:rPr lang="en-US" sz="2800" i="1" spc="-80">
                <a:solidFill>
                  <a:srgbClr val="000000"/>
                </a:solidFill>
                <a:latin typeface="Arial" panose="22635452340000000000" pitchFamily="2"/>
              </a:rPr>
              <a:t>i</a:t>
            </a:r>
            <a:r>
              <a:rPr lang="en-US" sz="2800" i="1" spc="-80" baseline="-25000">
                <a:solidFill>
                  <a:srgbClr val="000000"/>
                </a:solidFill>
                <a:latin typeface="Arial" panose="22635452340000000000" pitchFamily="2"/>
              </a:rPr>
              <a:t>sc</a:t>
            </a:r>
            <a:r>
              <a:rPr lang="en-US" sz="2800" spc="-80">
                <a:solidFill>
                  <a:srgbClr val="000000"/>
                </a:solidFill>
                <a:latin typeface="Arial" panose="22635452340000000000" pitchFamily="2"/>
              </a:rPr>
              <a:t> is connected, with proper polarity, in</a:t>
            </a:r>
          </a:p>
          <a:p>
            <a:pPr marL="365760" marR="0" indent="0" algn="l">
              <a:lnSpc>
                <a:spcPct val="95999"/>
              </a:lnSpc>
              <a:spcBef>
                <a:spcPts val="0"/>
              </a:spcBef>
              <a:spcAft>
                <a:spcPts val="3240"/>
              </a:spcAft>
            </a:pPr>
            <a:r>
              <a:rPr lang="en-US" sz="2800" spc="-50">
                <a:solidFill>
                  <a:srgbClr val="000000"/>
                </a:solidFill>
                <a:latin typeface="Arial" panose="22635452340000000000" pitchFamily="2"/>
              </a:rPr>
              <a:t>parallel with the dead (inactive) </a:t>
            </a:r>
            <a:r>
              <a:rPr lang="en-US" sz="2800" i="1" spc="-50">
                <a:solidFill>
                  <a:srgbClr val="000000"/>
                </a:solidFill>
                <a:latin typeface="Arial" panose="22635452340000000000" pitchFamily="2"/>
              </a:rPr>
              <a:t>A </a:t>
            </a:r>
            <a:r>
              <a:rPr lang="en-US" sz="2800" spc="-50">
                <a:solidFill>
                  <a:srgbClr val="000000"/>
                </a:solidFill>
                <a:latin typeface="Arial" panose="22635452340000000000" pitchFamily="2"/>
              </a:rPr>
              <a:t>network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Text Placeholder 460"/>
          <p:cNvSpPr>
            <a:spLocks noGrp="1"/>
          </p:cNvSpPr>
          <p:nvPr>
            <p:ph type="body" idx="10"/>
          </p:nvPr>
        </p:nvSpPr>
        <p:spPr>
          <a:xfrm>
            <a:off x="97790" y="115570"/>
            <a:ext cx="9011285" cy="565785"/>
          </a:xfrm>
          <a:prstGeom prst="rect">
            <a:avLst/>
          </a:prstGeom>
          <a:noFill/>
          <a:ln w="271145" cmpd="sng">
            <a:solidFill>
              <a:srgbClr val="9820AE"/>
            </a:solidFill>
            <a:prstDash val="solid"/>
          </a:ln>
        </p:spPr>
        <p:txBody>
          <a:bodyPr lIns="0" tIns="0" rIns="0" bIns="0" anchor="t"/>
          <a:lstStyle/>
          <a:p>
            <a:pPr marL="548640" marR="0" indent="0" algn="l">
              <a:lnSpc>
                <a:spcPct val="95999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3600" spc="-120">
                <a:solidFill>
                  <a:srgbClr val="0066CC"/>
                </a:solidFill>
                <a:latin typeface="Verdana" panose="22635452340000000000" pitchFamily="2"/>
              </a:rPr>
              <a:t>Example: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42</a:t>
            </a:r>
          </a:p>
        </p:txBody>
      </p:sp>
      <p:sp>
        <p:nvSpPr>
          <p:cNvPr id="462" name="Text Placeholder 461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9037320" cy="158750"/>
          </a:xfrm>
          <a:prstGeom prst="rect">
            <a:avLst/>
          </a:prstGeom>
          <a:noFill/>
          <a:ln w="276225" cmpd="sng">
            <a:solidFill>
              <a:srgbClr val="2065D1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tabLst>
                <a:tab pos="3366135" algn="l"/>
                <a:tab pos="900684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Useful Circuit Anal</a:t>
            </a:r>
            <a:r>
              <a:rPr lang="en-US" sz="1150" b="1" spc="4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sis Techniques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#4</a:t>
            </a:r>
          </a:p>
        </p:txBody>
      </p:sp>
      <p:sp>
        <p:nvSpPr>
          <p:cNvPr id="463" name="Text Placeholder 462"/>
          <p:cNvSpPr>
            <a:spLocks noGrp="1"/>
          </p:cNvSpPr>
          <p:nvPr>
            <p:ph type="body" idx="10"/>
          </p:nvPr>
        </p:nvSpPr>
        <p:spPr>
          <a:xfrm>
            <a:off x="333375" y="720090"/>
            <a:ext cx="8775700" cy="135572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251460" rIns="0" bIns="0" anchor="t"/>
          <a:lstStyle/>
          <a:p>
            <a:pPr marL="320040" marR="0" indent="0" algn="l">
              <a:lnSpc>
                <a:spcPct val="95999"/>
              </a:lnSpc>
              <a:spcAft>
                <a:spcPts val="0"/>
              </a:spcAft>
            </a:pPr>
            <a:r>
              <a:rPr lang="en-US" sz="2800" spc="-30">
                <a:solidFill>
                  <a:srgbClr val="000000"/>
                </a:solidFill>
                <a:latin typeface="Arial" panose="22635452340000000000" pitchFamily="2"/>
              </a:rPr>
              <a:t>Determine the</a:t>
            </a:r>
            <a:r>
              <a:rPr lang="en-US" sz="2800" spc="-30">
                <a:solidFill>
                  <a:srgbClr val="FF0000"/>
                </a:solidFill>
                <a:latin typeface="Arial" panose="22635452340000000000" pitchFamily="2"/>
              </a:rPr>
              <a:t> Norton equivalent</a:t>
            </a:r>
            <a:r>
              <a:rPr lang="en-US" sz="2800" spc="-30">
                <a:solidFill>
                  <a:srgbClr val="000000"/>
                </a:solidFill>
                <a:latin typeface="Arial" panose="22635452340000000000" pitchFamily="2"/>
              </a:rPr>
              <a:t> for the network</a:t>
            </a:r>
          </a:p>
          <a:p>
            <a:pPr marL="320040" marR="0" indent="0" algn="l">
              <a:lnSpc>
                <a:spcPct val="95999"/>
              </a:lnSpc>
              <a:spcBef>
                <a:spcPts val="0"/>
              </a:spcBef>
              <a:spcAft>
                <a:spcPts val="1800"/>
              </a:spcAft>
            </a:pPr>
            <a:r>
              <a:rPr lang="en-US" sz="2800" spc="0">
                <a:solidFill>
                  <a:srgbClr val="000000"/>
                </a:solidFill>
                <a:latin typeface="Arial" panose="22635452340000000000" pitchFamily="2"/>
              </a:rPr>
              <a:t>faced by 1-kohm .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Text Placeholder 478"/>
          <p:cNvSpPr>
            <a:spLocks noGrp="1"/>
          </p:cNvSpPr>
          <p:nvPr>
            <p:ph type="body" idx="10"/>
          </p:nvPr>
        </p:nvSpPr>
        <p:spPr>
          <a:xfrm>
            <a:off x="97790" y="109855"/>
            <a:ext cx="9009380" cy="541020"/>
          </a:xfrm>
          <a:prstGeom prst="rect">
            <a:avLst/>
          </a:prstGeom>
          <a:noFill/>
          <a:ln w="290195" cmpd="sng">
            <a:solidFill>
              <a:srgbClr val="386BD1"/>
            </a:solidFill>
            <a:prstDash val="solid"/>
          </a:ln>
        </p:spPr>
        <p:txBody>
          <a:bodyPr lIns="0" tIns="0" rIns="0" bIns="0" anchor="t"/>
          <a:lstStyle/>
          <a:p>
            <a:pPr marL="594360" marR="0" indent="0" algn="l">
              <a:lnSpc>
                <a:spcPct val="75839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4400" spc="-80">
                <a:solidFill>
                  <a:srgbClr val="0066CC"/>
                </a:solidFill>
                <a:latin typeface="Verdana" panose="22635452340000000000" pitchFamily="2"/>
              </a:rPr>
              <a:t>Practice: 5.7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44</a:t>
            </a:r>
          </a:p>
        </p:txBody>
      </p:sp>
      <p:sp>
        <p:nvSpPr>
          <p:cNvPr id="480" name="Text Placeholder 479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9037320" cy="158750"/>
          </a:xfrm>
          <a:prstGeom prst="rect">
            <a:avLst/>
          </a:prstGeom>
          <a:noFill/>
          <a:ln w="295275" cmpd="sng">
            <a:solidFill>
              <a:srgbClr val="006AD1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tabLst>
                <a:tab pos="3366135" algn="l"/>
                <a:tab pos="900684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Useful Circuit Anal</a:t>
            </a:r>
            <a:r>
              <a:rPr lang="en-US" sz="1150" b="1" spc="4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sis Techniques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#4</a:t>
            </a:r>
          </a:p>
        </p:txBody>
      </p:sp>
      <p:sp>
        <p:nvSpPr>
          <p:cNvPr id="481" name="Text Placeholder 480"/>
          <p:cNvSpPr>
            <a:spLocks noGrp="1"/>
          </p:cNvSpPr>
          <p:nvPr>
            <p:ph type="body" idx="10"/>
          </p:nvPr>
        </p:nvSpPr>
        <p:spPr>
          <a:xfrm>
            <a:off x="243840" y="720090"/>
            <a:ext cx="8775700" cy="10782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388620" rIns="0" bIns="0" anchor="t"/>
          <a:lstStyle/>
          <a:p>
            <a:pPr marL="0" marR="0" indent="0" algn="ctr">
              <a:lnSpc>
                <a:spcPct val="95999"/>
              </a:lnSpc>
              <a:spcAft>
                <a:spcPts val="1620"/>
              </a:spcAft>
            </a:pPr>
            <a:r>
              <a:rPr lang="en-US" sz="2800" spc="0">
                <a:solidFill>
                  <a:srgbClr val="000000"/>
                </a:solidFill>
                <a:latin typeface="Tahoma" panose="22635452340000000000" pitchFamily="2"/>
              </a:rPr>
              <a:t>Determine the Thevenin and Norton equivalents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Text Placeholder 486"/>
          <p:cNvSpPr>
            <a:spLocks noGrp="1"/>
          </p:cNvSpPr>
          <p:nvPr>
            <p:ph type="body" idx="10"/>
          </p:nvPr>
        </p:nvSpPr>
        <p:spPr>
          <a:xfrm>
            <a:off x="17780" y="115570"/>
            <a:ext cx="9089390" cy="565785"/>
          </a:xfrm>
          <a:prstGeom prst="rect">
            <a:avLst/>
          </a:prstGeom>
          <a:noFill/>
          <a:ln w="299720" cmpd="sng">
            <a:solidFill>
              <a:srgbClr val="1870D1"/>
            </a:solidFill>
            <a:prstDash val="solid"/>
          </a:ln>
        </p:spPr>
        <p:txBody>
          <a:bodyPr lIns="0" tIns="0" rIns="0" bIns="0" anchor="t"/>
          <a:lstStyle/>
          <a:p>
            <a:pPr marL="640080" marR="0" indent="0" algn="l">
              <a:lnSpc>
                <a:spcPct val="95999"/>
              </a:lnSpc>
              <a:spcAft>
                <a:spcPts val="0"/>
              </a:spcAft>
              <a:tabLst>
                <a:tab pos="9034780" algn="r"/>
              </a:tabLst>
            </a:pPr>
            <a:r>
              <a:rPr lang="en-US" sz="3600" spc="-80">
                <a:solidFill>
                  <a:srgbClr val="0066CC"/>
                </a:solidFill>
                <a:latin typeface="Verdana" panose="22635452340000000000" pitchFamily="2"/>
              </a:rPr>
              <a:t>Example 5.9: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45</a:t>
            </a:r>
          </a:p>
        </p:txBody>
      </p:sp>
      <p:sp>
        <p:nvSpPr>
          <p:cNvPr id="488" name="Text Placeholder 487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9037320" cy="158750"/>
          </a:xfrm>
          <a:prstGeom prst="rect">
            <a:avLst/>
          </a:prstGeom>
          <a:noFill/>
          <a:ln w="304800" cmpd="sng">
            <a:solidFill>
              <a:srgbClr val="E06ED1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tabLst>
                <a:tab pos="3366135" algn="l"/>
                <a:tab pos="900684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Useful Circuit Anal</a:t>
            </a:r>
            <a:r>
              <a:rPr lang="en-US" sz="1150" b="1" spc="4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sis Techniques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#4</a:t>
            </a:r>
          </a:p>
        </p:txBody>
      </p:sp>
      <p:sp>
        <p:nvSpPr>
          <p:cNvPr id="489" name="Text Placeholder 488"/>
          <p:cNvSpPr>
            <a:spLocks noGrp="1"/>
          </p:cNvSpPr>
          <p:nvPr>
            <p:ph type="body" idx="10"/>
          </p:nvPr>
        </p:nvSpPr>
        <p:spPr>
          <a:xfrm>
            <a:off x="17780" y="720090"/>
            <a:ext cx="8775700" cy="9474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137160" rIns="0" bIns="0" anchor="t"/>
          <a:lstStyle/>
          <a:p>
            <a:pPr marL="731520" marR="0" indent="0" algn="l">
              <a:lnSpc>
                <a:spcPct val="95999"/>
              </a:lnSpc>
              <a:spcAft>
                <a:spcPts val="2700"/>
              </a:spcAft>
            </a:pPr>
            <a:r>
              <a:rPr lang="en-US" sz="2800" spc="-30">
                <a:solidFill>
                  <a:srgbClr val="000000"/>
                </a:solidFill>
                <a:latin typeface="Arial" panose="22635452340000000000" pitchFamily="2"/>
              </a:rPr>
              <a:t>Determine the Thevenin equivalent.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Text Placeholder 494"/>
          <p:cNvSpPr>
            <a:spLocks noGrp="1"/>
          </p:cNvSpPr>
          <p:nvPr>
            <p:ph type="body" idx="10"/>
          </p:nvPr>
        </p:nvSpPr>
        <p:spPr>
          <a:xfrm>
            <a:off x="97790" y="114300"/>
            <a:ext cx="9009380" cy="567055"/>
          </a:xfrm>
          <a:prstGeom prst="rect">
            <a:avLst/>
          </a:prstGeom>
          <a:noFill/>
          <a:ln w="309245" cmpd="sng">
            <a:solidFill>
              <a:srgbClr val="5071D1"/>
            </a:solidFill>
            <a:prstDash val="solid"/>
          </a:ln>
        </p:spPr>
        <p:txBody>
          <a:bodyPr lIns="0" tIns="0" rIns="0" bIns="0" anchor="t"/>
          <a:lstStyle/>
          <a:p>
            <a:pPr marL="548640" marR="0" indent="0" algn="l">
              <a:lnSpc>
                <a:spcPts val="2700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3600" spc="-120">
                <a:solidFill>
                  <a:srgbClr val="0066CC"/>
                </a:solidFill>
                <a:latin typeface="Verdana" panose="22635452340000000000" pitchFamily="2"/>
              </a:rPr>
              <a:t>Example: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46</a:t>
            </a:r>
          </a:p>
        </p:txBody>
      </p:sp>
      <p:sp>
        <p:nvSpPr>
          <p:cNvPr id="496" name="Text Placeholder 495"/>
          <p:cNvSpPr>
            <a:spLocks noGrp="1"/>
          </p:cNvSpPr>
          <p:nvPr>
            <p:ph type="body" idx="10"/>
          </p:nvPr>
        </p:nvSpPr>
        <p:spPr>
          <a:xfrm>
            <a:off x="97790" y="114300"/>
            <a:ext cx="9009380" cy="567055"/>
          </a:xfrm>
          <a:prstGeom prst="rect">
            <a:avLst/>
          </a:prstGeom>
          <a:noFill/>
          <a:ln w="309245" cmpd="sng">
            <a:solidFill>
              <a:srgbClr val="5071D1"/>
            </a:solidFill>
            <a:prstDash val="solid"/>
          </a:ln>
        </p:spPr>
        <p:txBody>
          <a:bodyPr lIns="0" tIns="0" rIns="0" bIns="0" anchor="t"/>
          <a:lstStyle/>
          <a:p>
            <a:pPr marL="548640" marR="0" indent="0" algn="l">
              <a:lnSpc>
                <a:spcPts val="2700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3600" spc="-120">
                <a:solidFill>
                  <a:srgbClr val="0066CC"/>
                </a:solidFill>
                <a:latin typeface="Verdana" panose="22635452340000000000" pitchFamily="2"/>
              </a:rPr>
              <a:t>Example: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46</a:t>
            </a:r>
          </a:p>
        </p:txBody>
      </p:sp>
      <p:sp>
        <p:nvSpPr>
          <p:cNvPr id="497" name="Text Placeholder 496"/>
          <p:cNvSpPr>
            <a:spLocks noGrp="1"/>
          </p:cNvSpPr>
          <p:nvPr>
            <p:ph type="body" idx="10"/>
          </p:nvPr>
        </p:nvSpPr>
        <p:spPr>
          <a:xfrm>
            <a:off x="97790" y="114300"/>
            <a:ext cx="9009380" cy="567055"/>
          </a:xfrm>
          <a:prstGeom prst="rect">
            <a:avLst/>
          </a:prstGeom>
          <a:noFill/>
          <a:ln w="309245" cmpd="sng">
            <a:solidFill>
              <a:srgbClr val="5071D1"/>
            </a:solidFill>
            <a:prstDash val="solid"/>
          </a:ln>
        </p:spPr>
        <p:txBody>
          <a:bodyPr lIns="0" tIns="0" rIns="0" bIns="0" anchor="t"/>
          <a:lstStyle/>
          <a:p>
            <a:pPr marL="548640" marR="0" indent="0" algn="l">
              <a:lnSpc>
                <a:spcPts val="2700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3600" spc="-120">
                <a:solidFill>
                  <a:srgbClr val="0066CC"/>
                </a:solidFill>
                <a:latin typeface="Verdana" panose="22635452340000000000" pitchFamily="2"/>
              </a:rPr>
              <a:t>Example: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46</a:t>
            </a:r>
          </a:p>
        </p:txBody>
      </p:sp>
      <p:sp>
        <p:nvSpPr>
          <p:cNvPr id="498" name="Text Placeholder 497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9044940" cy="158750"/>
          </a:xfrm>
          <a:prstGeom prst="rect">
            <a:avLst/>
          </a:prstGeom>
          <a:noFill/>
          <a:ln w="314325" cmpd="sng">
            <a:solidFill>
              <a:srgbClr val="5866D1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108479"/>
              </a:lnSpc>
              <a:spcAft>
                <a:spcPts val="0"/>
              </a:spcAft>
              <a:tabLst>
                <a:tab pos="3366135" algn="l"/>
                <a:tab pos="900684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Useful Circuit Anal</a:t>
            </a:r>
            <a:r>
              <a:rPr lang="en-US" sz="1150" b="1" spc="4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sis Techniques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#4</a:t>
            </a:r>
          </a:p>
        </p:txBody>
      </p:sp>
      <p:sp>
        <p:nvSpPr>
          <p:cNvPr id="499" name="Text Placeholder 498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9044940" cy="158750"/>
          </a:xfrm>
          <a:prstGeom prst="rect">
            <a:avLst/>
          </a:prstGeom>
          <a:noFill/>
          <a:ln w="314325" cmpd="sng">
            <a:solidFill>
              <a:srgbClr val="5866D1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108479"/>
              </a:lnSpc>
              <a:spcAft>
                <a:spcPts val="0"/>
              </a:spcAft>
              <a:tabLst>
                <a:tab pos="3366135" algn="l"/>
                <a:tab pos="900684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Useful Circuit Anal</a:t>
            </a:r>
            <a:r>
              <a:rPr lang="en-US" sz="1150" b="1" spc="4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sis Techniques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#4</a:t>
            </a:r>
          </a:p>
        </p:txBody>
      </p:sp>
      <p:sp>
        <p:nvSpPr>
          <p:cNvPr id="500" name="Text Placeholder 499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9044940" cy="158750"/>
          </a:xfrm>
          <a:prstGeom prst="rect">
            <a:avLst/>
          </a:prstGeom>
          <a:noFill/>
          <a:ln w="314325" cmpd="sng">
            <a:solidFill>
              <a:srgbClr val="5866D1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108479"/>
              </a:lnSpc>
              <a:spcAft>
                <a:spcPts val="0"/>
              </a:spcAft>
              <a:tabLst>
                <a:tab pos="3366135" algn="l"/>
                <a:tab pos="900684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Useful Circuit Anal</a:t>
            </a:r>
            <a:r>
              <a:rPr lang="en-US" sz="1150" b="1" spc="4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sis Techniques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#4</a:t>
            </a:r>
          </a:p>
        </p:txBody>
      </p:sp>
      <p:sp>
        <p:nvSpPr>
          <p:cNvPr id="501" name="Text Placeholder 500"/>
          <p:cNvSpPr>
            <a:spLocks noGrp="1"/>
          </p:cNvSpPr>
          <p:nvPr>
            <p:ph type="body" idx="10"/>
          </p:nvPr>
        </p:nvSpPr>
        <p:spPr>
          <a:xfrm>
            <a:off x="97790" y="681990"/>
            <a:ext cx="9009380" cy="88138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182880" rIns="0" bIns="0" anchor="t"/>
          <a:lstStyle/>
          <a:p>
            <a:pPr marL="685800" marR="0" indent="0" algn="l">
              <a:lnSpc>
                <a:spcPct val="95999"/>
              </a:lnSpc>
              <a:spcAft>
                <a:spcPts val="1800"/>
              </a:spcAft>
            </a:pPr>
            <a:r>
              <a:rPr lang="en-US" sz="2800" spc="-30">
                <a:solidFill>
                  <a:srgbClr val="000000"/>
                </a:solidFill>
                <a:latin typeface="Arial" panose="22635452340000000000" pitchFamily="2"/>
              </a:rPr>
              <a:t>Determine the Thevenin equivalent.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Text Placeholder 521"/>
          <p:cNvSpPr>
            <a:spLocks noGrp="1"/>
          </p:cNvSpPr>
          <p:nvPr>
            <p:ph type="body" idx="10"/>
          </p:nvPr>
        </p:nvSpPr>
        <p:spPr>
          <a:xfrm>
            <a:off x="97790" y="103505"/>
            <a:ext cx="9009380" cy="547370"/>
          </a:xfrm>
          <a:prstGeom prst="rect">
            <a:avLst/>
          </a:prstGeom>
          <a:noFill/>
          <a:ln w="318770" cmpd="sng">
            <a:solidFill>
              <a:srgbClr val="B08F96"/>
            </a:solidFill>
            <a:prstDash val="solid"/>
          </a:ln>
        </p:spPr>
        <p:txBody>
          <a:bodyPr lIns="0" tIns="0" rIns="0" bIns="0" anchor="t"/>
          <a:lstStyle/>
          <a:p>
            <a:pPr marL="594360" marR="0" indent="0" algn="l">
              <a:lnSpc>
                <a:spcPct val="76799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4400" spc="-80">
                <a:solidFill>
                  <a:srgbClr val="0066CC"/>
                </a:solidFill>
                <a:latin typeface="Verdana" panose="22635452340000000000" pitchFamily="2"/>
              </a:rPr>
              <a:t>Practice: 5.8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48</a:t>
            </a:r>
          </a:p>
        </p:txBody>
      </p:sp>
      <p:sp>
        <p:nvSpPr>
          <p:cNvPr id="523" name="Text Placeholder 522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9037320" cy="158750"/>
          </a:xfrm>
          <a:prstGeom prst="rect">
            <a:avLst/>
          </a:prstGeom>
          <a:noFill/>
          <a:ln w="323850" cmpd="sng">
            <a:solidFill>
              <a:srgbClr val="909496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tabLst>
                <a:tab pos="3366135" algn="l"/>
                <a:tab pos="900684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Useful Circuit Anal</a:t>
            </a:r>
            <a:r>
              <a:rPr lang="en-US" sz="1150" b="1" spc="4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sis Techniques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#4</a:t>
            </a:r>
          </a:p>
        </p:txBody>
      </p:sp>
      <p:sp>
        <p:nvSpPr>
          <p:cNvPr id="524" name="Text Placeholder 523"/>
          <p:cNvSpPr>
            <a:spLocks noGrp="1"/>
          </p:cNvSpPr>
          <p:nvPr>
            <p:ph type="body" idx="10"/>
          </p:nvPr>
        </p:nvSpPr>
        <p:spPr>
          <a:xfrm>
            <a:off x="725170" y="720090"/>
            <a:ext cx="7175500" cy="10782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297180" rIns="0" bIns="0" anchor="t"/>
          <a:lstStyle/>
          <a:p>
            <a:pPr marL="0" marR="0" indent="0" algn="l">
              <a:lnSpc>
                <a:spcPct val="95999"/>
              </a:lnSpc>
              <a:spcAft>
                <a:spcPts val="2340"/>
              </a:spcAft>
            </a:pPr>
            <a:r>
              <a:rPr lang="en-US" sz="2800" spc="0">
                <a:solidFill>
                  <a:srgbClr val="000000"/>
                </a:solidFill>
                <a:latin typeface="Tahoma" panose="22635452340000000000" pitchFamily="2"/>
              </a:rPr>
              <a:t>Determine the Thevenin equivalent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Text Placeholder 537"/>
          <p:cNvSpPr>
            <a:spLocks noGrp="1"/>
          </p:cNvSpPr>
          <p:nvPr>
            <p:ph type="body" idx="10"/>
          </p:nvPr>
        </p:nvSpPr>
        <p:spPr>
          <a:xfrm>
            <a:off x="97790" y="114300"/>
            <a:ext cx="9009380" cy="567055"/>
          </a:xfrm>
          <a:prstGeom prst="rect">
            <a:avLst/>
          </a:prstGeom>
          <a:noFill/>
          <a:ln w="337820" cmpd="sng">
            <a:solidFill>
              <a:srgbClr val="F8C494"/>
            </a:solidFill>
            <a:prstDash val="solid"/>
          </a:ln>
        </p:spPr>
        <p:txBody>
          <a:bodyPr lIns="0" tIns="0" rIns="0" bIns="0" anchor="t"/>
          <a:lstStyle/>
          <a:p>
            <a:pPr marL="548640" marR="0" indent="0" algn="l">
              <a:lnSpc>
                <a:spcPts val="2700"/>
              </a:lnSpc>
              <a:spcAft>
                <a:spcPts val="0"/>
              </a:spcAft>
              <a:tabLst>
                <a:tab pos="8933180" algn="r"/>
              </a:tabLst>
            </a:pPr>
            <a:r>
              <a:rPr lang="en-US" sz="3600" spc="-120">
                <a:solidFill>
                  <a:srgbClr val="0066CC"/>
                </a:solidFill>
                <a:latin typeface="Verdana" panose="22635452340000000000" pitchFamily="2"/>
              </a:rPr>
              <a:t>Example:	</a:t>
            </a: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Page 50</a:t>
            </a:r>
          </a:p>
        </p:txBody>
      </p:sp>
      <p:sp>
        <p:nvSpPr>
          <p:cNvPr id="539" name="Text Placeholder 538"/>
          <p:cNvSpPr>
            <a:spLocks noGrp="1"/>
          </p:cNvSpPr>
          <p:nvPr>
            <p:ph type="body" idx="10"/>
          </p:nvPr>
        </p:nvSpPr>
        <p:spPr>
          <a:xfrm>
            <a:off x="97790" y="114300"/>
            <a:ext cx="9009380" cy="567055"/>
          </a:xfrm>
          <a:prstGeom prst="rect">
            <a:avLst/>
          </a:prstGeom>
          <a:noFill/>
          <a:ln w="337820" cmpd="sng">
            <a:solidFill>
              <a:srgbClr val="F8C494"/>
            </a:solidFill>
            <a:prstDash val="solid"/>
          </a:ln>
        </p:spPr>
        <p:txBody>
          <a:bodyPr lIns="0" tIns="0" rIns="0" bIns="0" anchor="t"/>
          <a:lstStyle/>
          <a:p>
            <a:pPr marL="548640" marR="0" indent="0" algn="l">
              <a:lnSpc>
                <a:spcPts val="2700"/>
              </a:lnSpc>
              <a:spcAft>
                <a:spcPts val="0"/>
              </a:spcAft>
              <a:tabLst>
                <a:tab pos="8933180" algn="r"/>
              </a:tabLst>
            </a:pPr>
            <a:r>
              <a:rPr lang="en-US" sz="3600" spc="-120">
                <a:solidFill>
                  <a:srgbClr val="0066CC"/>
                </a:solidFill>
                <a:latin typeface="Verdana" panose="22635452340000000000" pitchFamily="2"/>
              </a:rPr>
              <a:t>Example:	</a:t>
            </a: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Page 50</a:t>
            </a:r>
          </a:p>
        </p:txBody>
      </p:sp>
      <p:sp>
        <p:nvSpPr>
          <p:cNvPr id="540" name="Text Placeholder 539"/>
          <p:cNvSpPr>
            <a:spLocks noGrp="1"/>
          </p:cNvSpPr>
          <p:nvPr>
            <p:ph type="body" idx="10"/>
          </p:nvPr>
        </p:nvSpPr>
        <p:spPr>
          <a:xfrm>
            <a:off x="97790" y="114300"/>
            <a:ext cx="9009380" cy="567055"/>
          </a:xfrm>
          <a:prstGeom prst="rect">
            <a:avLst/>
          </a:prstGeom>
          <a:noFill/>
          <a:ln w="337820" cmpd="sng">
            <a:solidFill>
              <a:srgbClr val="F8C494"/>
            </a:solidFill>
            <a:prstDash val="solid"/>
          </a:ln>
        </p:spPr>
        <p:txBody>
          <a:bodyPr lIns="0" tIns="0" rIns="0" bIns="0" anchor="t"/>
          <a:lstStyle/>
          <a:p>
            <a:pPr marL="548640" marR="0" indent="0" algn="l">
              <a:lnSpc>
                <a:spcPts val="2700"/>
              </a:lnSpc>
              <a:spcAft>
                <a:spcPts val="0"/>
              </a:spcAft>
              <a:tabLst>
                <a:tab pos="8933180" algn="r"/>
              </a:tabLst>
            </a:pPr>
            <a:r>
              <a:rPr lang="en-US" sz="3600" spc="-120">
                <a:solidFill>
                  <a:srgbClr val="0066CC"/>
                </a:solidFill>
                <a:latin typeface="Verdana" panose="22635452340000000000" pitchFamily="2"/>
              </a:rPr>
              <a:t>Example:	</a:t>
            </a: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Page 50</a:t>
            </a:r>
          </a:p>
        </p:txBody>
      </p:sp>
      <p:sp>
        <p:nvSpPr>
          <p:cNvPr id="541" name="Text Placeholder 540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9037320" cy="158750"/>
          </a:xfrm>
          <a:prstGeom prst="rect">
            <a:avLst/>
          </a:prstGeom>
          <a:noFill/>
          <a:ln w="342900" cmpd="sng">
            <a:solidFill>
              <a:srgbClr val="C0C394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tabLst>
                <a:tab pos="3366135" algn="l"/>
                <a:tab pos="900684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Useful Circuit Anal</a:t>
            </a:r>
            <a:r>
              <a:rPr lang="en-US" sz="1150" b="1" spc="4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sis Techniques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#4</a:t>
            </a:r>
          </a:p>
        </p:txBody>
      </p:sp>
      <p:sp>
        <p:nvSpPr>
          <p:cNvPr id="542" name="Text Placeholder 541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9037320" cy="158750"/>
          </a:xfrm>
          <a:prstGeom prst="rect">
            <a:avLst/>
          </a:prstGeom>
          <a:noFill/>
          <a:ln w="342900" cmpd="sng">
            <a:solidFill>
              <a:srgbClr val="C0C394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tabLst>
                <a:tab pos="3366135" algn="l"/>
                <a:tab pos="900684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Useful Circuit Anal</a:t>
            </a:r>
            <a:r>
              <a:rPr lang="en-US" sz="1150" b="1" spc="4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sis Techniques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#4</a:t>
            </a:r>
          </a:p>
        </p:txBody>
      </p:sp>
      <p:sp>
        <p:nvSpPr>
          <p:cNvPr id="543" name="Text Placeholder 542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9037320" cy="158750"/>
          </a:xfrm>
          <a:prstGeom prst="rect">
            <a:avLst/>
          </a:prstGeom>
          <a:noFill/>
          <a:ln w="342900" cmpd="sng">
            <a:solidFill>
              <a:srgbClr val="C0C394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tabLst>
                <a:tab pos="3366135" algn="l"/>
                <a:tab pos="900684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Useful Circuit Anal</a:t>
            </a:r>
            <a:r>
              <a:rPr lang="en-US" sz="1150" b="1" spc="4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sis Techniques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#4</a:t>
            </a:r>
          </a:p>
        </p:txBody>
      </p:sp>
      <p:sp>
        <p:nvSpPr>
          <p:cNvPr id="544" name="Text Placeholder 543"/>
          <p:cNvSpPr>
            <a:spLocks noGrp="1"/>
          </p:cNvSpPr>
          <p:nvPr>
            <p:ph type="body" idx="10"/>
          </p:nvPr>
        </p:nvSpPr>
        <p:spPr>
          <a:xfrm>
            <a:off x="661670" y="681990"/>
            <a:ext cx="8394700" cy="7931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365760" rIns="0" bIns="0" anchor="t"/>
          <a:lstStyle/>
          <a:p>
            <a:pPr marL="91440" marR="0" indent="0" algn="l">
              <a:lnSpc>
                <a:spcPct val="95999"/>
              </a:lnSpc>
              <a:spcAft>
                <a:spcPts val="900"/>
              </a:spcAft>
            </a:pPr>
            <a:r>
              <a:rPr lang="en-US" sz="1800" b="1" spc="-40">
                <a:solidFill>
                  <a:srgbClr val="333399"/>
                </a:solidFill>
                <a:latin typeface="Arial" panose="22635452340000000000" pitchFamily="2"/>
              </a:rPr>
              <a:t>Find the Thévenin equivalent of the circuit shown.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Placeholder 22"/>
          <p:cNvSpPr>
            <a:spLocks noGrp="1"/>
          </p:cNvSpPr>
          <p:nvPr>
            <p:ph type="body" idx="10"/>
          </p:nvPr>
        </p:nvSpPr>
        <p:spPr>
          <a:xfrm>
            <a:off x="97790" y="115570"/>
            <a:ext cx="9009380" cy="565785"/>
          </a:xfrm>
          <a:prstGeom prst="rect">
            <a:avLst/>
          </a:prstGeom>
          <a:noFill/>
          <a:ln w="20320" cmpd="sng">
            <a:solidFill>
              <a:srgbClr val="A80678"/>
            </a:solidFill>
            <a:prstDash val="solid"/>
          </a:ln>
        </p:spPr>
        <p:txBody>
          <a:bodyPr lIns="0" tIns="0" rIns="0" bIns="0" anchor="t"/>
          <a:lstStyle/>
          <a:p>
            <a:pPr marL="548640" marR="0" indent="0" algn="l">
              <a:lnSpc>
                <a:spcPct val="95999"/>
              </a:lnSpc>
              <a:spcAft>
                <a:spcPts val="0"/>
              </a:spcAft>
              <a:tabLst>
                <a:tab pos="8912225" algn="r"/>
              </a:tabLst>
            </a:pPr>
            <a:r>
              <a:rPr lang="en-US" sz="3600" spc="-30">
                <a:solidFill>
                  <a:srgbClr val="0066CC"/>
                </a:solidFill>
                <a:latin typeface="Verdana" panose="22635452340000000000" pitchFamily="2"/>
              </a:rPr>
              <a:t>Ch5-Useful Techniques:	</a:t>
            </a:r>
            <a:r>
              <a:rPr lang="en-US" sz="1150" b="1" spc="100">
                <a:solidFill>
                  <a:srgbClr val="000080"/>
                </a:solidFill>
                <a:latin typeface="Arial Narrow" panose="22635452340000000000" pitchFamily="2"/>
              </a:rPr>
              <a:t>Page 3</a:t>
            </a:r>
          </a:p>
        </p:txBody>
      </p:sp>
      <p:sp>
        <p:nvSpPr>
          <p:cNvPr id="24" name="Text Placeholder 23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8418195" cy="158750"/>
          </a:xfrm>
          <a:prstGeom prst="rect">
            <a:avLst/>
          </a:prstGeom>
          <a:noFill/>
          <a:ln w="25400" cmpd="sng">
            <a:solidFill>
              <a:srgbClr val="58FF77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108479"/>
              </a:lnSpc>
              <a:spcAft>
                <a:spcPts val="0"/>
              </a:spcAft>
              <a:tabLst>
                <a:tab pos="567817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70">
                <a:solidFill>
                  <a:srgbClr val="000080"/>
                </a:solidFill>
                <a:latin typeface="Arial Narrow" panose="22635452340000000000" pitchFamily="2"/>
              </a:rPr>
              <a:t>Useful Circuit Anal</a:t>
            </a:r>
            <a:r>
              <a:rPr lang="en-US" sz="1150" b="1" spc="7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70">
                <a:solidFill>
                  <a:srgbClr val="000080"/>
                </a:solidFill>
                <a:latin typeface="Arial Narrow" panose="22635452340000000000" pitchFamily="2"/>
              </a:rPr>
              <a:t>sis Techniques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idx="10"/>
          </p:nvPr>
        </p:nvSpPr>
        <p:spPr>
          <a:xfrm>
            <a:off x="8515985" y="6668770"/>
            <a:ext cx="619125" cy="158750"/>
          </a:xfrm>
          <a:prstGeom prst="rect">
            <a:avLst/>
          </a:prstGeom>
          <a:noFill/>
          <a:ln w="27940" cmpd="sng">
            <a:solidFill>
              <a:srgbClr val="E00778"/>
            </a:solidFill>
            <a:prstDash val="solid"/>
          </a:ln>
        </p:spPr>
        <p:txBody>
          <a:bodyPr lIns="0" tIns="4572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</a:pPr>
            <a:r>
              <a:rPr lang="en-US" sz="1150" b="1" spc="100">
                <a:solidFill>
                  <a:srgbClr val="000080"/>
                </a:solidFill>
                <a:latin typeface="Arial Narrow" panose="22635452340000000000" pitchFamily="2"/>
              </a:rPr>
              <a:t>Week #4</a:t>
            </a:r>
          </a:p>
        </p:txBody>
      </p:sp>
      <p:sp>
        <p:nvSpPr>
          <p:cNvPr id="26" name="Text Placeholder 25"/>
          <p:cNvSpPr>
            <a:spLocks noGrp="1"/>
          </p:cNvSpPr>
          <p:nvPr>
            <p:ph type="body" idx="10"/>
          </p:nvPr>
        </p:nvSpPr>
        <p:spPr>
          <a:xfrm>
            <a:off x="716280" y="720090"/>
            <a:ext cx="7632700" cy="594868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548640" rIns="0" bIns="0" anchor="t"/>
          <a:lstStyle/>
          <a:p>
            <a:pPr marL="182880" marR="0" indent="0" algn="l">
              <a:lnSpc>
                <a:spcPct val="95999"/>
              </a:lnSpc>
              <a:spcAft>
                <a:spcPts val="0"/>
              </a:spcAft>
            </a:pPr>
            <a:r>
              <a:rPr lang="en-US" sz="2800" spc="-30">
                <a:solidFill>
                  <a:srgbClr val="000000"/>
                </a:solidFill>
                <a:latin typeface="Arial" panose="22635452340000000000" pitchFamily="2"/>
              </a:rPr>
              <a:t>Learning methods of simplifying the analysis</a:t>
            </a:r>
          </a:p>
          <a:p>
            <a:pPr marL="182880" marR="0" indent="0" algn="l">
              <a:lnSpc>
                <a:spcPct val="95999"/>
              </a:lnSpc>
              <a:spcBef>
                <a:spcPts val="180"/>
              </a:spcBef>
              <a:spcAft>
                <a:spcPts val="0"/>
              </a:spcAft>
            </a:pPr>
            <a:r>
              <a:rPr lang="en-US" sz="2800" spc="-20">
                <a:solidFill>
                  <a:srgbClr val="000000"/>
                </a:solidFill>
                <a:latin typeface="Arial" panose="22635452340000000000" pitchFamily="2"/>
              </a:rPr>
              <a:t>of more complicated circuits.</a:t>
            </a:r>
          </a:p>
          <a:p>
            <a:pPr marL="182880" marR="0" indent="0" algn="l">
              <a:lnSpc>
                <a:spcPct val="95999"/>
              </a:lnSpc>
              <a:spcBef>
                <a:spcPts val="6840"/>
              </a:spcBef>
              <a:spcAft>
                <a:spcPts val="0"/>
              </a:spcAft>
            </a:pPr>
            <a:r>
              <a:rPr lang="en-US" sz="2800" b="1" spc="0">
                <a:solidFill>
                  <a:srgbClr val="333399"/>
                </a:solidFill>
                <a:latin typeface="Arial" panose="22635452340000000000" pitchFamily="2"/>
              </a:rPr>
              <a:t>The principle of superposition:</a:t>
            </a:r>
          </a:p>
          <a:p>
            <a:pPr marL="182880" marR="0" indent="0" algn="l">
              <a:lnSpc>
                <a:spcPct val="95999"/>
              </a:lnSpc>
              <a:spcBef>
                <a:spcPts val="3420"/>
              </a:spcBef>
              <a:spcAft>
                <a:spcPts val="0"/>
              </a:spcAft>
            </a:pPr>
            <a:r>
              <a:rPr lang="en-US" sz="2800" spc="-30">
                <a:solidFill>
                  <a:srgbClr val="000000"/>
                </a:solidFill>
                <a:latin typeface="Arial" panose="22635452340000000000" pitchFamily="2"/>
              </a:rPr>
              <a:t>The response in a linear circuit having more</a:t>
            </a:r>
          </a:p>
          <a:p>
            <a:pPr marL="0" marR="0" indent="0" algn="ctr">
              <a:lnSpc>
                <a:spcPct val="95999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spc="-30">
                <a:solidFill>
                  <a:srgbClr val="000000"/>
                </a:solidFill>
                <a:latin typeface="Arial" panose="22635452340000000000" pitchFamily="2"/>
              </a:rPr>
              <a:t>than one independent source can be obtained</a:t>
            </a:r>
          </a:p>
          <a:p>
            <a:pPr marL="182880" marR="0" indent="0" algn="l">
              <a:lnSpc>
                <a:spcPct val="95999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spc="-30">
                <a:solidFill>
                  <a:srgbClr val="000000"/>
                </a:solidFill>
                <a:latin typeface="Arial" panose="22635452340000000000" pitchFamily="2"/>
              </a:rPr>
              <a:t>by adding the responses caused by the</a:t>
            </a:r>
          </a:p>
          <a:p>
            <a:pPr marL="182880" marR="0" indent="0" algn="l">
              <a:lnSpc>
                <a:spcPct val="95999"/>
              </a:lnSpc>
              <a:spcBef>
                <a:spcPts val="0"/>
              </a:spcBef>
              <a:spcAft>
                <a:spcPts val="9180"/>
              </a:spcAft>
            </a:pPr>
            <a:r>
              <a:rPr lang="en-US" sz="2800" spc="-30">
                <a:solidFill>
                  <a:srgbClr val="000000"/>
                </a:solidFill>
                <a:latin typeface="Arial" panose="22635452340000000000" pitchFamily="2"/>
              </a:rPr>
              <a:t>separate independent sources acting alone.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Text Placeholder 561"/>
          <p:cNvSpPr>
            <a:spLocks noGrp="1"/>
          </p:cNvSpPr>
          <p:nvPr>
            <p:ph type="body" idx="10"/>
          </p:nvPr>
        </p:nvSpPr>
        <p:spPr>
          <a:xfrm>
            <a:off x="97790" y="103505"/>
            <a:ext cx="9009380" cy="547370"/>
          </a:xfrm>
          <a:prstGeom prst="rect">
            <a:avLst/>
          </a:prstGeom>
          <a:noFill/>
          <a:ln w="347345" cmpd="sng">
            <a:solidFill>
              <a:srgbClr val="48CC94"/>
            </a:solidFill>
            <a:prstDash val="solid"/>
          </a:ln>
        </p:spPr>
        <p:txBody>
          <a:bodyPr lIns="0" tIns="0" rIns="0" bIns="0" anchor="t"/>
          <a:lstStyle/>
          <a:p>
            <a:pPr marL="594360" marR="0" indent="0" algn="l">
              <a:lnSpc>
                <a:spcPct val="76799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4400" spc="-80">
                <a:solidFill>
                  <a:srgbClr val="0066CC"/>
                </a:solidFill>
                <a:latin typeface="Verdana" panose="22635452340000000000" pitchFamily="2"/>
              </a:rPr>
              <a:t>Practice: 5.9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52</a:t>
            </a:r>
          </a:p>
        </p:txBody>
      </p:sp>
      <p:sp>
        <p:nvSpPr>
          <p:cNvPr id="563" name="Text Placeholder 562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9037320" cy="158750"/>
          </a:xfrm>
          <a:prstGeom prst="rect">
            <a:avLst/>
          </a:prstGeom>
          <a:noFill/>
          <a:ln w="352425" cmpd="sng">
            <a:solidFill>
              <a:srgbClr val="10CB94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tabLst>
                <a:tab pos="3366135" algn="l"/>
                <a:tab pos="900684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Useful Circuit Anal</a:t>
            </a:r>
            <a:r>
              <a:rPr lang="en-US" sz="1150" b="1" spc="4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sis Techniques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#4</a:t>
            </a:r>
          </a:p>
        </p:txBody>
      </p:sp>
      <p:sp>
        <p:nvSpPr>
          <p:cNvPr id="564" name="Text Placeholder 563"/>
          <p:cNvSpPr>
            <a:spLocks noGrp="1"/>
          </p:cNvSpPr>
          <p:nvPr>
            <p:ph type="body" idx="10"/>
          </p:nvPr>
        </p:nvSpPr>
        <p:spPr>
          <a:xfrm>
            <a:off x="354330" y="720090"/>
            <a:ext cx="8509000" cy="10293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388620" rIns="0" bIns="0" anchor="t"/>
          <a:lstStyle/>
          <a:p>
            <a:pPr marL="502920" marR="0" indent="0" algn="l">
              <a:lnSpc>
                <a:spcPct val="95999"/>
              </a:lnSpc>
              <a:spcAft>
                <a:spcPts val="1260"/>
              </a:spcAft>
            </a:pPr>
            <a:r>
              <a:rPr lang="en-US" sz="2800" spc="0">
                <a:solidFill>
                  <a:srgbClr val="000000"/>
                </a:solidFill>
                <a:latin typeface="Tahoma" panose="22635452340000000000" pitchFamily="2"/>
              </a:rPr>
              <a:t>Determine the Thevenin equivalent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Text Placeholder 569"/>
          <p:cNvSpPr>
            <a:spLocks noGrp="1"/>
          </p:cNvSpPr>
          <p:nvPr>
            <p:ph type="body" idx="10"/>
          </p:nvPr>
        </p:nvSpPr>
        <p:spPr>
          <a:xfrm>
            <a:off x="97790" y="115570"/>
            <a:ext cx="9009380" cy="483235"/>
          </a:xfrm>
          <a:prstGeom prst="rect">
            <a:avLst/>
          </a:prstGeom>
          <a:noFill/>
          <a:ln w="356870" cmpd="sng">
            <a:solidFill>
              <a:srgbClr val="F0CF94"/>
            </a:solidFill>
            <a:prstDash val="solid"/>
          </a:ln>
        </p:spPr>
        <p:txBody>
          <a:bodyPr lIns="0" tIns="0" rIns="0" bIns="0" anchor="t"/>
          <a:lstStyle/>
          <a:p>
            <a:pPr marL="548640" marR="0" indent="0" algn="l">
              <a:lnSpc>
                <a:spcPct val="82559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3600" spc="-30">
                <a:solidFill>
                  <a:srgbClr val="0066CC"/>
                </a:solidFill>
                <a:latin typeface="Verdana" panose="22635452340000000000" pitchFamily="2"/>
              </a:rPr>
              <a:t>Maximum Power Transfer: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53</a:t>
            </a:r>
          </a:p>
        </p:txBody>
      </p:sp>
      <p:sp>
        <p:nvSpPr>
          <p:cNvPr id="571" name="Text Placeholder 570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9037320" cy="158750"/>
          </a:xfrm>
          <a:prstGeom prst="rect">
            <a:avLst/>
          </a:prstGeom>
          <a:noFill/>
          <a:ln w="361950" cmpd="sng">
            <a:solidFill>
              <a:srgbClr val="B8CE94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tabLst>
                <a:tab pos="3366135" algn="l"/>
                <a:tab pos="900684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Useful Circuit Anal</a:t>
            </a:r>
            <a:r>
              <a:rPr lang="en-US" sz="1150" b="1" spc="4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sis Techniques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#4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Text Placeholder 580"/>
          <p:cNvSpPr>
            <a:spLocks noGrp="1"/>
          </p:cNvSpPr>
          <p:nvPr>
            <p:ph type="body" idx="10"/>
          </p:nvPr>
        </p:nvSpPr>
        <p:spPr>
          <a:xfrm>
            <a:off x="56515" y="114300"/>
            <a:ext cx="9091930" cy="567055"/>
          </a:xfrm>
          <a:prstGeom prst="rect">
            <a:avLst/>
          </a:prstGeom>
          <a:noFill/>
          <a:ln w="366395" cmpd="sng">
            <a:solidFill>
              <a:srgbClr val="9067D1"/>
            </a:solidFill>
            <a:prstDash val="solid"/>
          </a:ln>
        </p:spPr>
        <p:txBody>
          <a:bodyPr lIns="0" tIns="0" rIns="0" bIns="0" anchor="t"/>
          <a:lstStyle/>
          <a:p>
            <a:pPr marL="640080" marR="0" indent="0" algn="l">
              <a:lnSpc>
                <a:spcPts val="2700"/>
              </a:lnSpc>
              <a:spcAft>
                <a:spcPts val="0"/>
              </a:spcAft>
              <a:tabLst>
                <a:tab pos="9037320" algn="r"/>
              </a:tabLst>
            </a:pPr>
            <a:r>
              <a:rPr lang="en-US" sz="3600" spc="-120">
                <a:solidFill>
                  <a:srgbClr val="0066CC"/>
                </a:solidFill>
                <a:latin typeface="Verdana" panose="22635452340000000000" pitchFamily="2"/>
              </a:rPr>
              <a:t>Example: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54</a:t>
            </a:r>
          </a:p>
        </p:txBody>
      </p:sp>
      <p:sp>
        <p:nvSpPr>
          <p:cNvPr id="582" name="Text Placeholder 581"/>
          <p:cNvSpPr>
            <a:spLocks noGrp="1"/>
          </p:cNvSpPr>
          <p:nvPr>
            <p:ph type="body" idx="10"/>
          </p:nvPr>
        </p:nvSpPr>
        <p:spPr>
          <a:xfrm>
            <a:off x="56515" y="114300"/>
            <a:ext cx="9091930" cy="567055"/>
          </a:xfrm>
          <a:prstGeom prst="rect">
            <a:avLst/>
          </a:prstGeom>
          <a:noFill/>
          <a:ln w="366395" cmpd="sng">
            <a:solidFill>
              <a:srgbClr val="9067D1"/>
            </a:solidFill>
            <a:prstDash val="solid"/>
          </a:ln>
        </p:spPr>
        <p:txBody>
          <a:bodyPr lIns="0" tIns="0" rIns="0" bIns="0" anchor="t"/>
          <a:lstStyle/>
          <a:p>
            <a:pPr marL="640080" marR="0" indent="0" algn="l">
              <a:lnSpc>
                <a:spcPts val="2700"/>
              </a:lnSpc>
              <a:spcAft>
                <a:spcPts val="0"/>
              </a:spcAft>
              <a:tabLst>
                <a:tab pos="9037320" algn="r"/>
              </a:tabLst>
            </a:pPr>
            <a:r>
              <a:rPr lang="en-US" sz="3600" spc="-120">
                <a:solidFill>
                  <a:srgbClr val="0066CC"/>
                </a:solidFill>
                <a:latin typeface="Verdana" panose="22635452340000000000" pitchFamily="2"/>
              </a:rPr>
              <a:t>Example: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54</a:t>
            </a:r>
          </a:p>
        </p:txBody>
      </p:sp>
      <p:sp>
        <p:nvSpPr>
          <p:cNvPr id="583" name="Text Placeholder 582"/>
          <p:cNvSpPr>
            <a:spLocks noGrp="1"/>
          </p:cNvSpPr>
          <p:nvPr>
            <p:ph type="body" idx="10"/>
          </p:nvPr>
        </p:nvSpPr>
        <p:spPr>
          <a:xfrm>
            <a:off x="56515" y="114300"/>
            <a:ext cx="9091930" cy="567055"/>
          </a:xfrm>
          <a:prstGeom prst="rect">
            <a:avLst/>
          </a:prstGeom>
          <a:noFill/>
          <a:ln w="366395" cmpd="sng">
            <a:solidFill>
              <a:srgbClr val="9067D1"/>
            </a:solidFill>
            <a:prstDash val="solid"/>
          </a:ln>
        </p:spPr>
        <p:txBody>
          <a:bodyPr lIns="0" tIns="0" rIns="0" bIns="0" anchor="t"/>
          <a:lstStyle/>
          <a:p>
            <a:pPr marL="640080" marR="0" indent="0" algn="l">
              <a:lnSpc>
                <a:spcPts val="2700"/>
              </a:lnSpc>
              <a:spcAft>
                <a:spcPts val="0"/>
              </a:spcAft>
              <a:tabLst>
                <a:tab pos="9037320" algn="r"/>
              </a:tabLst>
            </a:pPr>
            <a:r>
              <a:rPr lang="en-US" sz="3600" spc="-120">
                <a:solidFill>
                  <a:srgbClr val="0066CC"/>
                </a:solidFill>
                <a:latin typeface="Verdana" panose="22635452340000000000" pitchFamily="2"/>
              </a:rPr>
              <a:t>Example: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54</a:t>
            </a:r>
          </a:p>
        </p:txBody>
      </p:sp>
      <p:sp>
        <p:nvSpPr>
          <p:cNvPr id="584" name="Text Placeholder 583"/>
          <p:cNvSpPr>
            <a:spLocks noGrp="1"/>
          </p:cNvSpPr>
          <p:nvPr>
            <p:ph type="body" idx="10"/>
          </p:nvPr>
        </p:nvSpPr>
        <p:spPr>
          <a:xfrm>
            <a:off x="41275" y="6668770"/>
            <a:ext cx="9113520" cy="158750"/>
          </a:xfrm>
          <a:prstGeom prst="rect">
            <a:avLst/>
          </a:prstGeom>
          <a:noFill/>
          <a:ln w="371475" cmpd="sng">
            <a:solidFill>
              <a:srgbClr val="C868D1"/>
            </a:solidFill>
            <a:prstDash val="solid"/>
          </a:ln>
        </p:spPr>
        <p:txBody>
          <a:bodyPr lIns="0" tIns="0" rIns="0" bIns="0" anchor="t"/>
          <a:lstStyle/>
          <a:p>
            <a:pPr marL="91440" marR="0" indent="0" algn="l">
              <a:lnSpc>
                <a:spcPct val="108479"/>
              </a:lnSpc>
              <a:spcAft>
                <a:spcPts val="0"/>
              </a:spcAft>
              <a:tabLst>
                <a:tab pos="3463290" algn="l"/>
                <a:tab pos="910463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Useful Circuit Anal</a:t>
            </a:r>
            <a:r>
              <a:rPr lang="en-US" sz="1150" b="1" spc="4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sis Techniques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#4</a:t>
            </a:r>
          </a:p>
        </p:txBody>
      </p:sp>
      <p:sp>
        <p:nvSpPr>
          <p:cNvPr id="585" name="Text Placeholder 584"/>
          <p:cNvSpPr>
            <a:spLocks noGrp="1"/>
          </p:cNvSpPr>
          <p:nvPr>
            <p:ph type="body" idx="10"/>
          </p:nvPr>
        </p:nvSpPr>
        <p:spPr>
          <a:xfrm>
            <a:off x="41275" y="6668770"/>
            <a:ext cx="9113520" cy="158750"/>
          </a:xfrm>
          <a:prstGeom prst="rect">
            <a:avLst/>
          </a:prstGeom>
          <a:noFill/>
          <a:ln w="371475" cmpd="sng">
            <a:solidFill>
              <a:srgbClr val="C868D1"/>
            </a:solidFill>
            <a:prstDash val="solid"/>
          </a:ln>
        </p:spPr>
        <p:txBody>
          <a:bodyPr lIns="0" tIns="0" rIns="0" bIns="0" anchor="t"/>
          <a:lstStyle/>
          <a:p>
            <a:pPr marL="91440" marR="0" indent="0" algn="l">
              <a:lnSpc>
                <a:spcPct val="108479"/>
              </a:lnSpc>
              <a:spcAft>
                <a:spcPts val="0"/>
              </a:spcAft>
              <a:tabLst>
                <a:tab pos="3463290" algn="l"/>
                <a:tab pos="910463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Useful Circuit Anal</a:t>
            </a:r>
            <a:r>
              <a:rPr lang="en-US" sz="1150" b="1" spc="4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sis Techniques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#4</a:t>
            </a:r>
          </a:p>
        </p:txBody>
      </p:sp>
      <p:sp>
        <p:nvSpPr>
          <p:cNvPr id="586" name="Text Placeholder 585"/>
          <p:cNvSpPr>
            <a:spLocks noGrp="1"/>
          </p:cNvSpPr>
          <p:nvPr>
            <p:ph type="body" idx="10"/>
          </p:nvPr>
        </p:nvSpPr>
        <p:spPr>
          <a:xfrm>
            <a:off x="41275" y="6668770"/>
            <a:ext cx="9113520" cy="158750"/>
          </a:xfrm>
          <a:prstGeom prst="rect">
            <a:avLst/>
          </a:prstGeom>
          <a:noFill/>
          <a:ln w="371475" cmpd="sng">
            <a:solidFill>
              <a:srgbClr val="C868D1"/>
            </a:solidFill>
            <a:prstDash val="solid"/>
          </a:ln>
        </p:spPr>
        <p:txBody>
          <a:bodyPr lIns="0" tIns="0" rIns="0" bIns="0" anchor="t"/>
          <a:lstStyle/>
          <a:p>
            <a:pPr marL="91440" marR="0" indent="0" algn="l">
              <a:lnSpc>
                <a:spcPct val="108479"/>
              </a:lnSpc>
              <a:spcAft>
                <a:spcPts val="0"/>
              </a:spcAft>
              <a:tabLst>
                <a:tab pos="3463290" algn="l"/>
                <a:tab pos="910463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Useful Circuit Anal</a:t>
            </a:r>
            <a:r>
              <a:rPr lang="en-US" sz="1150" b="1" spc="4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sis Techniques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#4</a:t>
            </a:r>
          </a:p>
        </p:txBody>
      </p:sp>
      <p:sp>
        <p:nvSpPr>
          <p:cNvPr id="587" name="Text Placeholder 586"/>
          <p:cNvSpPr>
            <a:spLocks noGrp="1"/>
          </p:cNvSpPr>
          <p:nvPr>
            <p:ph type="body" idx="10"/>
          </p:nvPr>
        </p:nvSpPr>
        <p:spPr>
          <a:xfrm>
            <a:off x="206375" y="720090"/>
            <a:ext cx="8509000" cy="17640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480060" rIns="0" bIns="0" anchor="t"/>
          <a:lstStyle/>
          <a:p>
            <a:pPr marL="0" marR="0" indent="0" algn="ctr">
              <a:lnSpc>
                <a:spcPct val="95999"/>
              </a:lnSpc>
              <a:spcAft>
                <a:spcPts val="0"/>
              </a:spcAft>
            </a:pPr>
            <a:r>
              <a:rPr lang="en-US" sz="2800" spc="-30">
                <a:solidFill>
                  <a:srgbClr val="000000"/>
                </a:solidFill>
                <a:latin typeface="Arial" panose="22635452340000000000" pitchFamily="2"/>
              </a:rPr>
              <a:t>Ex55p141: Select R1 so that maximum power</a:t>
            </a:r>
          </a:p>
          <a:p>
            <a:pPr marL="640080" marR="0" indent="0" algn="l">
              <a:lnSpc>
                <a:spcPct val="95999"/>
              </a:lnSpc>
              <a:spcBef>
                <a:spcPts val="0"/>
              </a:spcBef>
              <a:spcAft>
                <a:spcPts val="3240"/>
              </a:spcAft>
            </a:pPr>
            <a:r>
              <a:rPr lang="en-US" sz="2800" spc="-30">
                <a:solidFill>
                  <a:srgbClr val="000000"/>
                </a:solidFill>
                <a:latin typeface="Arial" panose="22635452340000000000" pitchFamily="2"/>
              </a:rPr>
              <a:t>is transferred from stage 1 to stage 2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Text Placeholder 604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9037320" cy="158750"/>
          </a:xfrm>
          <a:prstGeom prst="rect">
            <a:avLst/>
          </a:prstGeom>
          <a:noFill/>
          <a:ln w="375920" cmpd="sng">
            <a:solidFill>
              <a:srgbClr val="589396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tabLst>
                <a:tab pos="3366135" algn="l"/>
                <a:tab pos="900684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Useful Circuit Anal</a:t>
            </a:r>
            <a:r>
              <a:rPr lang="en-US" sz="1150" b="1" spc="4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sis Techniques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#4</a:t>
            </a:r>
          </a:p>
        </p:txBody>
      </p:sp>
      <p:sp>
        <p:nvSpPr>
          <p:cNvPr id="606" name="Text Placeholder 605"/>
          <p:cNvSpPr>
            <a:spLocks noGrp="1"/>
          </p:cNvSpPr>
          <p:nvPr>
            <p:ph type="body" idx="10"/>
          </p:nvPr>
        </p:nvSpPr>
        <p:spPr>
          <a:xfrm>
            <a:off x="313690" y="114300"/>
            <a:ext cx="8750300" cy="5676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0" rIns="0" bIns="0" anchor="t"/>
          <a:lstStyle/>
          <a:p>
            <a:pPr marL="365760" marR="0" indent="0" algn="l">
              <a:lnSpc>
                <a:spcPct val="95999"/>
              </a:lnSpc>
              <a:spcAft>
                <a:spcPts val="0"/>
              </a:spcAft>
              <a:tabLst>
                <a:tab pos="8738870" algn="r"/>
              </a:tabLst>
            </a:pPr>
            <a:r>
              <a:rPr lang="en-US" sz="3600" spc="-70">
                <a:solidFill>
                  <a:srgbClr val="0066CC"/>
                </a:solidFill>
                <a:latin typeface="Verdana" panose="22635452340000000000" pitchFamily="2"/>
              </a:rPr>
              <a:t>Example 5.11: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56</a:t>
            </a:r>
          </a:p>
        </p:txBody>
      </p:sp>
      <p:sp>
        <p:nvSpPr>
          <p:cNvPr id="607" name="Text Placeholder 606"/>
          <p:cNvSpPr>
            <a:spLocks noGrp="1"/>
          </p:cNvSpPr>
          <p:nvPr>
            <p:ph type="body" idx="10"/>
          </p:nvPr>
        </p:nvSpPr>
        <p:spPr>
          <a:xfrm>
            <a:off x="313690" y="681990"/>
            <a:ext cx="8750300" cy="26619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365760" rIns="0" bIns="0" anchor="t"/>
          <a:lstStyle/>
          <a:p>
            <a:pPr marL="594360" marR="0" indent="0" algn="l">
              <a:lnSpc>
                <a:spcPct val="95999"/>
              </a:lnSpc>
              <a:spcAft>
                <a:spcPts val="0"/>
              </a:spcAft>
            </a:pPr>
            <a:r>
              <a:rPr lang="en-US" sz="2800" spc="-30">
                <a:solidFill>
                  <a:srgbClr val="000000"/>
                </a:solidFill>
                <a:latin typeface="Arial" panose="22635452340000000000" pitchFamily="2"/>
              </a:rPr>
              <a:t>the circuit shown is a model of a two-stage</a:t>
            </a:r>
          </a:p>
          <a:p>
            <a:pPr marL="594360" marR="0" indent="0" algn="l">
              <a:lnSpc>
                <a:spcPct val="95999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spc="-60">
                <a:solidFill>
                  <a:srgbClr val="000000"/>
                </a:solidFill>
                <a:latin typeface="Arial" panose="22635452340000000000" pitchFamily="2"/>
              </a:rPr>
              <a:t>bipolar junction transistor amplifier. Determine</a:t>
            </a:r>
          </a:p>
          <a:p>
            <a:pPr marL="594360" marR="0" indent="0" algn="l">
              <a:lnSpc>
                <a:spcPct val="95999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spc="-50">
                <a:solidFill>
                  <a:srgbClr val="000000"/>
                </a:solidFill>
                <a:latin typeface="Arial" panose="22635452340000000000" pitchFamily="2"/>
              </a:rPr>
              <a:t>the value of RC required for the first stage to</a:t>
            </a:r>
          </a:p>
          <a:p>
            <a:pPr marL="594360" marR="0" indent="0" algn="l">
              <a:lnSpc>
                <a:spcPct val="95999"/>
              </a:lnSpc>
              <a:spcBef>
                <a:spcPts val="0"/>
              </a:spcBef>
              <a:spcAft>
                <a:spcPts val="4860"/>
              </a:spcAft>
            </a:pPr>
            <a:r>
              <a:rPr lang="en-US" sz="2800" spc="-30">
                <a:solidFill>
                  <a:srgbClr val="000000"/>
                </a:solidFill>
                <a:latin typeface="Arial" panose="22635452340000000000" pitchFamily="2"/>
              </a:rPr>
              <a:t>deliver maximum power to the second stage.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" name="Text Placeholder 636"/>
          <p:cNvSpPr>
            <a:spLocks noGrp="1"/>
          </p:cNvSpPr>
          <p:nvPr>
            <p:ph type="body" idx="10"/>
          </p:nvPr>
        </p:nvSpPr>
        <p:spPr>
          <a:xfrm>
            <a:off x="15240" y="6668770"/>
            <a:ext cx="9092565" cy="158750"/>
          </a:xfrm>
          <a:prstGeom prst="rect">
            <a:avLst/>
          </a:prstGeom>
          <a:noFill/>
          <a:ln w="389890" cmpd="sng">
            <a:solidFill>
              <a:srgbClr val="706CD1"/>
            </a:solidFill>
            <a:prstDash val="solid"/>
          </a:ln>
        </p:spPr>
        <p:txBody>
          <a:bodyPr lIns="0" tIns="0" rIns="0" bIns="0" anchor="t"/>
          <a:lstStyle/>
          <a:p>
            <a:pPr marL="45720" marR="0" indent="0" algn="l">
              <a:lnSpc>
                <a:spcPct val="95999"/>
              </a:lnSpc>
              <a:spcAft>
                <a:spcPts val="0"/>
              </a:spcAft>
              <a:tabLst>
                <a:tab pos="3448685" algn="l"/>
                <a:tab pos="908939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Useful Circuit Anal</a:t>
            </a:r>
            <a:r>
              <a:rPr lang="en-US" sz="1150" b="1" spc="4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sis Techniques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#4</a:t>
            </a:r>
          </a:p>
        </p:txBody>
      </p:sp>
      <p:sp>
        <p:nvSpPr>
          <p:cNvPr id="638" name="Text Placeholder 637"/>
          <p:cNvSpPr>
            <a:spLocks noGrp="1"/>
          </p:cNvSpPr>
          <p:nvPr>
            <p:ph type="body" idx="10"/>
          </p:nvPr>
        </p:nvSpPr>
        <p:spPr>
          <a:xfrm>
            <a:off x="306705" y="101600"/>
            <a:ext cx="8750300" cy="5803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0" rIns="0" bIns="0" anchor="t"/>
          <a:lstStyle/>
          <a:p>
            <a:pPr marL="365760" marR="0" indent="0" algn="l">
              <a:lnSpc>
                <a:spcPct val="76799"/>
              </a:lnSpc>
              <a:spcAft>
                <a:spcPts val="180"/>
              </a:spcAft>
              <a:tabLst>
                <a:tab pos="8745855" algn="r"/>
              </a:tabLst>
            </a:pPr>
            <a:r>
              <a:rPr lang="en-US" sz="4400" spc="-70">
                <a:solidFill>
                  <a:srgbClr val="0066CC"/>
                </a:solidFill>
                <a:latin typeface="Verdana" panose="22635452340000000000" pitchFamily="2"/>
              </a:rPr>
              <a:t>Practice: 5.10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59</a:t>
            </a:r>
          </a:p>
        </p:txBody>
      </p:sp>
      <p:sp>
        <p:nvSpPr>
          <p:cNvPr id="639" name="Text Placeholder 638"/>
          <p:cNvSpPr>
            <a:spLocks noGrp="1"/>
          </p:cNvSpPr>
          <p:nvPr>
            <p:ph type="body" idx="10"/>
          </p:nvPr>
        </p:nvSpPr>
        <p:spPr>
          <a:xfrm>
            <a:off x="306705" y="681990"/>
            <a:ext cx="8750300" cy="16040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434340" rIns="0" bIns="0" anchor="t"/>
          <a:lstStyle/>
          <a:p>
            <a:pPr marL="45720" marR="0" indent="502920" algn="l">
              <a:lnSpc>
                <a:spcPct val="95999"/>
              </a:lnSpc>
              <a:spcAft>
                <a:spcPts val="0"/>
              </a:spcAft>
              <a:buFont typeface="Arial"/>
              <a:buAutoNum type="alphaLcPeriod"/>
            </a:pPr>
            <a:r>
              <a:rPr lang="en-US" sz="1800" spc="50">
                <a:solidFill>
                  <a:srgbClr val="060506"/>
                </a:solidFill>
                <a:latin typeface="Arial" panose="22635452340000000000" pitchFamily="2"/>
              </a:rPr>
              <a:t>If Rout = 3kΩ, find the power delivered to it</a:t>
            </a:r>
          </a:p>
          <a:p>
            <a:pPr marL="45720" marR="0" indent="502920" algn="l">
              <a:lnSpc>
                <a:spcPct val="95999"/>
              </a:lnSpc>
              <a:spcBef>
                <a:spcPts val="0"/>
              </a:spcBef>
              <a:spcAft>
                <a:spcPts val="0"/>
              </a:spcAft>
              <a:buFont typeface="Arial"/>
              <a:buAutoNum type="alphaLcPeriod"/>
            </a:pPr>
            <a:r>
              <a:rPr lang="en-US" sz="1800" spc="20">
                <a:solidFill>
                  <a:srgbClr val="060506"/>
                </a:solidFill>
                <a:latin typeface="Arial" panose="22635452340000000000" pitchFamily="2"/>
              </a:rPr>
              <a:t>What is the maximum power that can be delivered to any Rout</a:t>
            </a:r>
          </a:p>
          <a:p>
            <a:pPr marL="45720" marR="0" indent="502920" algn="l">
              <a:lnSpc>
                <a:spcPct val="95999"/>
              </a:lnSpc>
              <a:spcBef>
                <a:spcPts val="0"/>
              </a:spcBef>
              <a:spcAft>
                <a:spcPts val="2520"/>
              </a:spcAft>
              <a:buFont typeface="Arial"/>
              <a:buAutoNum type="alphaLcPeriod"/>
            </a:pPr>
            <a:r>
              <a:rPr lang="en-US" sz="1800" spc="-20">
                <a:solidFill>
                  <a:srgbClr val="060506"/>
                </a:solidFill>
                <a:latin typeface="Arial" panose="22635452340000000000" pitchFamily="2"/>
              </a:rPr>
              <a:t>What two different values of Rout will have exactly 20 mW delivered too them?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8_1_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Text Placeholder 486"/>
          <p:cNvSpPr>
            <a:spLocks noGrp="1"/>
          </p:cNvSpPr>
          <p:nvPr>
            <p:ph type="body" idx="10"/>
          </p:nvPr>
        </p:nvSpPr>
        <p:spPr>
          <a:xfrm>
            <a:off x="17780" y="115570"/>
            <a:ext cx="9089390" cy="565785"/>
          </a:xfrm>
          <a:prstGeom prst="rect">
            <a:avLst/>
          </a:prstGeom>
          <a:noFill/>
          <a:ln w="299720" cmpd="sng">
            <a:solidFill>
              <a:srgbClr val="1870D1"/>
            </a:solidFill>
            <a:prstDash val="solid"/>
          </a:ln>
        </p:spPr>
        <p:txBody>
          <a:bodyPr lIns="0" tIns="0" rIns="0" bIns="0" anchor="t"/>
          <a:lstStyle/>
          <a:p>
            <a:pPr marL="640080" marR="0" indent="0" algn="l">
              <a:lnSpc>
                <a:spcPct val="95999"/>
              </a:lnSpc>
              <a:spcAft>
                <a:spcPts val="0"/>
              </a:spcAft>
              <a:tabLst>
                <a:tab pos="9034780" algn="r"/>
              </a:tabLst>
            </a:pPr>
            <a:r>
              <a:rPr lang="en-US" sz="3600" spc="-80">
                <a:solidFill>
                  <a:srgbClr val="0066CC"/>
                </a:solidFill>
                <a:latin typeface="Verdana" panose="22635452340000000000" pitchFamily="2"/>
              </a:rPr>
              <a:t>Example 5.9: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45</a:t>
            </a:r>
          </a:p>
        </p:txBody>
      </p:sp>
      <p:sp>
        <p:nvSpPr>
          <p:cNvPr id="488" name="Text Placeholder 487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9037320" cy="158750"/>
          </a:xfrm>
          <a:prstGeom prst="rect">
            <a:avLst/>
          </a:prstGeom>
          <a:noFill/>
          <a:ln w="304800" cmpd="sng">
            <a:solidFill>
              <a:srgbClr val="E06ED1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tabLst>
                <a:tab pos="3366135" algn="l"/>
                <a:tab pos="900684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Useful Circuit Anal</a:t>
            </a:r>
            <a:r>
              <a:rPr lang="en-US" sz="1150" b="1" spc="4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sis Techniques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#4</a:t>
            </a:r>
          </a:p>
        </p:txBody>
      </p:sp>
      <p:sp>
        <p:nvSpPr>
          <p:cNvPr id="489" name="Text Placeholder 488"/>
          <p:cNvSpPr>
            <a:spLocks noGrp="1"/>
          </p:cNvSpPr>
          <p:nvPr>
            <p:ph type="body" idx="10"/>
          </p:nvPr>
        </p:nvSpPr>
        <p:spPr>
          <a:xfrm>
            <a:off x="17780" y="720090"/>
            <a:ext cx="8775700" cy="9474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137160" rIns="0" bIns="0" anchor="t"/>
          <a:lstStyle/>
          <a:p>
            <a:pPr marL="731520" marR="0" indent="0" algn="l">
              <a:lnSpc>
                <a:spcPct val="95999"/>
              </a:lnSpc>
              <a:spcAft>
                <a:spcPts val="2700"/>
              </a:spcAft>
            </a:pPr>
            <a:r>
              <a:rPr lang="en-US" sz="2800" spc="-30">
                <a:solidFill>
                  <a:srgbClr val="000000"/>
                </a:solidFill>
                <a:latin typeface="Arial" panose="22635452340000000000" pitchFamily="2"/>
              </a:rPr>
              <a:t>Determine the Thevenin equivalent.</a:t>
            </a: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6_1_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Text Placeholder 569"/>
          <p:cNvSpPr>
            <a:spLocks noGrp="1"/>
          </p:cNvSpPr>
          <p:nvPr>
            <p:ph type="body" idx="10"/>
          </p:nvPr>
        </p:nvSpPr>
        <p:spPr>
          <a:xfrm>
            <a:off x="97790" y="115570"/>
            <a:ext cx="9009380" cy="483235"/>
          </a:xfrm>
          <a:prstGeom prst="rect">
            <a:avLst/>
          </a:prstGeom>
          <a:noFill/>
          <a:ln w="356870" cmpd="sng">
            <a:solidFill>
              <a:srgbClr val="F0CF94"/>
            </a:solidFill>
            <a:prstDash val="solid"/>
          </a:ln>
        </p:spPr>
        <p:txBody>
          <a:bodyPr lIns="0" tIns="0" rIns="0" bIns="0" anchor="t"/>
          <a:lstStyle/>
          <a:p>
            <a:pPr marL="548640" marR="0" indent="0" algn="l">
              <a:lnSpc>
                <a:spcPct val="82559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3600" spc="-30">
                <a:solidFill>
                  <a:srgbClr val="0066CC"/>
                </a:solidFill>
                <a:latin typeface="Verdana" panose="22635452340000000000" pitchFamily="2"/>
              </a:rPr>
              <a:t>Maximum Power Transfer: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53</a:t>
            </a:r>
          </a:p>
        </p:txBody>
      </p:sp>
      <p:sp>
        <p:nvSpPr>
          <p:cNvPr id="571" name="Text Placeholder 570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9037320" cy="158750"/>
          </a:xfrm>
          <a:prstGeom prst="rect">
            <a:avLst/>
          </a:prstGeom>
          <a:noFill/>
          <a:ln w="361950" cmpd="sng">
            <a:solidFill>
              <a:srgbClr val="B8CE94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tabLst>
                <a:tab pos="3366135" algn="l"/>
                <a:tab pos="900684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Useful Circuit Anal</a:t>
            </a:r>
            <a:r>
              <a:rPr lang="en-US" sz="1150" b="1" spc="4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sis Techniques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#4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 Placeholder 47"/>
          <p:cNvSpPr>
            <a:spLocks noGrp="1"/>
          </p:cNvSpPr>
          <p:nvPr>
            <p:ph type="body" idx="10"/>
          </p:nvPr>
        </p:nvSpPr>
        <p:spPr>
          <a:xfrm>
            <a:off x="97790" y="115570"/>
            <a:ext cx="9009380" cy="565785"/>
          </a:xfrm>
          <a:prstGeom prst="rect">
            <a:avLst/>
          </a:prstGeom>
          <a:noFill/>
          <a:ln w="44450" cmpd="sng">
            <a:solidFill>
              <a:srgbClr val="C077C2"/>
            </a:solidFill>
            <a:prstDash val="solid"/>
          </a:ln>
        </p:spPr>
        <p:txBody>
          <a:bodyPr lIns="0" tIns="0" rIns="0" bIns="0" anchor="t"/>
          <a:lstStyle/>
          <a:p>
            <a:pPr marL="548640" marR="0" indent="0" algn="l">
              <a:lnSpc>
                <a:spcPct val="95999"/>
              </a:lnSpc>
              <a:spcAft>
                <a:spcPts val="0"/>
              </a:spcAft>
              <a:tabLst>
                <a:tab pos="8912225" algn="r"/>
              </a:tabLst>
            </a:pPr>
            <a:r>
              <a:rPr lang="en-US" sz="3600" spc="-80">
                <a:solidFill>
                  <a:srgbClr val="0066CC"/>
                </a:solidFill>
                <a:latin typeface="Verdana" panose="22635452340000000000" pitchFamily="2"/>
              </a:rPr>
              <a:t>Example 5.1:	</a:t>
            </a:r>
            <a:r>
              <a:rPr lang="en-US" sz="1150" b="1" spc="100">
                <a:solidFill>
                  <a:srgbClr val="000080"/>
                </a:solidFill>
                <a:latin typeface="Arial Narrow" panose="22635452340000000000" pitchFamily="2"/>
              </a:rPr>
              <a:t>Page 5</a:t>
            </a:r>
          </a:p>
        </p:txBody>
      </p:sp>
      <p:sp>
        <p:nvSpPr>
          <p:cNvPr id="49" name="Text Placeholder 48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8418195" cy="158750"/>
          </a:xfrm>
          <a:prstGeom prst="rect">
            <a:avLst/>
          </a:prstGeom>
          <a:noFill/>
          <a:ln w="49530" cmpd="sng">
            <a:solidFill>
              <a:srgbClr val="8876C2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108479"/>
              </a:lnSpc>
              <a:spcAft>
                <a:spcPts val="0"/>
              </a:spcAft>
              <a:tabLst>
                <a:tab pos="567817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70">
                <a:solidFill>
                  <a:srgbClr val="000080"/>
                </a:solidFill>
                <a:latin typeface="Arial Narrow" panose="22635452340000000000" pitchFamily="2"/>
              </a:rPr>
              <a:t>Useful Circuit Anal</a:t>
            </a:r>
            <a:r>
              <a:rPr lang="en-US" sz="1150" b="1" spc="7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70">
                <a:solidFill>
                  <a:srgbClr val="000080"/>
                </a:solidFill>
                <a:latin typeface="Arial Narrow" panose="22635452340000000000" pitchFamily="2"/>
              </a:rPr>
              <a:t>sis Techniques</a:t>
            </a:r>
          </a:p>
        </p:txBody>
      </p:sp>
      <p:sp>
        <p:nvSpPr>
          <p:cNvPr id="50" name="Text Placeholder 49"/>
          <p:cNvSpPr>
            <a:spLocks noGrp="1"/>
          </p:cNvSpPr>
          <p:nvPr>
            <p:ph type="body" idx="10"/>
          </p:nvPr>
        </p:nvSpPr>
        <p:spPr>
          <a:xfrm>
            <a:off x="8515985" y="6668770"/>
            <a:ext cx="619125" cy="158750"/>
          </a:xfrm>
          <a:prstGeom prst="rect">
            <a:avLst/>
          </a:prstGeom>
          <a:noFill/>
          <a:ln w="52070" cmpd="sng">
            <a:solidFill>
              <a:srgbClr val="5075C2"/>
            </a:solidFill>
            <a:prstDash val="solid"/>
          </a:ln>
        </p:spPr>
        <p:txBody>
          <a:bodyPr lIns="0" tIns="4572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</a:pPr>
            <a:r>
              <a:rPr lang="en-US" sz="1150" b="1" spc="100">
                <a:solidFill>
                  <a:srgbClr val="000080"/>
                </a:solidFill>
                <a:latin typeface="Arial Narrow" panose="22635452340000000000" pitchFamily="2"/>
              </a:rPr>
              <a:t>Week #4</a:t>
            </a:r>
          </a:p>
        </p:txBody>
      </p:sp>
      <p:sp>
        <p:nvSpPr>
          <p:cNvPr id="51" name="Text Placeholder 50"/>
          <p:cNvSpPr>
            <a:spLocks noGrp="1"/>
          </p:cNvSpPr>
          <p:nvPr>
            <p:ph type="body" idx="10"/>
          </p:nvPr>
        </p:nvSpPr>
        <p:spPr>
          <a:xfrm>
            <a:off x="748030" y="720090"/>
            <a:ext cx="7632700" cy="120332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502920" rIns="0" bIns="0" anchor="t"/>
          <a:lstStyle/>
          <a:p>
            <a:pPr marL="1234440" marR="0" indent="0" algn="l">
              <a:lnSpc>
                <a:spcPct val="95999"/>
              </a:lnSpc>
              <a:spcAft>
                <a:spcPts val="2340"/>
              </a:spcAft>
            </a:pPr>
            <a:r>
              <a:rPr lang="en-US" sz="2400" b="1" spc="-10">
                <a:solidFill>
                  <a:srgbClr val="333399"/>
                </a:solidFill>
                <a:latin typeface="Arial" panose="22635452340000000000" pitchFamily="2"/>
              </a:rPr>
              <a:t>Use superposition to find the current </a:t>
            </a:r>
            <a:r>
              <a:rPr lang="en-US" sz="2400" b="1" i="1" spc="-10">
                <a:solidFill>
                  <a:srgbClr val="333399"/>
                </a:solidFill>
                <a:latin typeface="Arial" panose="22635452340000000000" pitchFamily="2"/>
              </a:rPr>
              <a:t>i</a:t>
            </a:r>
            <a:r>
              <a:rPr lang="en-US" sz="2400" b="1" spc="-10" baseline="-25000">
                <a:solidFill>
                  <a:srgbClr val="333399"/>
                </a:solidFill>
                <a:latin typeface="Arial" panose="22635452340000000000" pitchFamily="2"/>
              </a:rPr>
              <a:t>x</a:t>
            </a:r>
            <a:r>
              <a:rPr lang="en-US" sz="2400" b="1" spc="-10">
                <a:solidFill>
                  <a:srgbClr val="333399"/>
                </a:solidFill>
                <a:latin typeface="Arial" panose="22635452340000000000" pitchFamily="2"/>
              </a:rPr>
              <a:t>.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 Placeholder 107"/>
          <p:cNvSpPr>
            <a:spLocks noGrp="1"/>
          </p:cNvSpPr>
          <p:nvPr>
            <p:ph type="body" idx="10"/>
          </p:nvPr>
        </p:nvSpPr>
        <p:spPr>
          <a:xfrm>
            <a:off x="97790" y="115570"/>
            <a:ext cx="9009380" cy="505460"/>
          </a:xfrm>
          <a:prstGeom prst="rect">
            <a:avLst/>
          </a:prstGeom>
          <a:noFill/>
          <a:ln w="70485" cmpd="sng">
            <a:solidFill>
              <a:srgbClr val="98AE21"/>
            </a:solidFill>
            <a:prstDash val="solid"/>
          </a:ln>
        </p:spPr>
        <p:txBody>
          <a:bodyPr lIns="0" tIns="0" rIns="0" bIns="0" anchor="t"/>
          <a:lstStyle/>
          <a:p>
            <a:pPr marL="594360" marR="0" indent="0" algn="l">
              <a:lnSpc>
                <a:spcPct val="77759"/>
              </a:lnSpc>
              <a:spcAft>
                <a:spcPts val="0"/>
              </a:spcAft>
              <a:tabLst>
                <a:tab pos="8933180" algn="r"/>
              </a:tabLst>
            </a:pPr>
            <a:r>
              <a:rPr lang="en-US" sz="4000" spc="-80">
                <a:solidFill>
                  <a:srgbClr val="0066CC"/>
                </a:solidFill>
                <a:latin typeface="Verdana" panose="22635452340000000000" pitchFamily="2"/>
              </a:rPr>
              <a:t>Practice: 5.1	</a:t>
            </a: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Page 10</a:t>
            </a:r>
          </a:p>
        </p:txBody>
      </p:sp>
      <p:sp>
        <p:nvSpPr>
          <p:cNvPr id="109" name="Text Placeholder 108"/>
          <p:cNvSpPr>
            <a:spLocks noGrp="1"/>
          </p:cNvSpPr>
          <p:nvPr>
            <p:ph type="body" idx="10"/>
          </p:nvPr>
        </p:nvSpPr>
        <p:spPr>
          <a:xfrm>
            <a:off x="97790" y="115570"/>
            <a:ext cx="9009380" cy="505460"/>
          </a:xfrm>
          <a:prstGeom prst="rect">
            <a:avLst/>
          </a:prstGeom>
          <a:noFill/>
          <a:ln w="70485" cmpd="sng">
            <a:solidFill>
              <a:srgbClr val="98AE21"/>
            </a:solidFill>
            <a:prstDash val="solid"/>
          </a:ln>
        </p:spPr>
        <p:txBody>
          <a:bodyPr lIns="0" tIns="0" rIns="0" bIns="0" anchor="t"/>
          <a:lstStyle/>
          <a:p>
            <a:pPr marL="594360" marR="0" indent="0" algn="l">
              <a:lnSpc>
                <a:spcPct val="77759"/>
              </a:lnSpc>
              <a:spcAft>
                <a:spcPts val="0"/>
              </a:spcAft>
              <a:tabLst>
                <a:tab pos="8933180" algn="r"/>
              </a:tabLst>
            </a:pPr>
            <a:r>
              <a:rPr lang="en-US" sz="4000" spc="-80">
                <a:solidFill>
                  <a:srgbClr val="0066CC"/>
                </a:solidFill>
                <a:latin typeface="Verdana" panose="22635452340000000000" pitchFamily="2"/>
              </a:rPr>
              <a:t>Practice: 5.1	</a:t>
            </a: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Page 10</a:t>
            </a:r>
          </a:p>
        </p:txBody>
      </p:sp>
      <p:sp>
        <p:nvSpPr>
          <p:cNvPr id="110" name="Text Placeholder 109"/>
          <p:cNvSpPr>
            <a:spLocks noGrp="1"/>
          </p:cNvSpPr>
          <p:nvPr>
            <p:ph type="body" idx="10"/>
          </p:nvPr>
        </p:nvSpPr>
        <p:spPr>
          <a:xfrm>
            <a:off x="97790" y="115570"/>
            <a:ext cx="9009380" cy="505460"/>
          </a:xfrm>
          <a:prstGeom prst="rect">
            <a:avLst/>
          </a:prstGeom>
          <a:noFill/>
          <a:ln w="70485" cmpd="sng">
            <a:solidFill>
              <a:srgbClr val="98AE21"/>
            </a:solidFill>
            <a:prstDash val="solid"/>
          </a:ln>
        </p:spPr>
        <p:txBody>
          <a:bodyPr lIns="0" tIns="0" rIns="0" bIns="0" anchor="t"/>
          <a:lstStyle/>
          <a:p>
            <a:pPr marL="594360" marR="0" indent="0" algn="l">
              <a:lnSpc>
                <a:spcPct val="77759"/>
              </a:lnSpc>
              <a:spcAft>
                <a:spcPts val="0"/>
              </a:spcAft>
              <a:tabLst>
                <a:tab pos="8933180" algn="r"/>
              </a:tabLst>
            </a:pPr>
            <a:r>
              <a:rPr lang="en-US" sz="4000" spc="-80">
                <a:solidFill>
                  <a:srgbClr val="0066CC"/>
                </a:solidFill>
                <a:latin typeface="Verdana" panose="22635452340000000000" pitchFamily="2"/>
              </a:rPr>
              <a:t>Practice: 5.1	</a:t>
            </a: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Page 10</a:t>
            </a:r>
          </a:p>
        </p:txBody>
      </p:sp>
      <p:sp>
        <p:nvSpPr>
          <p:cNvPr id="111" name="Text Placeholder 110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9037320" cy="158750"/>
          </a:xfrm>
          <a:prstGeom prst="rect">
            <a:avLst/>
          </a:prstGeom>
          <a:noFill/>
          <a:ln w="75565" cmpd="sng">
            <a:solidFill>
              <a:srgbClr val="B0B421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tabLst>
                <a:tab pos="3366135" algn="l"/>
                <a:tab pos="900684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Useful Circuit Anal</a:t>
            </a:r>
            <a:r>
              <a:rPr lang="en-US" sz="1150" b="1" spc="4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sis Techniques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#4</a:t>
            </a:r>
          </a:p>
        </p:txBody>
      </p:sp>
      <p:sp>
        <p:nvSpPr>
          <p:cNvPr id="112" name="Text Placeholder 111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9037320" cy="158750"/>
          </a:xfrm>
          <a:prstGeom prst="rect">
            <a:avLst/>
          </a:prstGeom>
          <a:noFill/>
          <a:ln w="75565" cmpd="sng">
            <a:solidFill>
              <a:srgbClr val="B0B421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tabLst>
                <a:tab pos="3366135" algn="l"/>
                <a:tab pos="900684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Useful Circuit Anal</a:t>
            </a:r>
            <a:r>
              <a:rPr lang="en-US" sz="1150" b="1" spc="4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sis Techniques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#4</a:t>
            </a:r>
          </a:p>
        </p:txBody>
      </p:sp>
      <p:sp>
        <p:nvSpPr>
          <p:cNvPr id="113" name="Text Placeholder 112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9037320" cy="158750"/>
          </a:xfrm>
          <a:prstGeom prst="rect">
            <a:avLst/>
          </a:prstGeom>
          <a:noFill/>
          <a:ln w="75565" cmpd="sng">
            <a:solidFill>
              <a:srgbClr val="B0B421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tabLst>
                <a:tab pos="3366135" algn="l"/>
                <a:tab pos="900684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Useful Circuit Anal</a:t>
            </a:r>
            <a:r>
              <a:rPr lang="en-US" sz="1150" b="1" spc="4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sis Techniques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#4</a:t>
            </a:r>
          </a:p>
        </p:txBody>
      </p:sp>
      <p:sp>
        <p:nvSpPr>
          <p:cNvPr id="114" name="Text Placeholder 113"/>
          <p:cNvSpPr>
            <a:spLocks noGrp="1"/>
          </p:cNvSpPr>
          <p:nvPr>
            <p:ph type="body" idx="10"/>
          </p:nvPr>
        </p:nvSpPr>
        <p:spPr>
          <a:xfrm>
            <a:off x="99695" y="720090"/>
            <a:ext cx="8780145" cy="112712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640080" rIns="0" bIns="0" anchor="t"/>
          <a:lstStyle/>
          <a:p>
            <a:pPr marL="594360" marR="0" indent="0" algn="l">
              <a:lnSpc>
                <a:spcPct val="95999"/>
              </a:lnSpc>
              <a:spcAft>
                <a:spcPts val="720"/>
              </a:spcAft>
            </a:pPr>
            <a:r>
              <a:rPr lang="en-US" sz="2400" b="1" spc="-10">
                <a:solidFill>
                  <a:srgbClr val="333399"/>
                </a:solidFill>
                <a:latin typeface="Arial" panose="22635452340000000000" pitchFamily="2"/>
              </a:rPr>
              <a:t>Use superposition to find the current </a:t>
            </a:r>
            <a:r>
              <a:rPr lang="en-US" sz="2400" b="1" i="1" spc="-10">
                <a:solidFill>
                  <a:srgbClr val="333399"/>
                </a:solidFill>
                <a:latin typeface="Arial" panose="22635452340000000000" pitchFamily="2"/>
              </a:rPr>
              <a:t>I</a:t>
            </a:r>
            <a:r>
              <a:rPr lang="en-US" sz="2400" b="1" spc="-10" baseline="-25000">
                <a:solidFill>
                  <a:srgbClr val="333399"/>
                </a:solidFill>
                <a:latin typeface="Arial" panose="22635452340000000000" pitchFamily="2"/>
              </a:rPr>
              <a:t>x</a:t>
            </a:r>
            <a:r>
              <a:rPr lang="en-US" sz="2400" b="1" spc="-10">
                <a:solidFill>
                  <a:srgbClr val="333399"/>
                </a:solidFill>
                <a:latin typeface="Arial" panose="22635452340000000000" pitchFamily="2"/>
              </a:rPr>
              <a:t>.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Text Placeholder 140"/>
          <p:cNvSpPr>
            <a:spLocks noGrp="1"/>
          </p:cNvSpPr>
          <p:nvPr>
            <p:ph type="body" idx="10"/>
          </p:nvPr>
        </p:nvSpPr>
        <p:spPr>
          <a:xfrm>
            <a:off x="97790" y="114300"/>
            <a:ext cx="9009380" cy="567055"/>
          </a:xfrm>
          <a:prstGeom prst="rect">
            <a:avLst/>
          </a:prstGeom>
          <a:noFill/>
          <a:ln w="84455" cmpd="sng">
            <a:solidFill>
              <a:srgbClr val="E8262E"/>
            </a:solidFill>
            <a:prstDash val="solid"/>
          </a:ln>
        </p:spPr>
        <p:txBody>
          <a:bodyPr lIns="0" tIns="0" rIns="0" bIns="0" anchor="t"/>
          <a:lstStyle/>
          <a:p>
            <a:pPr marL="548640" marR="0" indent="0" algn="l">
              <a:lnSpc>
                <a:spcPts val="2700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3600" spc="-120">
                <a:solidFill>
                  <a:srgbClr val="0066CC"/>
                </a:solidFill>
                <a:latin typeface="Verdana" panose="22635452340000000000" pitchFamily="2"/>
              </a:rPr>
              <a:t>Example: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13</a:t>
            </a:r>
          </a:p>
        </p:txBody>
      </p:sp>
      <p:sp>
        <p:nvSpPr>
          <p:cNvPr id="142" name="Text Placeholder 141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9037320" cy="158750"/>
          </a:xfrm>
          <a:prstGeom prst="rect">
            <a:avLst/>
          </a:prstGeom>
          <a:noFill/>
          <a:ln w="94615" cmpd="sng">
            <a:solidFill>
              <a:srgbClr val="58292E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tabLst>
                <a:tab pos="3366135" algn="l"/>
                <a:tab pos="900684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Useful Circuit Anal</a:t>
            </a:r>
            <a:r>
              <a:rPr lang="en-US" sz="1150" b="1" spc="4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sis Techniques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#4</a:t>
            </a:r>
          </a:p>
        </p:txBody>
      </p:sp>
      <p:sp>
        <p:nvSpPr>
          <p:cNvPr id="143" name="Text Placeholder 142"/>
          <p:cNvSpPr>
            <a:spLocks noGrp="1"/>
          </p:cNvSpPr>
          <p:nvPr>
            <p:ph type="body" idx="10"/>
          </p:nvPr>
        </p:nvSpPr>
        <p:spPr>
          <a:xfrm>
            <a:off x="200025" y="681990"/>
            <a:ext cx="8915400" cy="7658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205740" rIns="0" bIns="0" anchor="t"/>
          <a:lstStyle/>
          <a:p>
            <a:pPr marL="1783080" marR="0" indent="0" algn="l">
              <a:lnSpc>
                <a:spcPct val="95999"/>
              </a:lnSpc>
              <a:spcAft>
                <a:spcPts val="1260"/>
              </a:spcAft>
            </a:pPr>
            <a:r>
              <a:rPr lang="en-US" sz="2400" b="1" spc="-10">
                <a:solidFill>
                  <a:srgbClr val="333399"/>
                </a:solidFill>
                <a:latin typeface="Arial" panose="22635452340000000000" pitchFamily="2"/>
              </a:rPr>
              <a:t>Use superposition to find the current </a:t>
            </a:r>
            <a:r>
              <a:rPr lang="en-US" sz="2400" b="1" i="1" spc="-10">
                <a:solidFill>
                  <a:srgbClr val="333399"/>
                </a:solidFill>
                <a:latin typeface="Arial" panose="22635452340000000000" pitchFamily="2"/>
              </a:rPr>
              <a:t>I</a:t>
            </a:r>
            <a:r>
              <a:rPr lang="en-US" sz="2400" b="1" spc="-10" baseline="-25000">
                <a:solidFill>
                  <a:srgbClr val="333399"/>
                </a:solidFill>
                <a:latin typeface="Arial" panose="22635452340000000000" pitchFamily="2"/>
              </a:rPr>
              <a:t>x</a:t>
            </a:r>
            <a:r>
              <a:rPr lang="en-US" sz="2400" b="1" spc="-10">
                <a:solidFill>
                  <a:srgbClr val="333399"/>
                </a:solidFill>
                <a:latin typeface="Arial" panose="22635452340000000000" pitchFamily="2"/>
              </a:rPr>
              <a:t>.</a:t>
            </a:r>
          </a:p>
        </p:txBody>
      </p:sp>
      <p:sp>
        <p:nvSpPr>
          <p:cNvPr id="146" name="Text Placeholder 145"/>
          <p:cNvSpPr>
            <a:spLocks noGrp="1"/>
          </p:cNvSpPr>
          <p:nvPr>
            <p:ph type="body" idx="10"/>
          </p:nvPr>
        </p:nvSpPr>
        <p:spPr>
          <a:xfrm>
            <a:off x="97790" y="6468110"/>
            <a:ext cx="5715000" cy="3898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182880" rIns="0" bIns="0" anchor="t"/>
          <a:lstStyle/>
          <a:p>
            <a:pPr marL="0" marR="0" indent="0" algn="l">
              <a:lnSpc>
                <a:spcPct val="108479"/>
              </a:lnSpc>
              <a:spcAft>
                <a:spcPts val="0"/>
              </a:spcAft>
              <a:tabLst>
                <a:tab pos="567817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70">
                <a:solidFill>
                  <a:srgbClr val="000080"/>
                </a:solidFill>
                <a:latin typeface="Arial Narrow" panose="22635452340000000000" pitchFamily="2"/>
              </a:rPr>
              <a:t>Useful Circuit Anal</a:t>
            </a:r>
            <a:r>
              <a:rPr lang="en-US" sz="1150" b="1" spc="7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70">
                <a:solidFill>
                  <a:srgbClr val="000080"/>
                </a:solidFill>
                <a:latin typeface="Arial Narrow" panose="22635452340000000000" pitchFamily="2"/>
              </a:rPr>
              <a:t>sis Techniques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Text Placeholder 155"/>
          <p:cNvSpPr>
            <a:spLocks noGrp="1"/>
          </p:cNvSpPr>
          <p:nvPr>
            <p:ph type="body" idx="10"/>
          </p:nvPr>
        </p:nvSpPr>
        <p:spPr>
          <a:xfrm>
            <a:off x="97790" y="114300"/>
            <a:ext cx="9009380" cy="567055"/>
          </a:xfrm>
          <a:prstGeom prst="rect">
            <a:avLst/>
          </a:prstGeom>
          <a:noFill/>
          <a:ln w="89535" cmpd="sng">
            <a:solidFill>
              <a:srgbClr val="B0252E"/>
            </a:solidFill>
            <a:prstDash val="solid"/>
          </a:ln>
        </p:spPr>
        <p:txBody>
          <a:bodyPr lIns="0" tIns="0" rIns="0" bIns="0" anchor="t"/>
          <a:lstStyle/>
          <a:p>
            <a:pPr marL="548640" marR="0" indent="0" algn="l">
              <a:lnSpc>
                <a:spcPts val="2700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3600" spc="-120">
                <a:solidFill>
                  <a:srgbClr val="0066CC"/>
                </a:solidFill>
                <a:latin typeface="Verdana" panose="22635452340000000000" pitchFamily="2"/>
              </a:rPr>
              <a:t>Example: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14</a:t>
            </a:r>
          </a:p>
        </p:txBody>
      </p:sp>
      <p:sp>
        <p:nvSpPr>
          <p:cNvPr id="157" name="Text Placeholder 156"/>
          <p:cNvSpPr>
            <a:spLocks noGrp="1"/>
          </p:cNvSpPr>
          <p:nvPr>
            <p:ph type="body" idx="10"/>
          </p:nvPr>
        </p:nvSpPr>
        <p:spPr>
          <a:xfrm>
            <a:off x="97790" y="114300"/>
            <a:ext cx="9009380" cy="567055"/>
          </a:xfrm>
          <a:prstGeom prst="rect">
            <a:avLst/>
          </a:prstGeom>
          <a:noFill/>
          <a:ln w="89535" cmpd="sng">
            <a:solidFill>
              <a:srgbClr val="B0252E"/>
            </a:solidFill>
            <a:prstDash val="solid"/>
          </a:ln>
        </p:spPr>
        <p:txBody>
          <a:bodyPr lIns="0" tIns="0" rIns="0" bIns="0" anchor="t"/>
          <a:lstStyle/>
          <a:p>
            <a:pPr marL="548640" marR="0" indent="0" algn="l">
              <a:lnSpc>
                <a:spcPts val="2700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3600" spc="-120">
                <a:solidFill>
                  <a:srgbClr val="0066CC"/>
                </a:solidFill>
                <a:latin typeface="Verdana" panose="22635452340000000000" pitchFamily="2"/>
              </a:rPr>
              <a:t>Example: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14</a:t>
            </a:r>
          </a:p>
        </p:txBody>
      </p:sp>
      <p:sp>
        <p:nvSpPr>
          <p:cNvPr id="158" name="Text Placeholder 157"/>
          <p:cNvSpPr>
            <a:spLocks noGrp="1"/>
          </p:cNvSpPr>
          <p:nvPr>
            <p:ph type="body" idx="10"/>
          </p:nvPr>
        </p:nvSpPr>
        <p:spPr>
          <a:xfrm>
            <a:off x="97790" y="114300"/>
            <a:ext cx="9009380" cy="567055"/>
          </a:xfrm>
          <a:prstGeom prst="rect">
            <a:avLst/>
          </a:prstGeom>
          <a:noFill/>
          <a:ln w="89535" cmpd="sng">
            <a:solidFill>
              <a:srgbClr val="B0252E"/>
            </a:solidFill>
            <a:prstDash val="solid"/>
          </a:ln>
        </p:spPr>
        <p:txBody>
          <a:bodyPr lIns="0" tIns="0" rIns="0" bIns="0" anchor="t"/>
          <a:lstStyle/>
          <a:p>
            <a:pPr marL="548640" marR="0" indent="0" algn="l">
              <a:lnSpc>
                <a:spcPts val="2700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3600" spc="-120">
                <a:solidFill>
                  <a:srgbClr val="0066CC"/>
                </a:solidFill>
                <a:latin typeface="Verdana" panose="22635452340000000000" pitchFamily="2"/>
              </a:rPr>
              <a:t>Example: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14</a:t>
            </a:r>
          </a:p>
        </p:txBody>
      </p:sp>
      <p:sp>
        <p:nvSpPr>
          <p:cNvPr id="159" name="Text Placeholder 158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9037320" cy="158750"/>
          </a:xfrm>
          <a:prstGeom prst="rect">
            <a:avLst/>
          </a:prstGeom>
          <a:noFill/>
          <a:ln w="94615" cmpd="sng">
            <a:solidFill>
              <a:srgbClr val="58292E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tabLst>
                <a:tab pos="3366135" algn="l"/>
                <a:tab pos="900684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Useful Circuit Anal</a:t>
            </a:r>
            <a:r>
              <a:rPr lang="en-US" sz="1150" b="1" spc="4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sis Techniques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#4</a:t>
            </a:r>
          </a:p>
        </p:txBody>
      </p:sp>
      <p:sp>
        <p:nvSpPr>
          <p:cNvPr id="160" name="Text Placeholder 159"/>
          <p:cNvSpPr>
            <a:spLocks noGrp="1"/>
          </p:cNvSpPr>
          <p:nvPr>
            <p:ph type="body" idx="10"/>
          </p:nvPr>
        </p:nvSpPr>
        <p:spPr>
          <a:xfrm>
            <a:off x="200025" y="681990"/>
            <a:ext cx="8915400" cy="6896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205740" rIns="0" bIns="0" anchor="t"/>
          <a:lstStyle/>
          <a:p>
            <a:pPr marL="1783080" marR="0" indent="0" algn="l">
              <a:lnSpc>
                <a:spcPct val="95999"/>
              </a:lnSpc>
              <a:spcAft>
                <a:spcPts val="540"/>
              </a:spcAft>
            </a:pPr>
            <a:r>
              <a:rPr lang="en-US" sz="2400" b="1" spc="-10">
                <a:solidFill>
                  <a:srgbClr val="333399"/>
                </a:solidFill>
                <a:latin typeface="Arial" panose="22635452340000000000" pitchFamily="2"/>
              </a:rPr>
              <a:t>Use superposition to find the current </a:t>
            </a:r>
            <a:r>
              <a:rPr lang="en-US" sz="2400" b="1" i="1" spc="-10">
                <a:solidFill>
                  <a:srgbClr val="333399"/>
                </a:solidFill>
                <a:latin typeface="Arial" panose="22635452340000000000" pitchFamily="2"/>
              </a:rPr>
              <a:t>I</a:t>
            </a:r>
            <a:r>
              <a:rPr lang="en-US" sz="2400" b="1" spc="-10" baseline="-25000">
                <a:solidFill>
                  <a:srgbClr val="333399"/>
                </a:solidFill>
                <a:latin typeface="Arial" panose="22635452340000000000" pitchFamily="2"/>
              </a:rPr>
              <a:t>x</a:t>
            </a:r>
            <a:r>
              <a:rPr lang="en-US" sz="2400" b="1" spc="-10">
                <a:solidFill>
                  <a:srgbClr val="333399"/>
                </a:solidFill>
                <a:latin typeface="Arial" panose="22635452340000000000" pitchFamily="2"/>
              </a:rPr>
              <a:t>.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Text Placeholder 185"/>
          <p:cNvSpPr>
            <a:spLocks noGrp="1"/>
          </p:cNvSpPr>
          <p:nvPr>
            <p:ph type="body" idx="10"/>
          </p:nvPr>
        </p:nvSpPr>
        <p:spPr>
          <a:xfrm>
            <a:off x="97790" y="103505"/>
            <a:ext cx="9009380" cy="547370"/>
          </a:xfrm>
          <a:prstGeom prst="rect">
            <a:avLst/>
          </a:prstGeom>
          <a:noFill/>
          <a:ln w="99060" cmpd="sng">
            <a:solidFill>
              <a:srgbClr val="382E2E"/>
            </a:solidFill>
            <a:prstDash val="solid"/>
          </a:ln>
        </p:spPr>
        <p:txBody>
          <a:bodyPr lIns="0" tIns="0" rIns="0" bIns="0" anchor="t"/>
          <a:lstStyle/>
          <a:p>
            <a:pPr marL="594360" marR="0" indent="0" algn="l">
              <a:lnSpc>
                <a:spcPct val="76799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4400" spc="-80">
                <a:solidFill>
                  <a:srgbClr val="0066CC"/>
                </a:solidFill>
                <a:latin typeface="Verdana" panose="22635452340000000000" pitchFamily="2"/>
              </a:rPr>
              <a:t>Practice: 5.2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16</a:t>
            </a:r>
          </a:p>
        </p:txBody>
      </p:sp>
      <p:sp>
        <p:nvSpPr>
          <p:cNvPr id="187" name="Text Placeholder 186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9037320" cy="158750"/>
          </a:xfrm>
          <a:prstGeom prst="rect">
            <a:avLst/>
          </a:prstGeom>
          <a:noFill/>
          <a:ln w="104140" cmpd="sng">
            <a:solidFill>
              <a:srgbClr val="002D2E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tabLst>
                <a:tab pos="3366135" algn="l"/>
                <a:tab pos="900684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Useful Circuit Anal</a:t>
            </a:r>
            <a:r>
              <a:rPr lang="en-US" sz="1150" b="1" spc="4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sis Techniques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#4</a:t>
            </a:r>
          </a:p>
        </p:txBody>
      </p:sp>
      <p:sp>
        <p:nvSpPr>
          <p:cNvPr id="188" name="Text Placeholder 187"/>
          <p:cNvSpPr>
            <a:spLocks noGrp="1"/>
          </p:cNvSpPr>
          <p:nvPr>
            <p:ph type="body" idx="10"/>
          </p:nvPr>
        </p:nvSpPr>
        <p:spPr>
          <a:xfrm>
            <a:off x="98425" y="720090"/>
            <a:ext cx="8780145" cy="1370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502920" rIns="0" bIns="0" anchor="t"/>
          <a:lstStyle/>
          <a:p>
            <a:pPr marL="594360" marR="0" indent="0" algn="l">
              <a:lnSpc>
                <a:spcPct val="95999"/>
              </a:lnSpc>
              <a:spcAft>
                <a:spcPts val="0"/>
              </a:spcAft>
            </a:pPr>
            <a:r>
              <a:rPr lang="en-US" sz="2400" b="1" spc="0">
                <a:solidFill>
                  <a:srgbClr val="333399"/>
                </a:solidFill>
                <a:latin typeface="Arial" panose="22635452340000000000" pitchFamily="2"/>
              </a:rPr>
              <a:t>Use superposition to obtain the voltage</a:t>
            </a:r>
          </a:p>
          <a:p>
            <a:pPr marL="594360" marR="0" indent="0" algn="l">
              <a:lnSpc>
                <a:spcPct val="81599"/>
              </a:lnSpc>
              <a:spcBef>
                <a:spcPts val="180"/>
              </a:spcBef>
              <a:spcAft>
                <a:spcPts val="1080"/>
              </a:spcAft>
            </a:pPr>
            <a:r>
              <a:rPr lang="en-US" sz="2400" b="1" spc="0">
                <a:solidFill>
                  <a:srgbClr val="333399"/>
                </a:solidFill>
                <a:latin typeface="Arial" panose="22635452340000000000" pitchFamily="2"/>
              </a:rPr>
              <a:t>across each current source.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Text Placeholder 221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9037320" cy="158750"/>
          </a:xfrm>
          <a:prstGeom prst="rect">
            <a:avLst/>
          </a:prstGeom>
          <a:noFill/>
          <a:ln w="129540" cmpd="sng">
            <a:solidFill>
              <a:srgbClr val="28AC21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tabLst>
                <a:tab pos="3366135" algn="l"/>
                <a:tab pos="900684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Useful Circuit Anal</a:t>
            </a:r>
            <a:r>
              <a:rPr lang="en-US" sz="1150" b="1" spc="4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40">
                <a:solidFill>
                  <a:srgbClr val="000080"/>
                </a:solidFill>
                <a:latin typeface="Arial Narrow" panose="22635452340000000000" pitchFamily="2"/>
              </a:rPr>
              <a:t>sis Techniques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#4</a:t>
            </a:r>
          </a:p>
        </p:txBody>
      </p:sp>
      <p:sp>
        <p:nvSpPr>
          <p:cNvPr id="223" name="Text Placeholder 222"/>
          <p:cNvSpPr>
            <a:spLocks noGrp="1"/>
          </p:cNvSpPr>
          <p:nvPr>
            <p:ph type="body" idx="10"/>
          </p:nvPr>
        </p:nvSpPr>
        <p:spPr>
          <a:xfrm>
            <a:off x="398780" y="114300"/>
            <a:ext cx="8686800" cy="70548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0" rIns="0" bIns="0" anchor="t"/>
          <a:lstStyle/>
          <a:p>
            <a:pPr marL="274320" marR="0" indent="0" algn="l">
              <a:lnSpc>
                <a:spcPct val="82559"/>
              </a:lnSpc>
              <a:spcAft>
                <a:spcPts val="1260"/>
              </a:spcAft>
              <a:tabLst>
                <a:tab pos="8653780" algn="r"/>
              </a:tabLst>
            </a:pPr>
            <a:r>
              <a:rPr lang="en-US" sz="3600" spc="-30">
                <a:solidFill>
                  <a:srgbClr val="0066CC"/>
                </a:solidFill>
                <a:latin typeface="Verdana" panose="22635452340000000000" pitchFamily="2"/>
              </a:rPr>
              <a:t>Source Transformation: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19</a:t>
            </a:r>
          </a:p>
        </p:txBody>
      </p:sp>
      <p:sp>
        <p:nvSpPr>
          <p:cNvPr id="226" name="Text Placeholder 225"/>
          <p:cNvSpPr>
            <a:spLocks noGrp="1"/>
          </p:cNvSpPr>
          <p:nvPr>
            <p:ph type="body" idx="10"/>
          </p:nvPr>
        </p:nvSpPr>
        <p:spPr>
          <a:xfrm>
            <a:off x="398780" y="5565140"/>
            <a:ext cx="3886200" cy="9429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0" rIns="0" bIns="0" anchor="t"/>
          <a:lstStyle/>
          <a:p>
            <a:pPr marL="0" marR="0" indent="0" algn="just">
              <a:lnSpc>
                <a:spcPct val="95999"/>
              </a:lnSpc>
              <a:spcAft>
                <a:spcPts val="0"/>
              </a:spcAft>
            </a:pPr>
            <a:r>
              <a:rPr lang="en-US" sz="1600" b="1" spc="0">
                <a:solidFill>
                  <a:srgbClr val="333399"/>
                </a:solidFill>
                <a:latin typeface="Arial" panose="22635452340000000000" pitchFamily="2"/>
              </a:rPr>
              <a:t>(a) A general practical voltage source </a:t>
            </a:r>
            <a:r>
              <a:rPr lang="en-US" sz="1600" b="1" spc="-30">
                <a:solidFill>
                  <a:srgbClr val="333399"/>
                </a:solidFill>
                <a:latin typeface="Arial" panose="22635452340000000000" pitchFamily="2"/>
              </a:rPr>
              <a:t>connected to a load resistor R</a:t>
            </a:r>
            <a:r>
              <a:rPr lang="en-US" sz="1050" b="1" spc="-30">
                <a:solidFill>
                  <a:srgbClr val="333399"/>
                </a:solidFill>
                <a:latin typeface="Arial" panose="22635452340000000000" pitchFamily="2"/>
              </a:rPr>
              <a:t>L</a:t>
            </a:r>
            <a:r>
              <a:rPr lang="en-US" sz="1600" b="1" spc="-30">
                <a:solidFill>
                  <a:srgbClr val="333399"/>
                </a:solidFill>
                <a:latin typeface="Arial" panose="22635452340000000000" pitchFamily="2"/>
              </a:rPr>
              <a:t>. (b) The </a:t>
            </a:r>
            <a:r>
              <a:rPr lang="en-US" sz="1600" b="1" spc="-50">
                <a:solidFill>
                  <a:srgbClr val="333399"/>
                </a:solidFill>
                <a:latin typeface="Arial" panose="22635452340000000000" pitchFamily="2"/>
              </a:rPr>
              <a:t>terminal characteristics compared to an </a:t>
            </a:r>
            <a:r>
              <a:rPr lang="en-US" sz="1600" b="1" spc="0">
                <a:solidFill>
                  <a:srgbClr val="333399"/>
                </a:solidFill>
                <a:latin typeface="Arial" panose="22635452340000000000" pitchFamily="2"/>
              </a:rPr>
              <a:t>ideal source.</a:t>
            </a:r>
          </a:p>
        </p:txBody>
      </p:sp>
      <p:sp>
        <p:nvSpPr>
          <p:cNvPr id="227" name="Text Placeholder 226"/>
          <p:cNvSpPr>
            <a:spLocks noGrp="1"/>
          </p:cNvSpPr>
          <p:nvPr>
            <p:ph type="body" idx="10"/>
          </p:nvPr>
        </p:nvSpPr>
        <p:spPr>
          <a:xfrm>
            <a:off x="4701540" y="5565140"/>
            <a:ext cx="3886200" cy="9429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0" rIns="0" bIns="0" anchor="t"/>
          <a:lstStyle/>
          <a:p>
            <a:pPr marL="0" marR="0" indent="0" algn="just">
              <a:lnSpc>
                <a:spcPct val="95999"/>
              </a:lnSpc>
              <a:spcAft>
                <a:spcPts val="0"/>
              </a:spcAft>
            </a:pPr>
            <a:r>
              <a:rPr lang="en-US" sz="1600" b="1" spc="0">
                <a:solidFill>
                  <a:srgbClr val="333399"/>
                </a:solidFill>
                <a:latin typeface="Arial" panose="22635452340000000000" pitchFamily="2"/>
              </a:rPr>
              <a:t>(a) A general practical current source </a:t>
            </a:r>
            <a:r>
              <a:rPr lang="en-US" sz="1600" b="1" spc="-30">
                <a:solidFill>
                  <a:srgbClr val="333399"/>
                </a:solidFill>
                <a:latin typeface="Arial" panose="22635452340000000000" pitchFamily="2"/>
              </a:rPr>
              <a:t>connected to a load resistor R</a:t>
            </a:r>
            <a:r>
              <a:rPr lang="en-US" sz="1050" b="1" spc="-30">
                <a:solidFill>
                  <a:srgbClr val="333399"/>
                </a:solidFill>
                <a:latin typeface="Arial" panose="22635452340000000000" pitchFamily="2"/>
              </a:rPr>
              <a:t>L</a:t>
            </a:r>
            <a:r>
              <a:rPr lang="en-US" sz="1600" b="1" spc="-30">
                <a:solidFill>
                  <a:srgbClr val="333399"/>
                </a:solidFill>
                <a:latin typeface="Arial" panose="22635452340000000000" pitchFamily="2"/>
              </a:rPr>
              <a:t>. (b) The </a:t>
            </a:r>
            <a:r>
              <a:rPr lang="en-US" sz="1600" b="1" spc="-50">
                <a:solidFill>
                  <a:srgbClr val="333399"/>
                </a:solidFill>
                <a:latin typeface="Arial" panose="22635452340000000000" pitchFamily="2"/>
              </a:rPr>
              <a:t>terminal characteristics compared to an </a:t>
            </a:r>
            <a:r>
              <a:rPr lang="en-US" sz="1600" b="1" spc="0">
                <a:solidFill>
                  <a:srgbClr val="333399"/>
                </a:solidFill>
                <a:latin typeface="Arial" panose="22635452340000000000" pitchFamily="2"/>
              </a:rPr>
              <a:t>ideal source.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8" r:id="rId5"/>
    <p:sldLayoutId id="2147483661" r:id="rId6"/>
    <p:sldLayoutId id="2147483662" r:id="rId7"/>
    <p:sldLayoutId id="2147483664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3" r:id="rId14"/>
    <p:sldLayoutId id="2147483677" r:id="rId15"/>
    <p:sldLayoutId id="2147483681" r:id="rId16"/>
    <p:sldLayoutId id="2147483682" r:id="rId17"/>
    <p:sldLayoutId id="2147483683" r:id="rId18"/>
    <p:sldLayoutId id="2147483684" r:id="rId19"/>
    <p:sldLayoutId id="2147483685" r:id="rId20"/>
    <p:sldLayoutId id="2147483686" r:id="rId21"/>
    <p:sldLayoutId id="2147483687" r:id="rId22"/>
    <p:sldLayoutId id="2147483689" r:id="rId23"/>
    <p:sldLayoutId id="2147483690" r:id="rId24"/>
    <p:sldLayoutId id="2147483692" r:id="rId25"/>
    <p:sldLayoutId id="2147483693" r:id="rId26"/>
    <p:sldLayoutId id="2147483694" r:id="rId27"/>
    <p:sldLayoutId id="2147483696" r:id="rId28"/>
    <p:sldLayoutId id="2147483698" r:id="rId29"/>
    <p:sldLayoutId id="2147483700" r:id="rId30"/>
    <p:sldLayoutId id="2147483701" r:id="rId31"/>
    <p:sldLayoutId id="2147483702" r:id="rId32"/>
    <p:sldLayoutId id="2147483704" r:id="rId33"/>
    <p:sldLayoutId id="2147483707" r:id="rId34"/>
    <p:sldLayoutId id="2147483708" r:id="rId35"/>
    <p:sldLayoutId id="2147483709" r:id="rId36"/>
  </p:sldLayoutIdLst>
  <p:hf sldNum="0" hdr="0" dt="0"/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10" Type="http://schemas.openxmlformats.org/officeDocument/2006/relationships/image" Target="../media/image43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7" Type="http://schemas.openxmlformats.org/officeDocument/2006/relationships/image" Target="../media/image6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57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6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Relationship Id="rId9" Type="http://schemas.openxmlformats.org/officeDocument/2006/relationships/image" Target="../media/image7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8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3" Type="http://schemas.openxmlformats.org/officeDocument/2006/relationships/image" Target="../media/image77.png"/><Relationship Id="rId7" Type="http://schemas.openxmlformats.org/officeDocument/2006/relationships/image" Target="../media/image8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Relationship Id="rId9" Type="http://schemas.openxmlformats.org/officeDocument/2006/relationships/image" Target="../media/image8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0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3" Type="http://schemas.openxmlformats.org/officeDocument/2006/relationships/image" Target="../media/image68.png"/><Relationship Id="rId7" Type="http://schemas.openxmlformats.org/officeDocument/2006/relationships/image" Target="../media/image8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87.png"/><Relationship Id="rId5" Type="http://schemas.openxmlformats.org/officeDocument/2006/relationships/image" Target="../media/image86.png"/><Relationship Id="rId4" Type="http://schemas.openxmlformats.org/officeDocument/2006/relationships/image" Target="../media/image85.png"/><Relationship Id="rId9" Type="http://schemas.openxmlformats.org/officeDocument/2006/relationships/image" Target="../media/image9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97.png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7" Type="http://schemas.openxmlformats.org/officeDocument/2006/relationships/image" Target="../media/image10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101.png"/><Relationship Id="rId5" Type="http://schemas.openxmlformats.org/officeDocument/2006/relationships/image" Target="../media/image100.png"/><Relationship Id="rId4" Type="http://schemas.openxmlformats.org/officeDocument/2006/relationships/image" Target="../media/image9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7" Type="http://schemas.openxmlformats.org/officeDocument/2006/relationships/image" Target="../media/image107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106.png"/><Relationship Id="rId5" Type="http://schemas.openxmlformats.org/officeDocument/2006/relationships/image" Target="../media/image105.png"/><Relationship Id="rId4" Type="http://schemas.openxmlformats.org/officeDocument/2006/relationships/image" Target="../media/image10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bject 2"/>
          <p:cNvSpPr/>
          <p:nvPr/>
        </p:nvSpPr>
        <p:spPr>
          <a:xfrm>
            <a:off x="0" y="0"/>
            <a:ext cx="762000" cy="6857999"/>
          </a:xfrm>
          <a:custGeom>
            <a:avLst/>
            <a:gdLst/>
            <a:ahLst/>
            <a:cxnLst/>
            <a:rect l="l" t="t" r="r" b="b"/>
            <a:pathLst>
              <a:path w="762000" h="6857999">
                <a:moveTo>
                  <a:pt x="0" y="6858000"/>
                </a:moveTo>
                <a:lnTo>
                  <a:pt x="762000" y="6858000"/>
                </a:lnTo>
                <a:lnTo>
                  <a:pt x="762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99CC9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3"/>
          <p:cNvSpPr/>
          <p:nvPr/>
        </p:nvSpPr>
        <p:spPr>
          <a:xfrm>
            <a:off x="457200" y="0"/>
            <a:ext cx="2743200" cy="1166876"/>
          </a:xfrm>
          <a:custGeom>
            <a:avLst/>
            <a:gdLst/>
            <a:ahLst/>
            <a:cxnLst/>
            <a:rect l="l" t="t" r="r" b="b"/>
            <a:pathLst>
              <a:path w="2743200" h="1166876">
                <a:moveTo>
                  <a:pt x="2743200" y="0"/>
                </a:moveTo>
                <a:lnTo>
                  <a:pt x="0" y="0"/>
                </a:lnTo>
                <a:lnTo>
                  <a:pt x="0" y="1166876"/>
                </a:lnTo>
                <a:lnTo>
                  <a:pt x="304800" y="1166876"/>
                </a:lnTo>
                <a:lnTo>
                  <a:pt x="305536" y="1049168"/>
                </a:lnTo>
                <a:lnTo>
                  <a:pt x="306703" y="1037854"/>
                </a:lnTo>
                <a:lnTo>
                  <a:pt x="314592" y="990597"/>
                </a:lnTo>
                <a:lnTo>
                  <a:pt x="326171" y="951084"/>
                </a:lnTo>
                <a:lnTo>
                  <a:pt x="342021" y="914363"/>
                </a:lnTo>
                <a:lnTo>
                  <a:pt x="361313" y="881014"/>
                </a:lnTo>
                <a:lnTo>
                  <a:pt x="384898" y="849523"/>
                </a:lnTo>
                <a:lnTo>
                  <a:pt x="413489" y="822382"/>
                </a:lnTo>
                <a:lnTo>
                  <a:pt x="446845" y="799486"/>
                </a:lnTo>
                <a:lnTo>
                  <a:pt x="488950" y="776351"/>
                </a:lnTo>
                <a:lnTo>
                  <a:pt x="561975" y="762000"/>
                </a:lnTo>
                <a:lnTo>
                  <a:pt x="2743200" y="762000"/>
                </a:lnTo>
                <a:lnTo>
                  <a:pt x="2743200" y="0"/>
                </a:lnTo>
                <a:close/>
              </a:path>
              <a:path w="2743200" h="1166876">
                <a:moveTo>
                  <a:pt x="2743200" y="762000"/>
                </a:moveTo>
                <a:lnTo>
                  <a:pt x="561975" y="762000"/>
                </a:lnTo>
                <a:lnTo>
                  <a:pt x="603250" y="765175"/>
                </a:lnTo>
                <a:lnTo>
                  <a:pt x="2743200" y="762000"/>
                </a:lnTo>
                <a:close/>
              </a:path>
            </a:pathLst>
          </a:custGeom>
          <a:solidFill>
            <a:srgbClr val="99CC9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7"/>
          <p:cNvSpPr/>
          <p:nvPr/>
        </p:nvSpPr>
        <p:spPr>
          <a:xfrm>
            <a:off x="661987" y="2131948"/>
            <a:ext cx="7799387" cy="1650"/>
          </a:xfrm>
          <a:custGeom>
            <a:avLst/>
            <a:gdLst/>
            <a:ahLst/>
            <a:cxnLst/>
            <a:rect l="l" t="t" r="r" b="b"/>
            <a:pathLst>
              <a:path w="7799387" h="1650">
                <a:moveTo>
                  <a:pt x="0" y="0"/>
                </a:moveTo>
                <a:lnTo>
                  <a:pt x="7799387" y="1650"/>
                </a:lnTo>
              </a:path>
            </a:pathLst>
          </a:custGeom>
          <a:ln w="36719">
            <a:solidFill>
              <a:srgbClr val="333366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8"/>
          <p:cNvSpPr/>
          <p:nvPr/>
        </p:nvSpPr>
        <p:spPr>
          <a:xfrm>
            <a:off x="661987" y="471551"/>
            <a:ext cx="7799387" cy="1524"/>
          </a:xfrm>
          <a:custGeom>
            <a:avLst/>
            <a:gdLst/>
            <a:ahLst/>
            <a:cxnLst/>
            <a:rect l="l" t="t" r="r" b="b"/>
            <a:pathLst>
              <a:path w="7799387" h="1524">
                <a:moveTo>
                  <a:pt x="0" y="0"/>
                </a:moveTo>
                <a:lnTo>
                  <a:pt x="7799387" y="1524"/>
                </a:lnTo>
              </a:path>
            </a:pathLst>
          </a:custGeom>
          <a:ln w="36719">
            <a:solidFill>
              <a:srgbClr val="333366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Text Placeholder 6"/>
          <p:cNvSpPr>
            <a:spLocks noGrp="1"/>
          </p:cNvSpPr>
          <p:nvPr>
            <p:ph type="body" idx="4294967295"/>
          </p:nvPr>
        </p:nvSpPr>
        <p:spPr>
          <a:xfrm>
            <a:off x="827584" y="1052736"/>
            <a:ext cx="7992888" cy="94488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0" rIns="0" bIns="0" anchor="t"/>
          <a:lstStyle/>
          <a:p>
            <a:pPr marL="1828800" marR="0" indent="0" algn="l">
              <a:lnSpc>
                <a:spcPct val="82559"/>
              </a:lnSpc>
              <a:spcAft>
                <a:spcPts val="0"/>
              </a:spcAft>
            </a:pPr>
            <a:r>
              <a:rPr lang="en-US" sz="3600" b="1" spc="-50" dirty="0" smtClean="0">
                <a:solidFill>
                  <a:srgbClr val="0000FF"/>
                </a:solidFill>
                <a:latin typeface="Tahoma" panose="22635452340000000000" pitchFamily="2"/>
              </a:rPr>
              <a:t>Chapter 5:</a:t>
            </a:r>
          </a:p>
          <a:p>
            <a:pPr marL="0" marR="0" indent="0" algn="l">
              <a:lnSpc>
                <a:spcPct val="95999"/>
              </a:lnSpc>
              <a:spcBef>
                <a:spcPts val="900"/>
              </a:spcBef>
              <a:spcAft>
                <a:spcPts val="180"/>
              </a:spcAft>
            </a:pPr>
            <a:r>
              <a:rPr lang="en-US" sz="3600" spc="-30" dirty="0" smtClean="0">
                <a:solidFill>
                  <a:srgbClr val="0000FF"/>
                </a:solidFill>
                <a:latin typeface="Tahoma" panose="22635452340000000000" pitchFamily="2"/>
              </a:rPr>
              <a:t>Useful Circuit Analysis Techniques</a:t>
            </a:r>
            <a:endParaRPr lang="en-US" sz="3600" spc="-30" dirty="0">
              <a:solidFill>
                <a:srgbClr val="0000FF"/>
              </a:solidFill>
              <a:latin typeface="Tahoma" panose="22635452340000000000" pitchFamily="2"/>
            </a:endParaRP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Text Placeholder 222"/>
          <p:cNvSpPr>
            <a:spLocks noGrp="1"/>
          </p:cNvSpPr>
          <p:nvPr>
            <p:ph type="body" idx="10"/>
          </p:nvPr>
        </p:nvSpPr>
        <p:spPr>
          <a:xfrm>
            <a:off x="398780" y="114300"/>
            <a:ext cx="8686800" cy="70548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0" rIns="0" bIns="0" anchor="t"/>
          <a:lstStyle/>
          <a:p>
            <a:pPr marL="274320" marR="0" indent="0" algn="l">
              <a:lnSpc>
                <a:spcPct val="82559"/>
              </a:lnSpc>
              <a:spcAft>
                <a:spcPts val="1260"/>
              </a:spcAft>
              <a:tabLst>
                <a:tab pos="8653780" algn="r"/>
              </a:tabLst>
            </a:pPr>
            <a:r>
              <a:rPr lang="en-US" sz="3600" spc="-30" dirty="0">
                <a:solidFill>
                  <a:srgbClr val="0066CC"/>
                </a:solidFill>
                <a:latin typeface="Verdana" panose="22635452340000000000" pitchFamily="2"/>
              </a:rPr>
              <a:t>Source Transformation:	</a:t>
            </a:r>
            <a:endParaRPr lang="en-US" sz="1150" b="1" spc="2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pic>
        <p:nvPicPr>
          <p:cNvPr id="225" name="Image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73150" y="819785"/>
            <a:ext cx="7025640" cy="4544695"/>
          </a:xfrm>
          <a:prstGeom prst="rect">
            <a:avLst/>
          </a:prstGeom>
        </p:spPr>
      </p:pic>
      <p:sp>
        <p:nvSpPr>
          <p:cNvPr id="226" name="Text Placeholder 225"/>
          <p:cNvSpPr>
            <a:spLocks noGrp="1"/>
          </p:cNvSpPr>
          <p:nvPr>
            <p:ph type="body" idx="10"/>
          </p:nvPr>
        </p:nvSpPr>
        <p:spPr>
          <a:xfrm>
            <a:off x="398780" y="5565140"/>
            <a:ext cx="3886200" cy="9429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0" rIns="0" bIns="0" anchor="t"/>
          <a:lstStyle/>
          <a:p>
            <a:pPr marL="0" marR="0" indent="0" algn="just">
              <a:lnSpc>
                <a:spcPct val="95999"/>
              </a:lnSpc>
              <a:spcAft>
                <a:spcPts val="0"/>
              </a:spcAft>
            </a:pPr>
            <a:r>
              <a:rPr lang="en-US" sz="1600" b="1" spc="0" dirty="0">
                <a:solidFill>
                  <a:srgbClr val="333399"/>
                </a:solidFill>
                <a:latin typeface="Arial" panose="22635452340000000000" pitchFamily="2"/>
              </a:rPr>
              <a:t>(a) A general practical voltage source </a:t>
            </a:r>
            <a:r>
              <a:rPr lang="en-US" sz="1600" b="1" spc="-30" dirty="0">
                <a:solidFill>
                  <a:srgbClr val="333399"/>
                </a:solidFill>
                <a:latin typeface="Arial" panose="22635452340000000000" pitchFamily="2"/>
              </a:rPr>
              <a:t>connected to a load resistor R</a:t>
            </a:r>
            <a:r>
              <a:rPr lang="en-US" sz="1050" b="1" spc="-30" dirty="0">
                <a:solidFill>
                  <a:srgbClr val="333399"/>
                </a:solidFill>
                <a:latin typeface="Arial" panose="22635452340000000000" pitchFamily="2"/>
              </a:rPr>
              <a:t>L</a:t>
            </a:r>
            <a:r>
              <a:rPr lang="en-US" sz="1600" b="1" spc="-30" dirty="0">
                <a:solidFill>
                  <a:srgbClr val="333399"/>
                </a:solidFill>
                <a:latin typeface="Arial" panose="22635452340000000000" pitchFamily="2"/>
              </a:rPr>
              <a:t>. (b) The </a:t>
            </a:r>
            <a:r>
              <a:rPr lang="en-US" sz="1600" b="1" spc="-50" dirty="0">
                <a:solidFill>
                  <a:srgbClr val="333399"/>
                </a:solidFill>
                <a:latin typeface="Arial" panose="22635452340000000000" pitchFamily="2"/>
              </a:rPr>
              <a:t>terminal characteristics compared to an </a:t>
            </a:r>
            <a:r>
              <a:rPr lang="en-US" sz="1600" b="1" spc="0" dirty="0">
                <a:solidFill>
                  <a:srgbClr val="333399"/>
                </a:solidFill>
                <a:latin typeface="Arial" panose="22635452340000000000" pitchFamily="2"/>
              </a:rPr>
              <a:t>ideal source.</a:t>
            </a:r>
          </a:p>
        </p:txBody>
      </p:sp>
      <p:sp>
        <p:nvSpPr>
          <p:cNvPr id="227" name="Text Placeholder 226"/>
          <p:cNvSpPr>
            <a:spLocks noGrp="1"/>
          </p:cNvSpPr>
          <p:nvPr>
            <p:ph type="body" idx="10"/>
          </p:nvPr>
        </p:nvSpPr>
        <p:spPr>
          <a:xfrm>
            <a:off x="4701540" y="5565140"/>
            <a:ext cx="3886200" cy="9429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0" rIns="0" bIns="0" anchor="t"/>
          <a:lstStyle/>
          <a:p>
            <a:pPr marL="0" marR="0" indent="0" algn="just">
              <a:lnSpc>
                <a:spcPct val="95999"/>
              </a:lnSpc>
              <a:spcAft>
                <a:spcPts val="0"/>
              </a:spcAft>
            </a:pPr>
            <a:r>
              <a:rPr lang="en-US" sz="1600" b="1" spc="0" dirty="0">
                <a:solidFill>
                  <a:srgbClr val="333399"/>
                </a:solidFill>
                <a:latin typeface="Arial" panose="22635452340000000000" pitchFamily="2"/>
              </a:rPr>
              <a:t>(a) A general practical current source </a:t>
            </a:r>
            <a:r>
              <a:rPr lang="en-US" sz="1600" b="1" spc="-30" dirty="0">
                <a:solidFill>
                  <a:srgbClr val="333399"/>
                </a:solidFill>
                <a:latin typeface="Arial" panose="22635452340000000000" pitchFamily="2"/>
              </a:rPr>
              <a:t>connected to a load resistor R</a:t>
            </a:r>
            <a:r>
              <a:rPr lang="en-US" sz="1050" b="1" spc="-30" dirty="0">
                <a:solidFill>
                  <a:srgbClr val="333399"/>
                </a:solidFill>
                <a:latin typeface="Arial" panose="22635452340000000000" pitchFamily="2"/>
              </a:rPr>
              <a:t>L</a:t>
            </a:r>
            <a:r>
              <a:rPr lang="en-US" sz="1600" b="1" spc="-30" dirty="0">
                <a:solidFill>
                  <a:srgbClr val="333399"/>
                </a:solidFill>
                <a:latin typeface="Arial" panose="22635452340000000000" pitchFamily="2"/>
              </a:rPr>
              <a:t>. (b) The </a:t>
            </a:r>
            <a:r>
              <a:rPr lang="en-US" sz="1600" b="1" spc="-50" dirty="0">
                <a:solidFill>
                  <a:srgbClr val="333399"/>
                </a:solidFill>
                <a:latin typeface="Arial" panose="22635452340000000000" pitchFamily="2"/>
              </a:rPr>
              <a:t>terminal characteristics compared to an </a:t>
            </a:r>
            <a:r>
              <a:rPr lang="en-US" sz="1600" b="1" spc="0" dirty="0">
                <a:solidFill>
                  <a:srgbClr val="333399"/>
                </a:solidFill>
                <a:latin typeface="Arial" panose="22635452340000000000" pitchFamily="2"/>
              </a:rPr>
              <a:t>ideal source.</a:t>
            </a:r>
          </a:p>
        </p:txBody>
      </p:sp>
      <p:cxnSp>
        <p:nvCxnSpPr>
          <p:cNvPr id="228" name="Straight Connector 227"/>
          <p:cNvCxnSpPr/>
          <p:nvPr/>
        </p:nvCxnSpPr>
        <p:spPr>
          <a:xfrm>
            <a:off x="661670" y="701040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sp>
        <p:nvSpPr>
          <p:cNvPr id="7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Text Placeholder 230"/>
          <p:cNvSpPr>
            <a:spLocks noGrp="1"/>
          </p:cNvSpPr>
          <p:nvPr>
            <p:ph type="body" idx="10"/>
          </p:nvPr>
        </p:nvSpPr>
        <p:spPr>
          <a:xfrm>
            <a:off x="97790" y="115570"/>
            <a:ext cx="9009380" cy="565785"/>
          </a:xfrm>
          <a:prstGeom prst="rect">
            <a:avLst/>
          </a:prstGeom>
          <a:noFill/>
          <a:ln w="133985" cmpd="sng">
            <a:noFill/>
            <a:prstDash val="solid"/>
          </a:ln>
        </p:spPr>
        <p:txBody>
          <a:bodyPr lIns="0" tIns="0" rIns="0" bIns="0" anchor="t"/>
          <a:lstStyle/>
          <a:p>
            <a:pPr marL="548640" marR="0" indent="0" algn="l">
              <a:lnSpc>
                <a:spcPct val="95999"/>
              </a:lnSpc>
              <a:spcAft>
                <a:spcPts val="0"/>
              </a:spcAft>
              <a:tabLst>
                <a:tab pos="8933180" algn="r"/>
              </a:tabLst>
            </a:pPr>
            <a:r>
              <a:rPr lang="en-US" sz="3600" spc="-50" dirty="0">
                <a:solidFill>
                  <a:srgbClr val="0066CC"/>
                </a:solidFill>
                <a:latin typeface="Verdana" panose="22635452340000000000" pitchFamily="2"/>
              </a:rPr>
              <a:t>Equivalent Sources:	</a:t>
            </a:r>
            <a:endParaRPr lang="en-US" sz="1150" b="1" spc="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pic>
        <p:nvPicPr>
          <p:cNvPr id="238" name="Image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70305" y="835025"/>
            <a:ext cx="7123430" cy="1740535"/>
          </a:xfrm>
          <a:prstGeom prst="rect">
            <a:avLst/>
          </a:prstGeom>
        </p:spPr>
      </p:pic>
      <p:pic>
        <p:nvPicPr>
          <p:cNvPr id="240" name="Image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75690" y="3112135"/>
            <a:ext cx="7254240" cy="2413635"/>
          </a:xfrm>
          <a:prstGeom prst="rect">
            <a:avLst/>
          </a:prstGeom>
        </p:spPr>
      </p:pic>
      <p:cxnSp>
        <p:nvCxnSpPr>
          <p:cNvPr id="241" name="Straight Connector 240"/>
          <p:cNvCxnSpPr/>
          <p:nvPr/>
        </p:nvCxnSpPr>
        <p:spPr>
          <a:xfrm>
            <a:off x="661670" y="701040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sp>
        <p:nvSpPr>
          <p:cNvPr id="6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Text Placeholder 243"/>
          <p:cNvSpPr>
            <a:spLocks noGrp="1"/>
          </p:cNvSpPr>
          <p:nvPr>
            <p:ph type="body" idx="10"/>
          </p:nvPr>
        </p:nvSpPr>
        <p:spPr>
          <a:xfrm>
            <a:off x="97790" y="115570"/>
            <a:ext cx="9009380" cy="565785"/>
          </a:xfrm>
          <a:prstGeom prst="rect">
            <a:avLst/>
          </a:prstGeom>
          <a:noFill/>
          <a:ln w="133985" cmpd="sng">
            <a:noFill/>
            <a:prstDash val="solid"/>
          </a:ln>
        </p:spPr>
        <p:txBody>
          <a:bodyPr lIns="0" tIns="0" rIns="0" bIns="0" anchor="t"/>
          <a:lstStyle/>
          <a:p>
            <a:pPr marL="548640" marR="0" indent="0" algn="l">
              <a:lnSpc>
                <a:spcPct val="95999"/>
              </a:lnSpc>
              <a:spcAft>
                <a:spcPts val="0"/>
              </a:spcAft>
              <a:tabLst>
                <a:tab pos="8933180" algn="r"/>
              </a:tabLst>
            </a:pPr>
            <a:r>
              <a:rPr lang="en-US" sz="3600" spc="-50" dirty="0">
                <a:solidFill>
                  <a:srgbClr val="0066CC"/>
                </a:solidFill>
                <a:latin typeface="Verdana" panose="22635452340000000000" pitchFamily="2"/>
              </a:rPr>
              <a:t>Equivalent Sources:	</a:t>
            </a:r>
            <a:endParaRPr lang="en-US" sz="1150" b="1" spc="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pic>
        <p:nvPicPr>
          <p:cNvPr id="249" name="Image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32815" y="826135"/>
            <a:ext cx="7506970" cy="2990215"/>
          </a:xfrm>
          <a:prstGeom prst="rect">
            <a:avLst/>
          </a:prstGeom>
        </p:spPr>
      </p:pic>
      <p:pic>
        <p:nvPicPr>
          <p:cNvPr id="251" name="Image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572385" y="4008120"/>
            <a:ext cx="1073150" cy="377825"/>
          </a:xfrm>
          <a:prstGeom prst="rect">
            <a:avLst/>
          </a:prstGeom>
        </p:spPr>
      </p:pic>
      <p:pic>
        <p:nvPicPr>
          <p:cNvPr id="253" name="Image.jp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932815" y="4544695"/>
            <a:ext cx="600075" cy="247015"/>
          </a:xfrm>
          <a:prstGeom prst="rect">
            <a:avLst/>
          </a:prstGeom>
        </p:spPr>
      </p:pic>
      <p:pic>
        <p:nvPicPr>
          <p:cNvPr id="255" name="Image.jpg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593975" y="4995545"/>
            <a:ext cx="2081530" cy="365760"/>
          </a:xfrm>
          <a:prstGeom prst="rect">
            <a:avLst/>
          </a:prstGeom>
        </p:spPr>
      </p:pic>
      <p:cxnSp>
        <p:nvCxnSpPr>
          <p:cNvPr id="256" name="Straight Connector 255"/>
          <p:cNvCxnSpPr/>
          <p:nvPr/>
        </p:nvCxnSpPr>
        <p:spPr>
          <a:xfrm>
            <a:off x="661670" y="701040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sp>
        <p:nvSpPr>
          <p:cNvPr id="8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Text Placeholder 259"/>
          <p:cNvSpPr>
            <a:spLocks noGrp="1"/>
          </p:cNvSpPr>
          <p:nvPr>
            <p:ph type="body" idx="10"/>
          </p:nvPr>
        </p:nvSpPr>
        <p:spPr>
          <a:xfrm>
            <a:off x="364490" y="114300"/>
            <a:ext cx="8693150" cy="5676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0" rIns="0" bIns="0" anchor="t"/>
          <a:lstStyle/>
          <a:p>
            <a:pPr marL="320040" marR="0" indent="0" algn="l">
              <a:lnSpc>
                <a:spcPct val="95999"/>
              </a:lnSpc>
              <a:spcAft>
                <a:spcPts val="0"/>
              </a:spcAft>
              <a:tabLst>
                <a:tab pos="8688070" algn="r"/>
              </a:tabLst>
            </a:pPr>
            <a:r>
              <a:rPr lang="en-US" sz="3600" spc="-80" dirty="0">
                <a:solidFill>
                  <a:srgbClr val="0066CC"/>
                </a:solidFill>
                <a:latin typeface="Verdana" panose="22635452340000000000" pitchFamily="2"/>
              </a:rPr>
              <a:t>Example 5.4:	</a:t>
            </a:r>
            <a:endParaRPr lang="en-US" sz="1150" b="1" spc="2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cxnSp>
        <p:nvCxnSpPr>
          <p:cNvPr id="267" name="Straight Connector 266"/>
          <p:cNvCxnSpPr/>
          <p:nvPr/>
        </p:nvCxnSpPr>
        <p:spPr>
          <a:xfrm>
            <a:off x="661670" y="701040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sp>
        <p:nvSpPr>
          <p:cNvPr id="9" name="Rectangle 8"/>
          <p:cNvSpPr/>
          <p:nvPr/>
        </p:nvSpPr>
        <p:spPr>
          <a:xfrm>
            <a:off x="0" y="764704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000" dirty="0">
                <a:latin typeface="Arial" pitchFamily="34" charset="0"/>
                <a:cs typeface="Arial" pitchFamily="34" charset="0"/>
              </a:rPr>
              <a:t>Compute the current through the 4.7 k resistor </a:t>
            </a:r>
            <a:r>
              <a:rPr lang="en-AU" sz="2000" dirty="0" smtClean="0">
                <a:latin typeface="Arial" pitchFamily="34" charset="0"/>
                <a:cs typeface="Arial" pitchFamily="34" charset="0"/>
              </a:rPr>
              <a:t>after transforming </a:t>
            </a:r>
            <a:r>
              <a:rPr lang="en-AU" sz="2000" dirty="0">
                <a:latin typeface="Arial" pitchFamily="34" charset="0"/>
                <a:cs typeface="Arial" pitchFamily="34" charset="0"/>
              </a:rPr>
              <a:t>the 9 mA source into an equivalent voltage source.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556793"/>
            <a:ext cx="4248472" cy="2229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3212976"/>
            <a:ext cx="401955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" y="4149080"/>
            <a:ext cx="4467435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Text Placeholder 269"/>
          <p:cNvSpPr>
            <a:spLocks noGrp="1"/>
          </p:cNvSpPr>
          <p:nvPr>
            <p:ph type="body" idx="10"/>
          </p:nvPr>
        </p:nvSpPr>
        <p:spPr>
          <a:xfrm>
            <a:off x="97790" y="103505"/>
            <a:ext cx="9009380" cy="547370"/>
          </a:xfrm>
          <a:prstGeom prst="rect">
            <a:avLst/>
          </a:prstGeom>
          <a:noFill/>
          <a:ln w="147955" cmpd="sng">
            <a:noFill/>
            <a:prstDash val="solid"/>
          </a:ln>
        </p:spPr>
        <p:txBody>
          <a:bodyPr lIns="0" tIns="0" rIns="0" bIns="0" anchor="t"/>
          <a:lstStyle/>
          <a:p>
            <a:pPr marL="594360" marR="0" indent="0" algn="l">
              <a:lnSpc>
                <a:spcPct val="76799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4400" spc="-80" dirty="0">
                <a:solidFill>
                  <a:srgbClr val="0066CC"/>
                </a:solidFill>
                <a:latin typeface="Verdana" panose="22635452340000000000" pitchFamily="2"/>
              </a:rPr>
              <a:t>Practice: 5.3	</a:t>
            </a:r>
            <a:endParaRPr lang="en-US" sz="1150" b="1" spc="2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sp>
        <p:nvSpPr>
          <p:cNvPr id="272" name="Text Placeholder 271"/>
          <p:cNvSpPr>
            <a:spLocks noGrp="1"/>
          </p:cNvSpPr>
          <p:nvPr>
            <p:ph type="body" idx="10"/>
          </p:nvPr>
        </p:nvSpPr>
        <p:spPr>
          <a:xfrm>
            <a:off x="167640" y="720090"/>
            <a:ext cx="8693150" cy="149288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411480" rIns="0" bIns="0" anchor="t"/>
          <a:lstStyle/>
          <a:p>
            <a:pPr marL="548640" marR="0" indent="0" algn="l">
              <a:lnSpc>
                <a:spcPct val="95999"/>
              </a:lnSpc>
              <a:spcAft>
                <a:spcPts val="0"/>
              </a:spcAft>
            </a:pPr>
            <a:r>
              <a:rPr lang="en-US" sz="2400" b="1" spc="-10">
                <a:solidFill>
                  <a:srgbClr val="333399"/>
                </a:solidFill>
                <a:latin typeface="Arial" panose="22635452340000000000" pitchFamily="2"/>
              </a:rPr>
              <a:t>compute the current </a:t>
            </a:r>
            <a:r>
              <a:rPr lang="en-US" sz="2400" b="1" i="1" spc="-10">
                <a:solidFill>
                  <a:srgbClr val="333399"/>
                </a:solidFill>
                <a:latin typeface="Arial" panose="22635452340000000000" pitchFamily="2"/>
              </a:rPr>
              <a:t>i</a:t>
            </a:r>
            <a:r>
              <a:rPr lang="en-US" sz="2400" b="1" spc="-10" baseline="-25000">
                <a:solidFill>
                  <a:srgbClr val="333399"/>
                </a:solidFill>
                <a:latin typeface="Arial" panose="22635452340000000000" pitchFamily="2"/>
              </a:rPr>
              <a:t>x</a:t>
            </a:r>
            <a:r>
              <a:rPr lang="en-US" sz="2400" b="1" spc="-10">
                <a:solidFill>
                  <a:srgbClr val="333399"/>
                </a:solidFill>
                <a:latin typeface="Arial" panose="22635452340000000000" pitchFamily="2"/>
              </a:rPr>
              <a:t> after performing a source</a:t>
            </a:r>
          </a:p>
          <a:p>
            <a:pPr marL="548640" marR="0" indent="0" algn="l">
              <a:lnSpc>
                <a:spcPct val="95999"/>
              </a:lnSpc>
              <a:spcBef>
                <a:spcPts val="0"/>
              </a:spcBef>
              <a:spcAft>
                <a:spcPts val="2520"/>
              </a:spcAft>
            </a:pPr>
            <a:r>
              <a:rPr lang="en-US" sz="2400" b="1" spc="0">
                <a:solidFill>
                  <a:srgbClr val="333399"/>
                </a:solidFill>
                <a:latin typeface="Arial" panose="22635452340000000000" pitchFamily="2"/>
              </a:rPr>
              <a:t>transformation on the voltage source</a:t>
            </a:r>
          </a:p>
        </p:txBody>
      </p:sp>
      <p:pic>
        <p:nvPicPr>
          <p:cNvPr id="274" name="Image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51230" y="2212975"/>
            <a:ext cx="7320915" cy="3139440"/>
          </a:xfrm>
          <a:prstGeom prst="rect">
            <a:avLst/>
          </a:prstGeom>
        </p:spPr>
      </p:pic>
      <p:cxnSp>
        <p:nvCxnSpPr>
          <p:cNvPr id="275" name="Straight Connector 274"/>
          <p:cNvCxnSpPr/>
          <p:nvPr/>
        </p:nvCxnSpPr>
        <p:spPr>
          <a:xfrm>
            <a:off x="661670" y="701040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sp>
        <p:nvSpPr>
          <p:cNvPr id="6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" name="Image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331640" y="539120"/>
            <a:ext cx="6700738" cy="2457832"/>
          </a:xfrm>
          <a:prstGeom prst="rect">
            <a:avLst/>
          </a:prstGeom>
        </p:spPr>
      </p:pic>
      <p:pic>
        <p:nvPicPr>
          <p:cNvPr id="296" name="Image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79512" y="2962121"/>
            <a:ext cx="3714249" cy="1763023"/>
          </a:xfrm>
          <a:prstGeom prst="rect">
            <a:avLst/>
          </a:prstGeom>
        </p:spPr>
      </p:pic>
      <p:pic>
        <p:nvPicPr>
          <p:cNvPr id="298" name="Image.jp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547664" y="4653136"/>
            <a:ext cx="216024" cy="177041"/>
          </a:xfrm>
          <a:prstGeom prst="rect">
            <a:avLst/>
          </a:prstGeom>
        </p:spPr>
      </p:pic>
      <p:sp>
        <p:nvSpPr>
          <p:cNvPr id="18" name="Text Placeholder 277"/>
          <p:cNvSpPr>
            <a:spLocks noGrp="1"/>
          </p:cNvSpPr>
          <p:nvPr>
            <p:ph type="body" idx="10"/>
          </p:nvPr>
        </p:nvSpPr>
        <p:spPr>
          <a:xfrm>
            <a:off x="250190" y="-27384"/>
            <a:ext cx="9009380" cy="565785"/>
          </a:xfrm>
          <a:prstGeom prst="rect">
            <a:avLst/>
          </a:prstGeom>
          <a:noFill/>
          <a:ln w="157480" cmpd="sng">
            <a:noFill/>
            <a:prstDash val="solid"/>
          </a:ln>
        </p:spPr>
        <p:txBody>
          <a:bodyPr lIns="0" tIns="0" rIns="0" bIns="0" anchor="t"/>
          <a:lstStyle/>
          <a:p>
            <a:pPr marL="548640" marR="0" indent="0" algn="l">
              <a:lnSpc>
                <a:spcPct val="95999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3600" spc="-80" dirty="0">
                <a:solidFill>
                  <a:srgbClr val="0066CC"/>
                </a:solidFill>
                <a:latin typeface="Verdana" panose="22635452340000000000" pitchFamily="2"/>
              </a:rPr>
              <a:t>Example 5.5:	</a:t>
            </a:r>
            <a:endParaRPr lang="en-US" sz="1150" b="1" spc="2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814070" y="558086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sp>
        <p:nvSpPr>
          <p:cNvPr id="20" name="Rectangle 19"/>
          <p:cNvSpPr/>
          <p:nvPr/>
        </p:nvSpPr>
        <p:spPr>
          <a:xfrm>
            <a:off x="3995936" y="116632"/>
            <a:ext cx="4512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dirty="0"/>
              <a:t>Calculate the current through the </a:t>
            </a:r>
            <a:r>
              <a:rPr lang="en-AU" b="1" dirty="0" smtClean="0"/>
              <a:t>2</a:t>
            </a:r>
            <a:r>
              <a:rPr lang="el-GR" b="1" dirty="0" smtClean="0"/>
              <a:t>Ω</a:t>
            </a:r>
            <a:r>
              <a:rPr lang="en-AU" b="1" dirty="0" smtClean="0"/>
              <a:t>  </a:t>
            </a:r>
            <a:r>
              <a:rPr lang="en-AU" b="1" dirty="0"/>
              <a:t>resistor</a:t>
            </a:r>
            <a:endParaRPr lang="en-AU" dirty="0"/>
          </a:p>
        </p:txBody>
      </p:sp>
      <p:pic>
        <p:nvPicPr>
          <p:cNvPr id="21" name="Image.jpg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283968" y="2924944"/>
            <a:ext cx="3744416" cy="1809249"/>
          </a:xfrm>
          <a:prstGeom prst="rect">
            <a:avLst/>
          </a:prstGeom>
        </p:spPr>
      </p:pic>
      <p:pic>
        <p:nvPicPr>
          <p:cNvPr id="22" name="Image.jpg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6228184" y="4725144"/>
            <a:ext cx="216024" cy="173866"/>
          </a:xfrm>
          <a:prstGeom prst="rect">
            <a:avLst/>
          </a:prstGeom>
        </p:spPr>
      </p:pic>
      <p:pic>
        <p:nvPicPr>
          <p:cNvPr id="23" name="Image.jpg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251521" y="4941168"/>
            <a:ext cx="3384376" cy="1656184"/>
          </a:xfrm>
          <a:prstGeom prst="rect">
            <a:avLst/>
          </a:prstGeom>
        </p:spPr>
      </p:pic>
      <p:pic>
        <p:nvPicPr>
          <p:cNvPr id="24" name="Image.jpg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547664" y="6597352"/>
            <a:ext cx="271264" cy="188640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995935" y="5229200"/>
            <a:ext cx="4493299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Text Placeholder 340"/>
          <p:cNvSpPr>
            <a:spLocks noGrp="1"/>
          </p:cNvSpPr>
          <p:nvPr>
            <p:ph type="body" idx="10"/>
          </p:nvPr>
        </p:nvSpPr>
        <p:spPr>
          <a:xfrm>
            <a:off x="97790" y="109855"/>
            <a:ext cx="9009380" cy="541020"/>
          </a:xfrm>
          <a:prstGeom prst="rect">
            <a:avLst/>
          </a:prstGeom>
          <a:noFill/>
          <a:ln w="186055" cmpd="sng">
            <a:noFill/>
            <a:prstDash val="solid"/>
          </a:ln>
        </p:spPr>
        <p:txBody>
          <a:bodyPr lIns="0" tIns="0" rIns="0" bIns="0" anchor="t"/>
          <a:lstStyle/>
          <a:p>
            <a:pPr marL="594360" marR="0" indent="0" algn="l">
              <a:lnSpc>
                <a:spcPct val="75839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4400" spc="-80" dirty="0">
                <a:solidFill>
                  <a:srgbClr val="0066CC"/>
                </a:solidFill>
                <a:latin typeface="Verdana" panose="22635452340000000000" pitchFamily="2"/>
              </a:rPr>
              <a:t>Practice: 5.4	</a:t>
            </a:r>
            <a:endParaRPr lang="en-US" sz="1150" b="1" spc="2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sp>
        <p:nvSpPr>
          <p:cNvPr id="343" name="Text Placeholder 342"/>
          <p:cNvSpPr>
            <a:spLocks noGrp="1"/>
          </p:cNvSpPr>
          <p:nvPr>
            <p:ph type="body" idx="10"/>
          </p:nvPr>
        </p:nvSpPr>
        <p:spPr>
          <a:xfrm>
            <a:off x="241935" y="720090"/>
            <a:ext cx="8775700" cy="154178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548640" rIns="0" bIns="0" anchor="t"/>
          <a:lstStyle/>
          <a:p>
            <a:pPr marL="731520" marR="0" indent="0" algn="l">
              <a:lnSpc>
                <a:spcPct val="95999"/>
              </a:lnSpc>
              <a:spcAft>
                <a:spcPts val="4140"/>
              </a:spcAft>
            </a:pPr>
            <a:r>
              <a:rPr lang="en-US" sz="2800" b="1" spc="0">
                <a:solidFill>
                  <a:srgbClr val="333399"/>
                </a:solidFill>
                <a:latin typeface="Arial" panose="22635452340000000000" pitchFamily="2"/>
              </a:rPr>
              <a:t>Compute the voltage V</a:t>
            </a:r>
          </a:p>
        </p:txBody>
      </p:sp>
      <p:pic>
        <p:nvPicPr>
          <p:cNvPr id="345" name="Image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24840" y="2261870"/>
            <a:ext cx="8009890" cy="2867660"/>
          </a:xfrm>
          <a:prstGeom prst="rect">
            <a:avLst/>
          </a:prstGeom>
        </p:spPr>
      </p:pic>
      <p:cxnSp>
        <p:nvCxnSpPr>
          <p:cNvPr id="346" name="Straight Connector 345"/>
          <p:cNvCxnSpPr/>
          <p:nvPr/>
        </p:nvCxnSpPr>
        <p:spPr>
          <a:xfrm>
            <a:off x="661670" y="701040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sp>
        <p:nvSpPr>
          <p:cNvPr id="6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Text Placeholder 388"/>
          <p:cNvSpPr>
            <a:spLocks noGrp="1"/>
          </p:cNvSpPr>
          <p:nvPr>
            <p:ph type="body" idx="10"/>
          </p:nvPr>
        </p:nvSpPr>
        <p:spPr>
          <a:xfrm>
            <a:off x="323215" y="114300"/>
            <a:ext cx="8775700" cy="5676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0" rIns="0" bIns="0" anchor="t"/>
          <a:lstStyle/>
          <a:p>
            <a:pPr marL="320040" marR="0" indent="0" algn="l">
              <a:lnSpc>
                <a:spcPct val="95999"/>
              </a:lnSpc>
              <a:spcAft>
                <a:spcPts val="0"/>
              </a:spcAft>
              <a:tabLst>
                <a:tab pos="8729345" algn="r"/>
              </a:tabLst>
            </a:pPr>
            <a:r>
              <a:rPr lang="en-US" sz="3600" spc="-20" dirty="0" err="1">
                <a:solidFill>
                  <a:srgbClr val="0066CC"/>
                </a:solidFill>
                <a:latin typeface="Verdana" panose="22635452340000000000" pitchFamily="2"/>
              </a:rPr>
              <a:t>Thevenin</a:t>
            </a:r>
            <a:r>
              <a:rPr lang="en-US" sz="3600" spc="-20" dirty="0">
                <a:solidFill>
                  <a:srgbClr val="0066CC"/>
                </a:solidFill>
                <a:latin typeface="Verdana" panose="22635452340000000000" pitchFamily="2"/>
              </a:rPr>
              <a:t> and Norton </a:t>
            </a:r>
            <a:r>
              <a:rPr lang="en-US" sz="3600" spc="-20" dirty="0" smtClean="0">
                <a:solidFill>
                  <a:srgbClr val="0066CC"/>
                </a:solidFill>
                <a:latin typeface="Verdana" panose="22635452340000000000" pitchFamily="2"/>
              </a:rPr>
              <a:t>Equivalent:</a:t>
            </a:r>
            <a:r>
              <a:rPr lang="en-US" sz="3600" spc="-20" dirty="0">
                <a:solidFill>
                  <a:srgbClr val="0066CC"/>
                </a:solidFill>
                <a:latin typeface="Verdana" panose="22635452340000000000" pitchFamily="2"/>
              </a:rPr>
              <a:t>	</a:t>
            </a:r>
            <a:endParaRPr lang="en-US" sz="1150" b="1" spc="2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pic>
        <p:nvPicPr>
          <p:cNvPr id="391" name="Image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5760" y="1414145"/>
            <a:ext cx="8436610" cy="2609215"/>
          </a:xfrm>
          <a:prstGeom prst="rect">
            <a:avLst/>
          </a:prstGeom>
        </p:spPr>
      </p:pic>
      <p:sp>
        <p:nvSpPr>
          <p:cNvPr id="392" name="Text Placeholder 391"/>
          <p:cNvSpPr>
            <a:spLocks noGrp="1"/>
          </p:cNvSpPr>
          <p:nvPr>
            <p:ph type="body" idx="10"/>
          </p:nvPr>
        </p:nvSpPr>
        <p:spPr>
          <a:xfrm>
            <a:off x="323215" y="4537710"/>
            <a:ext cx="8775700" cy="21310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0" rIns="0" bIns="0" anchor="t"/>
          <a:lstStyle/>
          <a:p>
            <a:pPr marL="1188720" marR="0" indent="502920" algn="l">
              <a:lnSpc>
                <a:spcPct val="95999"/>
              </a:lnSpc>
              <a:spcAft>
                <a:spcPts val="0"/>
              </a:spcAft>
              <a:buFont typeface="Arial"/>
              <a:buAutoNum type="alphaLcPeriod"/>
            </a:pPr>
            <a:r>
              <a:rPr lang="en-US" sz="1800" b="1" spc="30">
                <a:solidFill>
                  <a:srgbClr val="333399"/>
                </a:solidFill>
                <a:latin typeface="Arial" panose="22635452340000000000" pitchFamily="2"/>
              </a:rPr>
              <a:t>A complex network including a load resistor R</a:t>
            </a:r>
            <a:r>
              <a:rPr lang="en-US" sz="1800" b="1" spc="30" baseline="-25000">
                <a:solidFill>
                  <a:srgbClr val="333399"/>
                </a:solidFill>
                <a:latin typeface="Arial" panose="22635452340000000000" pitchFamily="2"/>
              </a:rPr>
              <a:t>L</a:t>
            </a:r>
            <a:r>
              <a:rPr lang="en-US" sz="1800" b="1" spc="30">
                <a:solidFill>
                  <a:srgbClr val="333399"/>
                </a:solidFill>
                <a:latin typeface="Arial" panose="22635452340000000000" pitchFamily="2"/>
              </a:rPr>
              <a:t>.</a:t>
            </a:r>
          </a:p>
          <a:p>
            <a:pPr marL="1188720" marR="0" indent="502920" algn="l">
              <a:lnSpc>
                <a:spcPct val="95999"/>
              </a:lnSpc>
              <a:spcBef>
                <a:spcPts val="900"/>
              </a:spcBef>
              <a:spcAft>
                <a:spcPts val="0"/>
              </a:spcAft>
              <a:buFont typeface="Arial"/>
              <a:buAutoNum type="alphaLcPeriod"/>
            </a:pPr>
            <a:r>
              <a:rPr lang="en-US" sz="1800" b="1" spc="30">
                <a:solidFill>
                  <a:srgbClr val="333399"/>
                </a:solidFill>
                <a:latin typeface="Arial" panose="22635452340000000000" pitchFamily="2"/>
              </a:rPr>
              <a:t>A Thévenin equivalent network connected to R</a:t>
            </a:r>
            <a:r>
              <a:rPr lang="en-US" sz="1800" b="1" spc="30" baseline="-25000">
                <a:solidFill>
                  <a:srgbClr val="333399"/>
                </a:solidFill>
                <a:latin typeface="Arial" panose="22635452340000000000" pitchFamily="2"/>
              </a:rPr>
              <a:t>L</a:t>
            </a:r>
            <a:r>
              <a:rPr lang="en-US" sz="1800" b="1" spc="30">
                <a:solidFill>
                  <a:srgbClr val="333399"/>
                </a:solidFill>
                <a:latin typeface="Arial" panose="22635452340000000000" pitchFamily="2"/>
              </a:rPr>
              <a:t>.</a:t>
            </a:r>
          </a:p>
          <a:p>
            <a:pPr marL="1188720" marR="0" indent="502920" algn="l">
              <a:lnSpc>
                <a:spcPct val="95999"/>
              </a:lnSpc>
              <a:spcBef>
                <a:spcPts val="900"/>
              </a:spcBef>
              <a:spcAft>
                <a:spcPts val="8280"/>
              </a:spcAft>
              <a:buFont typeface="Arial"/>
              <a:buAutoNum type="alphaLcPeriod"/>
            </a:pPr>
            <a:r>
              <a:rPr lang="en-US" sz="1800" b="1" spc="30">
                <a:solidFill>
                  <a:srgbClr val="333399"/>
                </a:solidFill>
                <a:latin typeface="Arial" panose="22635452340000000000" pitchFamily="2"/>
              </a:rPr>
              <a:t>A Norton equivalent network connected to R</a:t>
            </a:r>
            <a:r>
              <a:rPr lang="en-US" sz="1800" b="1" spc="30" baseline="-25000">
                <a:solidFill>
                  <a:srgbClr val="333399"/>
                </a:solidFill>
                <a:latin typeface="Arial" panose="22635452340000000000" pitchFamily="2"/>
              </a:rPr>
              <a:t>L</a:t>
            </a:r>
            <a:r>
              <a:rPr lang="en-US" sz="1800" b="1" spc="30">
                <a:solidFill>
                  <a:srgbClr val="333399"/>
                </a:solidFill>
                <a:latin typeface="Arial" panose="22635452340000000000" pitchFamily="2"/>
              </a:rPr>
              <a:t>.</a:t>
            </a:r>
          </a:p>
        </p:txBody>
      </p:sp>
      <p:cxnSp>
        <p:nvCxnSpPr>
          <p:cNvPr id="393" name="Straight Connector 392"/>
          <p:cNvCxnSpPr/>
          <p:nvPr/>
        </p:nvCxnSpPr>
        <p:spPr>
          <a:xfrm>
            <a:off x="661670" y="701040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sp>
        <p:nvSpPr>
          <p:cNvPr id="6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Text Placeholder 395"/>
          <p:cNvSpPr>
            <a:spLocks noGrp="1"/>
          </p:cNvSpPr>
          <p:nvPr>
            <p:ph type="body" idx="10"/>
          </p:nvPr>
        </p:nvSpPr>
        <p:spPr>
          <a:xfrm>
            <a:off x="97790" y="115570"/>
            <a:ext cx="9009380" cy="480060"/>
          </a:xfrm>
          <a:prstGeom prst="rect">
            <a:avLst/>
          </a:prstGeom>
          <a:noFill/>
          <a:ln w="209550" cmpd="sng">
            <a:noFill/>
            <a:prstDash val="solid"/>
          </a:ln>
        </p:spPr>
        <p:txBody>
          <a:bodyPr lIns="0" tIns="0" rIns="0" bIns="0" anchor="t"/>
          <a:lstStyle/>
          <a:p>
            <a:pPr marL="502920" marR="0" indent="0" algn="l">
              <a:lnSpc>
                <a:spcPct val="82559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3600" spc="-30" dirty="0" err="1">
                <a:solidFill>
                  <a:srgbClr val="0066CC"/>
                </a:solidFill>
                <a:latin typeface="Verdana" panose="22635452340000000000" pitchFamily="2"/>
              </a:rPr>
              <a:t>Thevenin’s</a:t>
            </a:r>
            <a:r>
              <a:rPr lang="en-US" sz="3600" spc="-30" dirty="0">
                <a:solidFill>
                  <a:srgbClr val="0066CC"/>
                </a:solidFill>
                <a:latin typeface="Verdana" panose="22635452340000000000" pitchFamily="2"/>
              </a:rPr>
              <a:t> theorem:	</a:t>
            </a:r>
            <a:endParaRPr lang="en-US" sz="1150" b="1" spc="2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sp>
        <p:nvSpPr>
          <p:cNvPr id="398" name="Text Placeholder 397"/>
          <p:cNvSpPr>
            <a:spLocks noGrp="1"/>
          </p:cNvSpPr>
          <p:nvPr>
            <p:ph type="body" idx="10"/>
          </p:nvPr>
        </p:nvSpPr>
        <p:spPr>
          <a:xfrm>
            <a:off x="160020" y="720090"/>
            <a:ext cx="8775700" cy="594868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548640" rIns="0" bIns="0" anchor="t"/>
          <a:lstStyle/>
          <a:p>
            <a:pPr marL="502920" marR="0" indent="0" algn="l">
              <a:lnSpc>
                <a:spcPct val="95999"/>
              </a:lnSpc>
              <a:spcAft>
                <a:spcPts val="0"/>
              </a:spcAft>
            </a:pPr>
            <a:r>
              <a:rPr lang="en-US" sz="2800" spc="-60">
                <a:solidFill>
                  <a:srgbClr val="000000"/>
                </a:solidFill>
                <a:latin typeface="Arial" panose="22635452340000000000" pitchFamily="2"/>
              </a:rPr>
              <a:t>Given any linear circuit, rearrange it in the form</a:t>
            </a:r>
          </a:p>
          <a:p>
            <a:pPr marL="0" marR="0" indent="0" algn="ctr">
              <a:lnSpc>
                <a:spcPct val="95999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spc="-60">
                <a:solidFill>
                  <a:srgbClr val="000000"/>
                </a:solidFill>
                <a:latin typeface="Arial" panose="22635452340000000000" pitchFamily="2"/>
              </a:rPr>
              <a:t>of two networks </a:t>
            </a:r>
            <a:r>
              <a:rPr lang="en-US" sz="2800" i="1" spc="-60">
                <a:solidFill>
                  <a:srgbClr val="000000"/>
                </a:solidFill>
                <a:latin typeface="Arial" panose="22635452340000000000" pitchFamily="2"/>
              </a:rPr>
              <a:t>A </a:t>
            </a:r>
            <a:r>
              <a:rPr lang="en-US" sz="2800" spc="-60">
                <a:solidFill>
                  <a:srgbClr val="000000"/>
                </a:solidFill>
                <a:latin typeface="Arial" panose="22635452340000000000" pitchFamily="2"/>
              </a:rPr>
              <a:t>and </a:t>
            </a:r>
            <a:r>
              <a:rPr lang="en-US" sz="2800" i="1" spc="-60">
                <a:solidFill>
                  <a:srgbClr val="000000"/>
                </a:solidFill>
                <a:latin typeface="Arial" panose="22635452340000000000" pitchFamily="2"/>
              </a:rPr>
              <a:t>B </a:t>
            </a:r>
            <a:r>
              <a:rPr lang="en-US" sz="2800" spc="-60">
                <a:solidFill>
                  <a:srgbClr val="000000"/>
                </a:solidFill>
                <a:latin typeface="Arial" panose="22635452340000000000" pitchFamily="2"/>
              </a:rPr>
              <a:t>connected by two wires.</a:t>
            </a:r>
          </a:p>
          <a:p>
            <a:pPr marL="502920" marR="0" indent="0" algn="l">
              <a:lnSpc>
                <a:spcPct val="95999"/>
              </a:lnSpc>
              <a:spcBef>
                <a:spcPts val="180"/>
              </a:spcBef>
              <a:spcAft>
                <a:spcPts val="0"/>
              </a:spcAft>
            </a:pPr>
            <a:r>
              <a:rPr lang="en-US" sz="2800" spc="-80">
                <a:solidFill>
                  <a:srgbClr val="000000"/>
                </a:solidFill>
                <a:latin typeface="Arial" panose="22635452340000000000" pitchFamily="2"/>
              </a:rPr>
              <a:t>Define a voltage </a:t>
            </a:r>
            <a:r>
              <a:rPr lang="en-US" sz="2800" i="1" spc="-80">
                <a:solidFill>
                  <a:srgbClr val="000000"/>
                </a:solidFill>
                <a:latin typeface="Arial" panose="22635452340000000000" pitchFamily="2"/>
              </a:rPr>
              <a:t>v</a:t>
            </a:r>
            <a:r>
              <a:rPr lang="en-US" sz="2800" i="1" spc="-80" baseline="-25000">
                <a:solidFill>
                  <a:srgbClr val="000000"/>
                </a:solidFill>
                <a:latin typeface="Arial" panose="22635452340000000000" pitchFamily="2"/>
              </a:rPr>
              <a:t>oc</a:t>
            </a:r>
            <a:r>
              <a:rPr lang="en-US" sz="2800" spc="-80">
                <a:solidFill>
                  <a:srgbClr val="000000"/>
                </a:solidFill>
                <a:latin typeface="Arial" panose="22635452340000000000" pitchFamily="2"/>
              </a:rPr>
              <a:t> as the</a:t>
            </a:r>
            <a:r>
              <a:rPr lang="en-US" sz="2800" spc="-80">
                <a:solidFill>
                  <a:srgbClr val="FF0000"/>
                </a:solidFill>
                <a:latin typeface="Arial" panose="22635452340000000000" pitchFamily="2"/>
              </a:rPr>
              <a:t> open-circuit voltage</a:t>
            </a:r>
          </a:p>
          <a:p>
            <a:pPr marL="502920" marR="0" indent="0" algn="l">
              <a:lnSpc>
                <a:spcPct val="95999"/>
              </a:lnSpc>
              <a:spcBef>
                <a:spcPts val="180"/>
              </a:spcBef>
              <a:spcAft>
                <a:spcPts val="0"/>
              </a:spcAft>
            </a:pPr>
            <a:r>
              <a:rPr lang="en-US" sz="2800" spc="-50">
                <a:solidFill>
                  <a:srgbClr val="000000"/>
                </a:solidFill>
                <a:latin typeface="Arial" panose="22635452340000000000" pitchFamily="2"/>
              </a:rPr>
              <a:t>which appears across the terminals of </a:t>
            </a:r>
            <a:r>
              <a:rPr lang="en-US" sz="2800" i="1" spc="-50">
                <a:solidFill>
                  <a:srgbClr val="000000"/>
                </a:solidFill>
                <a:latin typeface="Arial" panose="22635452340000000000" pitchFamily="2"/>
              </a:rPr>
              <a:t>A </a:t>
            </a:r>
            <a:r>
              <a:rPr lang="en-US" sz="2800" spc="-50">
                <a:solidFill>
                  <a:srgbClr val="000000"/>
                </a:solidFill>
                <a:latin typeface="Arial" panose="22635452340000000000" pitchFamily="2"/>
              </a:rPr>
              <a:t>when </a:t>
            </a:r>
            <a:r>
              <a:rPr lang="en-US" sz="2800" i="1" spc="-50">
                <a:solidFill>
                  <a:srgbClr val="000000"/>
                </a:solidFill>
                <a:latin typeface="Arial" panose="22635452340000000000" pitchFamily="2"/>
              </a:rPr>
              <a:t>B</a:t>
            </a:r>
          </a:p>
          <a:p>
            <a:pPr marL="502920" marR="0" indent="0" algn="l">
              <a:lnSpc>
                <a:spcPct val="95999"/>
              </a:lnSpc>
              <a:spcBef>
                <a:spcPts val="180"/>
              </a:spcBef>
              <a:spcAft>
                <a:spcPts val="0"/>
              </a:spcAft>
            </a:pPr>
            <a:r>
              <a:rPr lang="en-US" sz="2800" spc="-60">
                <a:solidFill>
                  <a:srgbClr val="000000"/>
                </a:solidFill>
                <a:latin typeface="Arial" panose="22635452340000000000" pitchFamily="2"/>
              </a:rPr>
              <a:t>is disconnected. Then all currents and voltages</a:t>
            </a:r>
          </a:p>
          <a:p>
            <a:pPr marL="502920" marR="0" indent="0" algn="l">
              <a:lnSpc>
                <a:spcPct val="95999"/>
              </a:lnSpc>
              <a:spcBef>
                <a:spcPts val="180"/>
              </a:spcBef>
              <a:spcAft>
                <a:spcPts val="0"/>
              </a:spcAft>
            </a:pPr>
            <a:r>
              <a:rPr lang="en-US" sz="2800" spc="-30">
                <a:solidFill>
                  <a:srgbClr val="000000"/>
                </a:solidFill>
                <a:latin typeface="Arial" panose="22635452340000000000" pitchFamily="2"/>
              </a:rPr>
              <a:t>in </a:t>
            </a:r>
            <a:r>
              <a:rPr lang="en-US" sz="2800" i="1" spc="-30">
                <a:solidFill>
                  <a:srgbClr val="000000"/>
                </a:solidFill>
                <a:latin typeface="Arial" panose="22635452340000000000" pitchFamily="2"/>
              </a:rPr>
              <a:t>B </a:t>
            </a:r>
            <a:r>
              <a:rPr lang="en-US" sz="2800" spc="-30">
                <a:solidFill>
                  <a:srgbClr val="000000"/>
                </a:solidFill>
                <a:latin typeface="Arial" panose="22635452340000000000" pitchFamily="2"/>
              </a:rPr>
              <a:t>will remain unchanged if all </a:t>
            </a:r>
            <a:r>
              <a:rPr lang="en-US" sz="2800" i="1" spc="-30">
                <a:solidFill>
                  <a:srgbClr val="000000"/>
                </a:solidFill>
                <a:latin typeface="Arial" panose="22635452340000000000" pitchFamily="2"/>
              </a:rPr>
              <a:t>independent</a:t>
            </a:r>
          </a:p>
          <a:p>
            <a:pPr marL="502920" marR="0" indent="0" algn="l">
              <a:lnSpc>
                <a:spcPct val="95999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spc="-50">
                <a:solidFill>
                  <a:srgbClr val="000000"/>
                </a:solidFill>
                <a:latin typeface="Arial" panose="22635452340000000000" pitchFamily="2"/>
              </a:rPr>
              <a:t>voltage and current sources in </a:t>
            </a:r>
            <a:r>
              <a:rPr lang="en-US" sz="2800" i="1" spc="-50">
                <a:solidFill>
                  <a:srgbClr val="000000"/>
                </a:solidFill>
                <a:latin typeface="Arial" panose="22635452340000000000" pitchFamily="2"/>
              </a:rPr>
              <a:t>A </a:t>
            </a:r>
            <a:r>
              <a:rPr lang="en-US" sz="2800" spc="-50">
                <a:solidFill>
                  <a:srgbClr val="000000"/>
                </a:solidFill>
                <a:latin typeface="Arial" panose="22635452340000000000" pitchFamily="2"/>
              </a:rPr>
              <a:t>are “killed” or</a:t>
            </a:r>
          </a:p>
          <a:p>
            <a:pPr marL="0" marR="0" indent="0" algn="ctr">
              <a:lnSpc>
                <a:spcPct val="95999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spc="-60">
                <a:solidFill>
                  <a:srgbClr val="000000"/>
                </a:solidFill>
                <a:latin typeface="Arial" panose="22635452340000000000" pitchFamily="2"/>
              </a:rPr>
              <a:t>“zeroed out,” and an independent voltage source</a:t>
            </a:r>
          </a:p>
          <a:p>
            <a:pPr marL="502920" marR="0" indent="0" algn="l">
              <a:lnSpc>
                <a:spcPct val="95999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i="1" spc="-60">
                <a:solidFill>
                  <a:srgbClr val="000000"/>
                </a:solidFill>
                <a:latin typeface="Arial" panose="22635452340000000000" pitchFamily="2"/>
              </a:rPr>
              <a:t>v</a:t>
            </a:r>
            <a:r>
              <a:rPr lang="en-US" sz="1850" i="1" spc="-60">
                <a:solidFill>
                  <a:srgbClr val="000000"/>
                </a:solidFill>
                <a:latin typeface="Arial" panose="22635452340000000000" pitchFamily="2"/>
              </a:rPr>
              <a:t>oc</a:t>
            </a:r>
            <a:r>
              <a:rPr lang="en-US" sz="2800" spc="-60">
                <a:solidFill>
                  <a:srgbClr val="000000"/>
                </a:solidFill>
                <a:latin typeface="Arial" panose="22635452340000000000" pitchFamily="2"/>
              </a:rPr>
              <a:t> is connected, with proper polarity, in series</a:t>
            </a:r>
          </a:p>
          <a:p>
            <a:pPr marL="502920" marR="0" indent="0" algn="l">
              <a:lnSpc>
                <a:spcPct val="95999"/>
              </a:lnSpc>
              <a:spcBef>
                <a:spcPts val="0"/>
              </a:spcBef>
              <a:spcAft>
                <a:spcPts val="9180"/>
              </a:spcAft>
            </a:pPr>
            <a:r>
              <a:rPr lang="en-US" sz="2800" spc="-20">
                <a:solidFill>
                  <a:srgbClr val="000000"/>
                </a:solidFill>
                <a:latin typeface="Arial" panose="22635452340000000000" pitchFamily="2"/>
              </a:rPr>
              <a:t>with the dead (inactive) </a:t>
            </a:r>
            <a:r>
              <a:rPr lang="en-US" sz="2800" i="1" spc="-20">
                <a:solidFill>
                  <a:srgbClr val="000000"/>
                </a:solidFill>
                <a:latin typeface="Arial" panose="22635452340000000000" pitchFamily="2"/>
              </a:rPr>
              <a:t>A </a:t>
            </a:r>
            <a:r>
              <a:rPr lang="en-US" sz="2800" spc="-20">
                <a:solidFill>
                  <a:srgbClr val="000000"/>
                </a:solidFill>
                <a:latin typeface="Arial" panose="22635452340000000000" pitchFamily="2"/>
              </a:rPr>
              <a:t>network.</a:t>
            </a:r>
          </a:p>
        </p:txBody>
      </p:sp>
      <p:cxnSp>
        <p:nvCxnSpPr>
          <p:cNvPr id="399" name="Straight Connector 398"/>
          <p:cNvCxnSpPr/>
          <p:nvPr/>
        </p:nvCxnSpPr>
        <p:spPr>
          <a:xfrm>
            <a:off x="661670" y="701040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sp>
        <p:nvSpPr>
          <p:cNvPr id="5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Text Placeholder 405"/>
          <p:cNvSpPr>
            <a:spLocks noGrp="1"/>
          </p:cNvSpPr>
          <p:nvPr>
            <p:ph type="body" idx="10"/>
          </p:nvPr>
        </p:nvSpPr>
        <p:spPr>
          <a:xfrm>
            <a:off x="288290" y="114300"/>
            <a:ext cx="8775700" cy="5676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0" rIns="0" bIns="0" anchor="t"/>
          <a:lstStyle/>
          <a:p>
            <a:pPr marL="365760" marR="0" indent="0" algn="l">
              <a:lnSpc>
                <a:spcPct val="95999"/>
              </a:lnSpc>
              <a:spcAft>
                <a:spcPts val="0"/>
              </a:spcAft>
              <a:tabLst>
                <a:tab pos="8764270" algn="r"/>
              </a:tabLst>
            </a:pPr>
            <a:r>
              <a:rPr lang="en-US" sz="3600" spc="-80" dirty="0">
                <a:solidFill>
                  <a:srgbClr val="0066CC"/>
                </a:solidFill>
                <a:latin typeface="Verdana" panose="22635452340000000000" pitchFamily="2"/>
              </a:rPr>
              <a:t>Example 5.6:	</a:t>
            </a:r>
            <a:endParaRPr lang="en-US" sz="1150" b="1" spc="2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sp>
        <p:nvSpPr>
          <p:cNvPr id="407" name="Text Placeholder 406"/>
          <p:cNvSpPr>
            <a:spLocks noGrp="1"/>
          </p:cNvSpPr>
          <p:nvPr>
            <p:ph type="body" idx="10"/>
          </p:nvPr>
        </p:nvSpPr>
        <p:spPr>
          <a:xfrm>
            <a:off x="288290" y="681990"/>
            <a:ext cx="8775700" cy="12960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251460" rIns="0" bIns="0" anchor="t"/>
          <a:lstStyle/>
          <a:p>
            <a:pPr marL="457200" marR="0" indent="0" algn="l">
              <a:lnSpc>
                <a:spcPct val="95999"/>
              </a:lnSpc>
              <a:spcAft>
                <a:spcPts val="4500"/>
              </a:spcAft>
            </a:pPr>
            <a:r>
              <a:rPr lang="en-US" sz="2800" spc="-30">
                <a:solidFill>
                  <a:srgbClr val="000000"/>
                </a:solidFill>
                <a:latin typeface="Arial" panose="22635452340000000000" pitchFamily="2"/>
              </a:rPr>
              <a:t>Determine the Thevenin equivalent.</a:t>
            </a:r>
          </a:p>
        </p:txBody>
      </p:sp>
      <p:pic>
        <p:nvPicPr>
          <p:cNvPr id="409" name="Image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95910" y="1978025"/>
            <a:ext cx="8519160" cy="3688080"/>
          </a:xfrm>
          <a:prstGeom prst="rect">
            <a:avLst/>
          </a:prstGeom>
        </p:spPr>
      </p:pic>
      <p:cxnSp>
        <p:nvCxnSpPr>
          <p:cNvPr id="410" name="Straight Connector 409"/>
          <p:cNvCxnSpPr/>
          <p:nvPr/>
        </p:nvCxnSpPr>
        <p:spPr>
          <a:xfrm>
            <a:off x="661670" y="701040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sp>
        <p:nvSpPr>
          <p:cNvPr id="6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4"/>
          <p:cNvSpPr>
            <a:spLocks noGrp="1"/>
          </p:cNvSpPr>
          <p:nvPr>
            <p:ph type="body" idx="10"/>
          </p:nvPr>
        </p:nvSpPr>
        <p:spPr>
          <a:xfrm>
            <a:off x="97790" y="115570"/>
            <a:ext cx="9009380" cy="567690"/>
          </a:xfrm>
          <a:prstGeom prst="rect">
            <a:avLst/>
          </a:prstGeom>
          <a:noFill/>
          <a:ln w="5715" cmpd="sng">
            <a:noFill/>
            <a:prstDash val="solid"/>
          </a:ln>
        </p:spPr>
        <p:txBody>
          <a:bodyPr lIns="0" tIns="0" rIns="0" bIns="0" anchor="t"/>
          <a:lstStyle/>
          <a:p>
            <a:pPr marL="685800" marR="0" indent="0" algn="l">
              <a:lnSpc>
                <a:spcPct val="95999"/>
              </a:lnSpc>
              <a:spcAft>
                <a:spcPts val="0"/>
              </a:spcAft>
              <a:tabLst>
                <a:tab pos="8912225" algn="r"/>
              </a:tabLst>
            </a:pPr>
            <a:r>
              <a:rPr lang="en-US" sz="3550" spc="-60" dirty="0">
                <a:solidFill>
                  <a:srgbClr val="0066CC"/>
                </a:solidFill>
                <a:latin typeface="Verdana" panose="22635452340000000000" pitchFamily="2"/>
              </a:rPr>
              <a:t>Objectives :	</a:t>
            </a:r>
            <a:endParaRPr lang="en-US" sz="1150" b="1" spc="10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sp>
        <p:nvSpPr>
          <p:cNvPr id="19" name="Text Placeholder 18"/>
          <p:cNvSpPr>
            <a:spLocks noGrp="1"/>
          </p:cNvSpPr>
          <p:nvPr>
            <p:ph type="body" idx="10"/>
          </p:nvPr>
        </p:nvSpPr>
        <p:spPr>
          <a:xfrm>
            <a:off x="871855" y="683260"/>
            <a:ext cx="7632700" cy="59855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45720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en-US" sz="2800" spc="0" dirty="0" smtClean="0">
                <a:solidFill>
                  <a:srgbClr val="000000"/>
                </a:solidFill>
                <a:latin typeface="Arial" panose="22635452340000000000" pitchFamily="2"/>
              </a:rPr>
              <a:t>Superposition</a:t>
            </a:r>
            <a:endParaRPr lang="en-US" sz="2800" spc="0" dirty="0">
              <a:solidFill>
                <a:srgbClr val="000000"/>
              </a:solidFill>
              <a:latin typeface="Arial" panose="22635452340000000000" pitchFamily="2"/>
            </a:endParaRPr>
          </a:p>
          <a:p>
            <a:pPr marL="0" marR="0" indent="0" algn="l">
              <a:lnSpc>
                <a:spcPct val="82559"/>
              </a:lnSpc>
              <a:spcBef>
                <a:spcPts val="108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800" spc="-50" dirty="0" smtClean="0">
                <a:solidFill>
                  <a:srgbClr val="000000"/>
                </a:solidFill>
                <a:latin typeface="Arial" panose="22635452340000000000" pitchFamily="2"/>
              </a:rPr>
              <a:t>Source </a:t>
            </a:r>
            <a:r>
              <a:rPr lang="en-US" sz="2800" spc="-50" dirty="0">
                <a:solidFill>
                  <a:srgbClr val="000000"/>
                </a:solidFill>
                <a:latin typeface="Arial" panose="22635452340000000000" pitchFamily="2"/>
              </a:rPr>
              <a:t>transformation</a:t>
            </a:r>
          </a:p>
          <a:p>
            <a:pPr marL="0" marR="0" indent="0" algn="l">
              <a:lnSpc>
                <a:spcPct val="95999"/>
              </a:lnSpc>
              <a:spcBef>
                <a:spcPts val="108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800" spc="-50" dirty="0" smtClean="0">
                <a:solidFill>
                  <a:srgbClr val="000000"/>
                </a:solidFill>
                <a:latin typeface="Arial" panose="22635452340000000000" pitchFamily="2"/>
              </a:rPr>
              <a:t>the </a:t>
            </a:r>
            <a:r>
              <a:rPr lang="en-US" sz="2800" spc="-50" dirty="0" err="1">
                <a:solidFill>
                  <a:srgbClr val="000000"/>
                </a:solidFill>
                <a:latin typeface="Arial" panose="22635452340000000000" pitchFamily="2"/>
              </a:rPr>
              <a:t>Thevenin</a:t>
            </a:r>
            <a:r>
              <a:rPr lang="en-US" sz="2800" spc="-50" dirty="0">
                <a:solidFill>
                  <a:srgbClr val="000000"/>
                </a:solidFill>
                <a:latin typeface="Arial" panose="22635452340000000000" pitchFamily="2"/>
              </a:rPr>
              <a:t> equivalent of any network</a:t>
            </a:r>
          </a:p>
          <a:p>
            <a:pPr marL="0" marR="0" indent="0" algn="l">
              <a:lnSpc>
                <a:spcPct val="95999"/>
              </a:lnSpc>
              <a:spcBef>
                <a:spcPts val="18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800" spc="-50" dirty="0" smtClean="0">
                <a:solidFill>
                  <a:srgbClr val="000000"/>
                </a:solidFill>
                <a:latin typeface="Arial" panose="22635452340000000000" pitchFamily="2"/>
              </a:rPr>
              <a:t>the </a:t>
            </a:r>
            <a:r>
              <a:rPr lang="en-US" sz="2800" spc="-50" dirty="0">
                <a:solidFill>
                  <a:srgbClr val="000000"/>
                </a:solidFill>
                <a:latin typeface="Arial" panose="22635452340000000000" pitchFamily="2"/>
              </a:rPr>
              <a:t>Norton equivalent of any network</a:t>
            </a:r>
          </a:p>
          <a:p>
            <a:pPr marL="0" marR="0" indent="0" algn="l">
              <a:lnSpc>
                <a:spcPct val="82559"/>
              </a:lnSpc>
              <a:spcBef>
                <a:spcPts val="108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800" spc="-50" dirty="0" smtClean="0">
                <a:solidFill>
                  <a:srgbClr val="000000"/>
                </a:solidFill>
                <a:latin typeface="Arial" panose="22635452340000000000" pitchFamily="2"/>
              </a:rPr>
              <a:t>the </a:t>
            </a:r>
            <a:r>
              <a:rPr lang="en-US" sz="2800" spc="-50" dirty="0">
                <a:solidFill>
                  <a:srgbClr val="000000"/>
                </a:solidFill>
                <a:latin typeface="Arial" panose="22635452340000000000" pitchFamily="2"/>
              </a:rPr>
              <a:t>load resistance that will result in maximum</a:t>
            </a:r>
          </a:p>
          <a:p>
            <a:pPr marL="0" marR="0" indent="0" algn="l">
              <a:lnSpc>
                <a:spcPct val="95999"/>
              </a:lnSpc>
              <a:spcBef>
                <a:spcPts val="1080"/>
              </a:spcBef>
              <a:spcAft>
                <a:spcPts val="0"/>
              </a:spcAft>
            </a:pPr>
            <a:r>
              <a:rPr lang="en-US" sz="2800" spc="0" dirty="0">
                <a:solidFill>
                  <a:srgbClr val="000000"/>
                </a:solidFill>
                <a:latin typeface="Arial" panose="22635452340000000000" pitchFamily="2"/>
              </a:rPr>
              <a:t>power </a:t>
            </a:r>
            <a:r>
              <a:rPr lang="en-US" sz="2800" spc="0" dirty="0" smtClean="0">
                <a:solidFill>
                  <a:srgbClr val="000000"/>
                </a:solidFill>
                <a:latin typeface="Arial" panose="22635452340000000000" pitchFamily="2"/>
              </a:rPr>
              <a:t>transfer</a:t>
            </a:r>
            <a:endParaRPr lang="en-US" sz="2800" spc="0" dirty="0">
              <a:solidFill>
                <a:srgbClr val="000000"/>
              </a:solidFill>
              <a:latin typeface="Arial" panose="22635452340000000000" pitchFamily="2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661670" y="701040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sp>
        <p:nvSpPr>
          <p:cNvPr id="5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Text Placeholder 415"/>
          <p:cNvSpPr>
            <a:spLocks noGrp="1"/>
          </p:cNvSpPr>
          <p:nvPr>
            <p:ph type="body" idx="10"/>
          </p:nvPr>
        </p:nvSpPr>
        <p:spPr>
          <a:xfrm>
            <a:off x="38100" y="114300"/>
            <a:ext cx="9105900" cy="5676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0" rIns="0" bIns="0" anchor="t"/>
          <a:lstStyle/>
          <a:p>
            <a:pPr marL="640080" marR="0" indent="0" algn="l">
              <a:lnSpc>
                <a:spcPct val="95999"/>
              </a:lnSpc>
              <a:spcAft>
                <a:spcPts val="0"/>
              </a:spcAft>
              <a:tabLst>
                <a:tab pos="9014460" algn="r"/>
              </a:tabLst>
            </a:pPr>
            <a:r>
              <a:rPr lang="en-US" sz="3600" spc="-120" dirty="0" smtClean="0">
                <a:solidFill>
                  <a:srgbClr val="0066CC"/>
                </a:solidFill>
                <a:latin typeface="Verdana" panose="22635452340000000000" pitchFamily="2"/>
              </a:rPr>
              <a:t>Example 5.7:</a:t>
            </a:r>
            <a:r>
              <a:rPr lang="en-US" sz="3600" spc="-120" dirty="0">
                <a:solidFill>
                  <a:srgbClr val="0066CC"/>
                </a:solidFill>
                <a:latin typeface="Verdana" panose="22635452340000000000" pitchFamily="2"/>
              </a:rPr>
              <a:t>	</a:t>
            </a:r>
            <a:endParaRPr lang="en-US" sz="1150" b="1" spc="2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sp>
        <p:nvSpPr>
          <p:cNvPr id="417" name="Text Placeholder 416"/>
          <p:cNvSpPr>
            <a:spLocks noGrp="1"/>
          </p:cNvSpPr>
          <p:nvPr>
            <p:ph type="body" idx="10"/>
          </p:nvPr>
        </p:nvSpPr>
        <p:spPr>
          <a:xfrm>
            <a:off x="38100" y="681990"/>
            <a:ext cx="9105900" cy="9245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251460" rIns="0" bIns="0" anchor="t"/>
          <a:lstStyle/>
          <a:p>
            <a:pPr marL="731520" marR="0" indent="0" algn="l">
              <a:lnSpc>
                <a:spcPct val="95999"/>
              </a:lnSpc>
              <a:spcAft>
                <a:spcPts val="1620"/>
              </a:spcAft>
            </a:pPr>
            <a:r>
              <a:rPr lang="en-US" sz="2800" spc="0">
                <a:solidFill>
                  <a:srgbClr val="000000"/>
                </a:solidFill>
                <a:latin typeface="Arial" panose="22635452340000000000" pitchFamily="2"/>
              </a:rPr>
              <a:t>Determine the Thevenin equivalent. (use Theory)</a:t>
            </a:r>
          </a:p>
        </p:txBody>
      </p:sp>
      <p:cxnSp>
        <p:nvCxnSpPr>
          <p:cNvPr id="420" name="Straight Connector 419"/>
          <p:cNvCxnSpPr/>
          <p:nvPr/>
        </p:nvCxnSpPr>
        <p:spPr>
          <a:xfrm>
            <a:off x="661670" y="701040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484784"/>
            <a:ext cx="3611512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389353"/>
            <a:ext cx="3168352" cy="229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3348608"/>
            <a:ext cx="3031707" cy="2138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7544" y="5661248"/>
            <a:ext cx="2874603" cy="797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16015" y="5733256"/>
            <a:ext cx="2726485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14888" y="1412776"/>
            <a:ext cx="3096343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Text Placeholder 422"/>
          <p:cNvSpPr>
            <a:spLocks noGrp="1"/>
          </p:cNvSpPr>
          <p:nvPr>
            <p:ph type="body" idx="10"/>
          </p:nvPr>
        </p:nvSpPr>
        <p:spPr>
          <a:xfrm>
            <a:off x="79375" y="109855"/>
            <a:ext cx="9027795" cy="541020"/>
          </a:xfrm>
          <a:prstGeom prst="rect">
            <a:avLst/>
          </a:prstGeom>
          <a:noFill/>
          <a:ln w="223520" cmpd="sng">
            <a:noFill/>
            <a:prstDash val="solid"/>
          </a:ln>
        </p:spPr>
        <p:txBody>
          <a:bodyPr lIns="0" tIns="0" rIns="0" bIns="0" anchor="t"/>
          <a:lstStyle/>
          <a:p>
            <a:pPr marL="594360" marR="0" indent="0" algn="l">
              <a:lnSpc>
                <a:spcPct val="75839"/>
              </a:lnSpc>
              <a:spcAft>
                <a:spcPts val="0"/>
              </a:spcAft>
              <a:tabLst>
                <a:tab pos="8973185" algn="r"/>
              </a:tabLst>
            </a:pPr>
            <a:r>
              <a:rPr lang="en-US" sz="4400" spc="-80" dirty="0">
                <a:solidFill>
                  <a:srgbClr val="0066CC"/>
                </a:solidFill>
                <a:latin typeface="Verdana" panose="22635452340000000000" pitchFamily="2"/>
              </a:rPr>
              <a:t>Practice: 5.5	</a:t>
            </a:r>
            <a:endParaRPr lang="en-US" sz="1150" b="1" spc="2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sp>
        <p:nvSpPr>
          <p:cNvPr id="425" name="Text Placeholder 424"/>
          <p:cNvSpPr>
            <a:spLocks noGrp="1"/>
          </p:cNvSpPr>
          <p:nvPr>
            <p:ph type="body" idx="10"/>
          </p:nvPr>
        </p:nvSpPr>
        <p:spPr>
          <a:xfrm>
            <a:off x="79375" y="720090"/>
            <a:ext cx="8775700" cy="18586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297180" rIns="0" bIns="0" anchor="t"/>
          <a:lstStyle/>
          <a:p>
            <a:pPr marL="594360" marR="0" indent="0" algn="l">
              <a:lnSpc>
                <a:spcPct val="95999"/>
              </a:lnSpc>
              <a:spcAft>
                <a:spcPts val="0"/>
              </a:spcAft>
            </a:pPr>
            <a:r>
              <a:rPr lang="en-US" sz="2800" spc="0" dirty="0">
                <a:solidFill>
                  <a:srgbClr val="000000"/>
                </a:solidFill>
                <a:latin typeface="Tahoma" panose="22635452340000000000" pitchFamily="2"/>
              </a:rPr>
              <a:t>Using repeated source transformations,</a:t>
            </a:r>
          </a:p>
          <a:p>
            <a:pPr marL="594360" marR="0" indent="0" algn="l">
              <a:lnSpc>
                <a:spcPct val="95999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spc="0" dirty="0">
                <a:solidFill>
                  <a:srgbClr val="000000"/>
                </a:solidFill>
                <a:latin typeface="Tahoma" panose="22635452340000000000" pitchFamily="2"/>
              </a:rPr>
              <a:t>determine the </a:t>
            </a:r>
            <a:r>
              <a:rPr lang="en-US" sz="2800" spc="0" dirty="0" err="1" smtClean="0">
                <a:solidFill>
                  <a:srgbClr val="000000"/>
                </a:solidFill>
                <a:latin typeface="Tahoma" panose="22635452340000000000" pitchFamily="2"/>
              </a:rPr>
              <a:t>Thevenin</a:t>
            </a:r>
            <a:r>
              <a:rPr lang="en-US" sz="2800" spc="0" dirty="0" smtClean="0">
                <a:solidFill>
                  <a:srgbClr val="000000"/>
                </a:solidFill>
                <a:latin typeface="Tahoma" panose="22635452340000000000" pitchFamily="2"/>
              </a:rPr>
              <a:t> equivalent </a:t>
            </a:r>
            <a:r>
              <a:rPr lang="en-US" sz="2800" spc="0" dirty="0">
                <a:solidFill>
                  <a:srgbClr val="000000"/>
                </a:solidFill>
                <a:latin typeface="Tahoma" panose="22635452340000000000" pitchFamily="2"/>
              </a:rPr>
              <a:t>of the</a:t>
            </a:r>
          </a:p>
          <a:p>
            <a:pPr marL="594360" marR="0" indent="0" algn="l">
              <a:lnSpc>
                <a:spcPct val="95999"/>
              </a:lnSpc>
              <a:spcBef>
                <a:spcPts val="0"/>
              </a:spcBef>
              <a:spcAft>
                <a:spcPts val="1800"/>
              </a:spcAft>
            </a:pPr>
            <a:r>
              <a:rPr lang="en-US" sz="2800" spc="0" dirty="0">
                <a:solidFill>
                  <a:srgbClr val="000000"/>
                </a:solidFill>
                <a:latin typeface="Tahoma" panose="22635452340000000000" pitchFamily="2"/>
              </a:rPr>
              <a:t>highlighted network</a:t>
            </a:r>
          </a:p>
        </p:txBody>
      </p:sp>
      <p:pic>
        <p:nvPicPr>
          <p:cNvPr id="427" name="Image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02335" y="2578735"/>
            <a:ext cx="7333615" cy="3145155"/>
          </a:xfrm>
          <a:prstGeom prst="rect">
            <a:avLst/>
          </a:prstGeom>
        </p:spPr>
      </p:pic>
      <p:cxnSp>
        <p:nvCxnSpPr>
          <p:cNvPr id="428" name="Straight Connector 427"/>
          <p:cNvCxnSpPr/>
          <p:nvPr/>
        </p:nvCxnSpPr>
        <p:spPr>
          <a:xfrm>
            <a:off x="661670" y="701040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sp>
        <p:nvSpPr>
          <p:cNvPr id="6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Text Placeholder 430"/>
          <p:cNvSpPr>
            <a:spLocks noGrp="1"/>
          </p:cNvSpPr>
          <p:nvPr>
            <p:ph type="body" idx="10"/>
          </p:nvPr>
        </p:nvSpPr>
        <p:spPr>
          <a:xfrm>
            <a:off x="97790" y="106680"/>
            <a:ext cx="9009380" cy="544195"/>
          </a:xfrm>
          <a:prstGeom prst="rect">
            <a:avLst/>
          </a:prstGeom>
          <a:noFill/>
          <a:ln w="233045" cmpd="sng">
            <a:noFill/>
            <a:prstDash val="solid"/>
          </a:ln>
        </p:spPr>
        <p:txBody>
          <a:bodyPr lIns="0" tIns="0" rIns="0" bIns="0" anchor="t"/>
          <a:lstStyle/>
          <a:p>
            <a:pPr marL="594360" marR="0" indent="0" algn="l">
              <a:lnSpc>
                <a:spcPct val="76799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4400" spc="-80" dirty="0">
                <a:solidFill>
                  <a:srgbClr val="0066CC"/>
                </a:solidFill>
                <a:latin typeface="Verdana" panose="22635452340000000000" pitchFamily="2"/>
              </a:rPr>
              <a:t>Practice: 5.6	</a:t>
            </a:r>
            <a:endParaRPr lang="en-US" sz="1150" b="1" spc="2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sp>
        <p:nvSpPr>
          <p:cNvPr id="433" name="Text Placeholder 432"/>
          <p:cNvSpPr>
            <a:spLocks noGrp="1"/>
          </p:cNvSpPr>
          <p:nvPr>
            <p:ph type="body" idx="10"/>
          </p:nvPr>
        </p:nvSpPr>
        <p:spPr>
          <a:xfrm>
            <a:off x="135890" y="720090"/>
            <a:ext cx="8775700" cy="149288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457200" rIns="0" bIns="0" anchor="t"/>
          <a:lstStyle/>
          <a:p>
            <a:pPr marL="640080" marR="0" indent="0" algn="l">
              <a:lnSpc>
                <a:spcPct val="77759"/>
              </a:lnSpc>
              <a:spcAft>
                <a:spcPts val="0"/>
              </a:spcAft>
            </a:pPr>
            <a:r>
              <a:rPr lang="en-US" sz="2800" spc="0">
                <a:solidFill>
                  <a:srgbClr val="060505"/>
                </a:solidFill>
                <a:latin typeface="Tahoma" panose="22635452340000000000" pitchFamily="2"/>
              </a:rPr>
              <a:t>Use Thevenin’s theorem to find the current</a:t>
            </a:r>
          </a:p>
          <a:p>
            <a:pPr marL="640080" marR="0" indent="0" algn="l">
              <a:lnSpc>
                <a:spcPct val="95999"/>
              </a:lnSpc>
              <a:spcBef>
                <a:spcPts val="0"/>
              </a:spcBef>
              <a:spcAft>
                <a:spcPts val="1620"/>
              </a:spcAft>
            </a:pPr>
            <a:r>
              <a:rPr lang="en-US" sz="2800" spc="80">
                <a:solidFill>
                  <a:srgbClr val="060505"/>
                </a:solidFill>
                <a:latin typeface="Tahoma" panose="22635452340000000000" pitchFamily="2"/>
              </a:rPr>
              <a:t>through the 2-</a:t>
            </a:r>
            <a:r>
              <a:rPr lang="en-US" sz="300" spc="80">
                <a:solidFill>
                  <a:srgbClr val="060505"/>
                </a:solidFill>
                <a:latin typeface="AmdtSymbols" panose="22635452340000000000" pitchFamily="2"/>
              </a:rPr>
              <a:t>c</a:t>
            </a:r>
            <a:r>
              <a:rPr lang="en-US" sz="2800" spc="80">
                <a:solidFill>
                  <a:srgbClr val="060505"/>
                </a:solidFill>
                <a:latin typeface="Tahoma" panose="22635452340000000000" pitchFamily="2"/>
              </a:rPr>
              <a:t> resistor</a:t>
            </a:r>
          </a:p>
        </p:txBody>
      </p:sp>
      <p:pic>
        <p:nvPicPr>
          <p:cNvPr id="435" name="Image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26465" y="2212975"/>
            <a:ext cx="7339965" cy="3429000"/>
          </a:xfrm>
          <a:prstGeom prst="rect">
            <a:avLst/>
          </a:prstGeom>
        </p:spPr>
      </p:pic>
      <p:cxnSp>
        <p:nvCxnSpPr>
          <p:cNvPr id="436" name="Straight Connector 435"/>
          <p:cNvCxnSpPr/>
          <p:nvPr/>
        </p:nvCxnSpPr>
        <p:spPr>
          <a:xfrm>
            <a:off x="661670" y="701040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sp>
        <p:nvSpPr>
          <p:cNvPr id="6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Text Placeholder 438"/>
          <p:cNvSpPr>
            <a:spLocks noGrp="1"/>
          </p:cNvSpPr>
          <p:nvPr>
            <p:ph type="body" idx="10"/>
          </p:nvPr>
        </p:nvSpPr>
        <p:spPr>
          <a:xfrm>
            <a:off x="97790" y="-36790"/>
            <a:ext cx="9022080" cy="565785"/>
          </a:xfrm>
          <a:prstGeom prst="rect">
            <a:avLst/>
          </a:prstGeom>
          <a:noFill/>
          <a:ln w="242570" cmpd="sng">
            <a:noFill/>
            <a:prstDash val="solid"/>
          </a:ln>
        </p:spPr>
        <p:txBody>
          <a:bodyPr lIns="0" tIns="0" rIns="0" bIns="0" anchor="t"/>
          <a:lstStyle/>
          <a:p>
            <a:pPr marL="548640" marR="0" indent="0" algn="l">
              <a:lnSpc>
                <a:spcPct val="95999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3600" spc="-80" dirty="0">
                <a:solidFill>
                  <a:srgbClr val="0066CC"/>
                </a:solidFill>
                <a:latin typeface="Verdana" panose="22635452340000000000" pitchFamily="2"/>
              </a:rPr>
              <a:t>Example 5.8:	</a:t>
            </a:r>
            <a:endParaRPr lang="en-US" sz="1150" b="1" spc="2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sp>
        <p:nvSpPr>
          <p:cNvPr id="441" name="Text Placeholder 440"/>
          <p:cNvSpPr>
            <a:spLocks noGrp="1"/>
          </p:cNvSpPr>
          <p:nvPr>
            <p:ph type="body" idx="10"/>
          </p:nvPr>
        </p:nvSpPr>
        <p:spPr>
          <a:xfrm>
            <a:off x="0" y="404664"/>
            <a:ext cx="9144000" cy="158432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182880" rIns="0" bIns="0" anchor="t"/>
          <a:lstStyle/>
          <a:p>
            <a:pPr marL="365760" marR="0" indent="0" algn="l">
              <a:lnSpc>
                <a:spcPct val="95999"/>
              </a:lnSpc>
              <a:spcAft>
                <a:spcPts val="0"/>
              </a:spcAft>
            </a:pPr>
            <a:r>
              <a:rPr lang="en-US" sz="2800" spc="-30" dirty="0">
                <a:solidFill>
                  <a:srgbClr val="000000"/>
                </a:solidFill>
                <a:latin typeface="Arial" panose="22635452340000000000" pitchFamily="2"/>
              </a:rPr>
              <a:t>Determine the</a:t>
            </a:r>
            <a:r>
              <a:rPr lang="en-US" sz="2800" spc="-30" dirty="0">
                <a:solidFill>
                  <a:srgbClr val="FF0000"/>
                </a:solidFill>
                <a:latin typeface="Arial" panose="22635452340000000000" pitchFamily="2"/>
              </a:rPr>
              <a:t> </a:t>
            </a:r>
            <a:r>
              <a:rPr lang="en-US" sz="2800" spc="-30" dirty="0" err="1">
                <a:solidFill>
                  <a:srgbClr val="FF0000"/>
                </a:solidFill>
                <a:latin typeface="Arial" panose="22635452340000000000" pitchFamily="2"/>
              </a:rPr>
              <a:t>Thevenin</a:t>
            </a:r>
            <a:r>
              <a:rPr lang="en-US" sz="2800" spc="-30" dirty="0">
                <a:solidFill>
                  <a:srgbClr val="FF0000"/>
                </a:solidFill>
                <a:latin typeface="Arial" panose="22635452340000000000" pitchFamily="2"/>
              </a:rPr>
              <a:t> equivalent</a:t>
            </a:r>
            <a:r>
              <a:rPr lang="en-US" sz="2800" spc="-30" dirty="0">
                <a:solidFill>
                  <a:srgbClr val="000000"/>
                </a:solidFill>
                <a:latin typeface="Arial" panose="22635452340000000000" pitchFamily="2"/>
              </a:rPr>
              <a:t> for </a:t>
            </a:r>
            <a:r>
              <a:rPr lang="en-US" sz="2800" spc="-30" dirty="0" smtClean="0">
                <a:solidFill>
                  <a:srgbClr val="000000"/>
                </a:solidFill>
                <a:latin typeface="Arial" panose="22635452340000000000" pitchFamily="2"/>
              </a:rPr>
              <a:t>the </a:t>
            </a:r>
            <a:r>
              <a:rPr lang="en-US" sz="2800" spc="0" dirty="0" smtClean="0">
                <a:solidFill>
                  <a:srgbClr val="000000"/>
                </a:solidFill>
                <a:latin typeface="Arial" panose="22635452340000000000" pitchFamily="2"/>
              </a:rPr>
              <a:t>network </a:t>
            </a:r>
            <a:r>
              <a:rPr lang="en-US" sz="2800" spc="0" dirty="0">
                <a:solidFill>
                  <a:srgbClr val="000000"/>
                </a:solidFill>
                <a:latin typeface="Arial" panose="22635452340000000000" pitchFamily="2"/>
              </a:rPr>
              <a:t>faced by 1-kohm .</a:t>
            </a:r>
          </a:p>
        </p:txBody>
      </p:sp>
      <p:cxnSp>
        <p:nvCxnSpPr>
          <p:cNvPr id="444" name="Straight Connector 443"/>
          <p:cNvCxnSpPr/>
          <p:nvPr/>
        </p:nvCxnSpPr>
        <p:spPr>
          <a:xfrm>
            <a:off x="661670" y="548680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484784"/>
            <a:ext cx="3144889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501008"/>
            <a:ext cx="3744416" cy="320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356992"/>
            <a:ext cx="3168352" cy="3026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39952" y="1412776"/>
            <a:ext cx="3672408" cy="1842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Text Placeholder 454"/>
          <p:cNvSpPr>
            <a:spLocks noGrp="1"/>
          </p:cNvSpPr>
          <p:nvPr>
            <p:ph type="body" idx="10"/>
          </p:nvPr>
        </p:nvSpPr>
        <p:spPr>
          <a:xfrm>
            <a:off x="97790" y="115570"/>
            <a:ext cx="9009380" cy="480060"/>
          </a:xfrm>
          <a:prstGeom prst="rect">
            <a:avLst/>
          </a:prstGeom>
          <a:noFill/>
          <a:ln w="261620" cmpd="sng">
            <a:noFill/>
            <a:prstDash val="solid"/>
          </a:ln>
        </p:spPr>
        <p:txBody>
          <a:bodyPr lIns="0" tIns="0" rIns="0" bIns="0" anchor="t"/>
          <a:lstStyle/>
          <a:p>
            <a:pPr marL="548640" marR="0" indent="0" algn="l">
              <a:lnSpc>
                <a:spcPct val="82559"/>
              </a:lnSpc>
              <a:spcAft>
                <a:spcPts val="0"/>
              </a:spcAft>
              <a:tabLst>
                <a:tab pos="8933180" algn="r"/>
              </a:tabLst>
            </a:pPr>
            <a:r>
              <a:rPr lang="en-US" sz="3600" spc="-60" dirty="0">
                <a:solidFill>
                  <a:srgbClr val="0066CC"/>
                </a:solidFill>
                <a:latin typeface="Verdana" panose="22635452340000000000" pitchFamily="2"/>
              </a:rPr>
              <a:t>Norton’s theorem:	</a:t>
            </a:r>
            <a:endParaRPr lang="en-US" sz="1150" b="1" spc="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sp>
        <p:nvSpPr>
          <p:cNvPr id="457" name="Text Placeholder 456"/>
          <p:cNvSpPr>
            <a:spLocks noGrp="1"/>
          </p:cNvSpPr>
          <p:nvPr>
            <p:ph type="body" idx="10"/>
          </p:nvPr>
        </p:nvSpPr>
        <p:spPr>
          <a:xfrm>
            <a:off x="257810" y="720090"/>
            <a:ext cx="8775700" cy="594868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457200" rIns="0" bIns="0" anchor="t"/>
          <a:lstStyle/>
          <a:p>
            <a:pPr marL="365760" marR="0" indent="0" algn="l">
              <a:lnSpc>
                <a:spcPct val="95999"/>
              </a:lnSpc>
              <a:spcAft>
                <a:spcPts val="0"/>
              </a:spcAft>
            </a:pPr>
            <a:r>
              <a:rPr lang="en-US" sz="2800" spc="-50">
                <a:solidFill>
                  <a:srgbClr val="000000"/>
                </a:solidFill>
                <a:latin typeface="Arial" panose="22635452340000000000" pitchFamily="2"/>
              </a:rPr>
              <a:t>Given any linear circuit, rearrange it in the form of</a:t>
            </a:r>
          </a:p>
          <a:p>
            <a:pPr marL="365760" marR="0" indent="0" algn="l">
              <a:lnSpc>
                <a:spcPct val="95999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spc="-50">
                <a:solidFill>
                  <a:srgbClr val="000000"/>
                </a:solidFill>
                <a:latin typeface="Arial" panose="22635452340000000000" pitchFamily="2"/>
              </a:rPr>
              <a:t>two networks </a:t>
            </a:r>
            <a:r>
              <a:rPr lang="en-US" sz="2800" i="1" spc="-50">
                <a:solidFill>
                  <a:srgbClr val="000000"/>
                </a:solidFill>
                <a:latin typeface="Arial" panose="22635452340000000000" pitchFamily="2"/>
              </a:rPr>
              <a:t>A </a:t>
            </a:r>
            <a:r>
              <a:rPr lang="en-US" sz="2800" spc="-50">
                <a:solidFill>
                  <a:srgbClr val="000000"/>
                </a:solidFill>
                <a:latin typeface="Arial" panose="22635452340000000000" pitchFamily="2"/>
              </a:rPr>
              <a:t>and </a:t>
            </a:r>
            <a:r>
              <a:rPr lang="en-US" sz="2800" i="1" spc="-50">
                <a:solidFill>
                  <a:srgbClr val="000000"/>
                </a:solidFill>
                <a:latin typeface="Arial" panose="22635452340000000000" pitchFamily="2"/>
              </a:rPr>
              <a:t>B </a:t>
            </a:r>
            <a:r>
              <a:rPr lang="en-US" sz="2800" spc="-50">
                <a:solidFill>
                  <a:srgbClr val="000000"/>
                </a:solidFill>
                <a:latin typeface="Arial" panose="22635452340000000000" pitchFamily="2"/>
              </a:rPr>
              <a:t>connected by two wires. If</a:t>
            </a:r>
          </a:p>
          <a:p>
            <a:pPr marL="365760" marR="0" indent="0" algn="l">
              <a:lnSpc>
                <a:spcPct val="95999"/>
              </a:lnSpc>
              <a:spcBef>
                <a:spcPts val="180"/>
              </a:spcBef>
              <a:spcAft>
                <a:spcPts val="0"/>
              </a:spcAft>
            </a:pPr>
            <a:r>
              <a:rPr lang="en-US" sz="2800" spc="-60">
                <a:solidFill>
                  <a:srgbClr val="000000"/>
                </a:solidFill>
                <a:latin typeface="Arial" panose="22635452340000000000" pitchFamily="2"/>
              </a:rPr>
              <a:t>either network contains a dependent source, its</a:t>
            </a:r>
          </a:p>
          <a:p>
            <a:pPr marL="365760" marR="0" indent="0" algn="l">
              <a:lnSpc>
                <a:spcPct val="82559"/>
              </a:lnSpc>
              <a:spcBef>
                <a:spcPts val="540"/>
              </a:spcBef>
              <a:spcAft>
                <a:spcPts val="0"/>
              </a:spcAft>
            </a:pPr>
            <a:r>
              <a:rPr lang="en-US" sz="2800" spc="-60">
                <a:solidFill>
                  <a:srgbClr val="000000"/>
                </a:solidFill>
                <a:latin typeface="Arial" panose="22635452340000000000" pitchFamily="2"/>
              </a:rPr>
              <a:t>control variable must be in that same network.</a:t>
            </a:r>
          </a:p>
          <a:p>
            <a:pPr marL="365760" marR="0" indent="0" algn="l">
              <a:lnSpc>
                <a:spcPct val="95999"/>
              </a:lnSpc>
              <a:spcBef>
                <a:spcPts val="360"/>
              </a:spcBef>
              <a:spcAft>
                <a:spcPts val="0"/>
              </a:spcAft>
            </a:pPr>
            <a:r>
              <a:rPr lang="en-US" sz="2800" spc="-70">
                <a:solidFill>
                  <a:srgbClr val="000000"/>
                </a:solidFill>
                <a:latin typeface="Arial" panose="22635452340000000000" pitchFamily="2"/>
              </a:rPr>
              <a:t>Define a current </a:t>
            </a:r>
            <a:r>
              <a:rPr lang="en-US" sz="2800" i="1" spc="-70">
                <a:solidFill>
                  <a:srgbClr val="000000"/>
                </a:solidFill>
                <a:latin typeface="Arial" panose="22635452340000000000" pitchFamily="2"/>
              </a:rPr>
              <a:t>i</a:t>
            </a:r>
            <a:r>
              <a:rPr lang="en-US" sz="2800" i="1" spc="-70" baseline="-25000">
                <a:solidFill>
                  <a:srgbClr val="000000"/>
                </a:solidFill>
                <a:latin typeface="Arial" panose="22635452340000000000" pitchFamily="2"/>
              </a:rPr>
              <a:t>sc</a:t>
            </a:r>
            <a:r>
              <a:rPr lang="en-US" sz="2800" spc="-70">
                <a:solidFill>
                  <a:srgbClr val="000000"/>
                </a:solidFill>
                <a:latin typeface="Arial" panose="22635452340000000000" pitchFamily="2"/>
              </a:rPr>
              <a:t> as the</a:t>
            </a:r>
            <a:r>
              <a:rPr lang="en-US" sz="2800" spc="-70">
                <a:solidFill>
                  <a:srgbClr val="FF0000"/>
                </a:solidFill>
                <a:latin typeface="Arial" panose="22635452340000000000" pitchFamily="2"/>
              </a:rPr>
              <a:t> short circuit current</a:t>
            </a:r>
            <a:r>
              <a:rPr lang="en-US" sz="2800" spc="-70">
                <a:solidFill>
                  <a:srgbClr val="000000"/>
                </a:solidFill>
                <a:latin typeface="Arial" panose="22635452340000000000" pitchFamily="2"/>
              </a:rPr>
              <a:t> that</a:t>
            </a:r>
          </a:p>
          <a:p>
            <a:pPr marL="365760" marR="0" indent="0" algn="l">
              <a:lnSpc>
                <a:spcPct val="95999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spc="-30">
                <a:solidFill>
                  <a:srgbClr val="000000"/>
                </a:solidFill>
                <a:latin typeface="Arial" panose="22635452340000000000" pitchFamily="2"/>
              </a:rPr>
              <a:t>appears when </a:t>
            </a:r>
            <a:r>
              <a:rPr lang="en-US" sz="2800" i="1" spc="-30">
                <a:solidFill>
                  <a:srgbClr val="000000"/>
                </a:solidFill>
                <a:latin typeface="Arial" panose="22635452340000000000" pitchFamily="2"/>
              </a:rPr>
              <a:t>B </a:t>
            </a:r>
            <a:r>
              <a:rPr lang="en-US" sz="2800" spc="-30">
                <a:solidFill>
                  <a:srgbClr val="000000"/>
                </a:solidFill>
                <a:latin typeface="Arial" panose="22635452340000000000" pitchFamily="2"/>
              </a:rPr>
              <a:t>is disconnected and the terminals</a:t>
            </a:r>
          </a:p>
          <a:p>
            <a:pPr marL="365760" marR="0" indent="0" algn="l">
              <a:lnSpc>
                <a:spcPct val="82559"/>
              </a:lnSpc>
              <a:spcBef>
                <a:spcPts val="540"/>
              </a:spcBef>
              <a:spcAft>
                <a:spcPts val="0"/>
              </a:spcAft>
            </a:pPr>
            <a:r>
              <a:rPr lang="en-US" sz="2800" spc="-60">
                <a:solidFill>
                  <a:srgbClr val="000000"/>
                </a:solidFill>
                <a:latin typeface="Arial" panose="22635452340000000000" pitchFamily="2"/>
              </a:rPr>
              <a:t>of </a:t>
            </a:r>
            <a:r>
              <a:rPr lang="en-US" sz="2800" i="1" spc="-60">
                <a:solidFill>
                  <a:srgbClr val="000000"/>
                </a:solidFill>
                <a:latin typeface="Arial" panose="22635452340000000000" pitchFamily="2"/>
              </a:rPr>
              <a:t>A </a:t>
            </a:r>
            <a:r>
              <a:rPr lang="en-US" sz="2800" spc="-60">
                <a:solidFill>
                  <a:srgbClr val="000000"/>
                </a:solidFill>
                <a:latin typeface="Arial" panose="22635452340000000000" pitchFamily="2"/>
              </a:rPr>
              <a:t>are short-circuited. Then all currents and</a:t>
            </a:r>
          </a:p>
          <a:p>
            <a:pPr marL="365760" marR="0" indent="0" algn="l">
              <a:lnSpc>
                <a:spcPct val="95999"/>
              </a:lnSpc>
              <a:spcBef>
                <a:spcPts val="180"/>
              </a:spcBef>
              <a:spcAft>
                <a:spcPts val="0"/>
              </a:spcAft>
            </a:pPr>
            <a:r>
              <a:rPr lang="en-US" sz="2800" spc="-50">
                <a:solidFill>
                  <a:srgbClr val="000000"/>
                </a:solidFill>
                <a:latin typeface="Arial" panose="22635452340000000000" pitchFamily="2"/>
              </a:rPr>
              <a:t>voltages in </a:t>
            </a:r>
            <a:r>
              <a:rPr lang="en-US" sz="2800" i="1" spc="-50">
                <a:solidFill>
                  <a:srgbClr val="000000"/>
                </a:solidFill>
                <a:latin typeface="Arial" panose="22635452340000000000" pitchFamily="2"/>
              </a:rPr>
              <a:t>B </a:t>
            </a:r>
            <a:r>
              <a:rPr lang="en-US" sz="2800" spc="-50">
                <a:solidFill>
                  <a:srgbClr val="000000"/>
                </a:solidFill>
                <a:latin typeface="Arial" panose="22635452340000000000" pitchFamily="2"/>
              </a:rPr>
              <a:t>will remain unchanged if all</a:t>
            </a:r>
          </a:p>
          <a:p>
            <a:pPr marL="365760" marR="0" indent="0" algn="l">
              <a:lnSpc>
                <a:spcPct val="95999"/>
              </a:lnSpc>
              <a:spcBef>
                <a:spcPts val="180"/>
              </a:spcBef>
              <a:spcAft>
                <a:spcPts val="0"/>
              </a:spcAft>
            </a:pPr>
            <a:r>
              <a:rPr lang="en-US" sz="2800" i="1" spc="-40">
                <a:solidFill>
                  <a:srgbClr val="000000"/>
                </a:solidFill>
                <a:latin typeface="Arial" panose="22635452340000000000" pitchFamily="2"/>
              </a:rPr>
              <a:t>independent </a:t>
            </a:r>
            <a:r>
              <a:rPr lang="en-US" sz="2800" spc="-40">
                <a:solidFill>
                  <a:srgbClr val="000000"/>
                </a:solidFill>
                <a:latin typeface="Arial" panose="22635452340000000000" pitchFamily="2"/>
              </a:rPr>
              <a:t>voltage and current sources in </a:t>
            </a:r>
            <a:r>
              <a:rPr lang="en-US" sz="2800" i="1" spc="-40">
                <a:solidFill>
                  <a:srgbClr val="000000"/>
                </a:solidFill>
                <a:latin typeface="Arial" panose="22635452340000000000" pitchFamily="2"/>
              </a:rPr>
              <a:t>A </a:t>
            </a:r>
            <a:r>
              <a:rPr lang="en-US" sz="2800" spc="-40">
                <a:solidFill>
                  <a:srgbClr val="000000"/>
                </a:solidFill>
                <a:latin typeface="Arial" panose="22635452340000000000" pitchFamily="2"/>
              </a:rPr>
              <a:t>are</a:t>
            </a:r>
          </a:p>
          <a:p>
            <a:pPr marL="0" marR="0" indent="0" algn="ctr">
              <a:lnSpc>
                <a:spcPct val="95999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spc="-50">
                <a:solidFill>
                  <a:srgbClr val="000000"/>
                </a:solidFill>
                <a:latin typeface="Arial" panose="22635452340000000000" pitchFamily="2"/>
              </a:rPr>
              <a:t>“killed” or “zeroed out,” and an independent current</a:t>
            </a:r>
          </a:p>
          <a:p>
            <a:pPr marL="365760" marR="0" indent="0" algn="l">
              <a:lnSpc>
                <a:spcPct val="95999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spc="-80">
                <a:solidFill>
                  <a:srgbClr val="000000"/>
                </a:solidFill>
                <a:latin typeface="Arial" panose="22635452340000000000" pitchFamily="2"/>
              </a:rPr>
              <a:t>source </a:t>
            </a:r>
            <a:r>
              <a:rPr lang="en-US" sz="2800" i="1" spc="-80">
                <a:solidFill>
                  <a:srgbClr val="000000"/>
                </a:solidFill>
                <a:latin typeface="Arial" panose="22635452340000000000" pitchFamily="2"/>
              </a:rPr>
              <a:t>i</a:t>
            </a:r>
            <a:r>
              <a:rPr lang="en-US" sz="2800" i="1" spc="-80" baseline="-25000">
                <a:solidFill>
                  <a:srgbClr val="000000"/>
                </a:solidFill>
                <a:latin typeface="Arial" panose="22635452340000000000" pitchFamily="2"/>
              </a:rPr>
              <a:t>sc</a:t>
            </a:r>
            <a:r>
              <a:rPr lang="en-US" sz="2800" spc="-80">
                <a:solidFill>
                  <a:srgbClr val="000000"/>
                </a:solidFill>
                <a:latin typeface="Arial" panose="22635452340000000000" pitchFamily="2"/>
              </a:rPr>
              <a:t> is connected, with proper polarity, in</a:t>
            </a:r>
          </a:p>
          <a:p>
            <a:pPr marL="365760" marR="0" indent="0" algn="l">
              <a:lnSpc>
                <a:spcPct val="95999"/>
              </a:lnSpc>
              <a:spcBef>
                <a:spcPts val="0"/>
              </a:spcBef>
              <a:spcAft>
                <a:spcPts val="3240"/>
              </a:spcAft>
            </a:pPr>
            <a:r>
              <a:rPr lang="en-US" sz="2800" spc="-50">
                <a:solidFill>
                  <a:srgbClr val="000000"/>
                </a:solidFill>
                <a:latin typeface="Arial" panose="22635452340000000000" pitchFamily="2"/>
              </a:rPr>
              <a:t>parallel with the dead (inactive) </a:t>
            </a:r>
            <a:r>
              <a:rPr lang="en-US" sz="2800" i="1" spc="-50">
                <a:solidFill>
                  <a:srgbClr val="000000"/>
                </a:solidFill>
                <a:latin typeface="Arial" panose="22635452340000000000" pitchFamily="2"/>
              </a:rPr>
              <a:t>A </a:t>
            </a:r>
            <a:r>
              <a:rPr lang="en-US" sz="2800" spc="-50">
                <a:solidFill>
                  <a:srgbClr val="000000"/>
                </a:solidFill>
                <a:latin typeface="Arial" panose="22635452340000000000" pitchFamily="2"/>
              </a:rPr>
              <a:t>network</a:t>
            </a:r>
          </a:p>
        </p:txBody>
      </p:sp>
      <p:cxnSp>
        <p:nvCxnSpPr>
          <p:cNvPr id="458" name="Straight Connector 457"/>
          <p:cNvCxnSpPr/>
          <p:nvPr/>
        </p:nvCxnSpPr>
        <p:spPr>
          <a:xfrm>
            <a:off x="661670" y="701040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sp>
        <p:nvSpPr>
          <p:cNvPr id="5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Text Placeholder 460"/>
          <p:cNvSpPr>
            <a:spLocks noGrp="1"/>
          </p:cNvSpPr>
          <p:nvPr>
            <p:ph type="body" idx="10"/>
          </p:nvPr>
        </p:nvSpPr>
        <p:spPr>
          <a:xfrm>
            <a:off x="97790" y="-36790"/>
            <a:ext cx="9011285" cy="565785"/>
          </a:xfrm>
          <a:prstGeom prst="rect">
            <a:avLst/>
          </a:prstGeom>
          <a:noFill/>
          <a:ln w="271145" cmpd="sng">
            <a:noFill/>
            <a:prstDash val="solid"/>
          </a:ln>
        </p:spPr>
        <p:txBody>
          <a:bodyPr lIns="0" tIns="0" rIns="0" bIns="0" anchor="t"/>
          <a:lstStyle/>
          <a:p>
            <a:pPr marL="548640" marR="0" indent="0" algn="l">
              <a:lnSpc>
                <a:spcPct val="95999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3600" spc="-120" dirty="0">
                <a:solidFill>
                  <a:srgbClr val="0066CC"/>
                </a:solidFill>
                <a:latin typeface="Verdana" panose="22635452340000000000" pitchFamily="2"/>
              </a:rPr>
              <a:t>Example:	</a:t>
            </a:r>
            <a:endParaRPr lang="en-US" sz="1150" b="1" spc="2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sp>
        <p:nvSpPr>
          <p:cNvPr id="463" name="Text Placeholder 462"/>
          <p:cNvSpPr>
            <a:spLocks noGrp="1"/>
          </p:cNvSpPr>
          <p:nvPr>
            <p:ph type="body" idx="10"/>
          </p:nvPr>
        </p:nvSpPr>
        <p:spPr>
          <a:xfrm>
            <a:off x="333375" y="273075"/>
            <a:ext cx="8775700" cy="135572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251460" rIns="0" bIns="0" anchor="t"/>
          <a:lstStyle/>
          <a:p>
            <a:pPr marL="320040" marR="0" indent="0" algn="l">
              <a:lnSpc>
                <a:spcPct val="95999"/>
              </a:lnSpc>
              <a:spcAft>
                <a:spcPts val="0"/>
              </a:spcAft>
            </a:pPr>
            <a:r>
              <a:rPr lang="en-US" sz="2800" spc="-30" dirty="0">
                <a:solidFill>
                  <a:srgbClr val="000000"/>
                </a:solidFill>
                <a:latin typeface="Arial" panose="22635452340000000000" pitchFamily="2"/>
              </a:rPr>
              <a:t>Determine the</a:t>
            </a:r>
            <a:r>
              <a:rPr lang="en-US" sz="2800" spc="-30" dirty="0">
                <a:solidFill>
                  <a:srgbClr val="FF0000"/>
                </a:solidFill>
                <a:latin typeface="Arial" panose="22635452340000000000" pitchFamily="2"/>
              </a:rPr>
              <a:t> Norton equivalent</a:t>
            </a:r>
            <a:r>
              <a:rPr lang="en-US" sz="2800" spc="-30" dirty="0">
                <a:solidFill>
                  <a:srgbClr val="000000"/>
                </a:solidFill>
                <a:latin typeface="Arial" panose="22635452340000000000" pitchFamily="2"/>
              </a:rPr>
              <a:t> for the network</a:t>
            </a:r>
          </a:p>
          <a:p>
            <a:pPr marL="320040" marR="0" indent="0" algn="l">
              <a:lnSpc>
                <a:spcPct val="95999"/>
              </a:lnSpc>
              <a:spcBef>
                <a:spcPts val="0"/>
              </a:spcBef>
              <a:spcAft>
                <a:spcPts val="1800"/>
              </a:spcAft>
            </a:pPr>
            <a:r>
              <a:rPr lang="en-US" sz="2800" spc="0" dirty="0">
                <a:solidFill>
                  <a:srgbClr val="000000"/>
                </a:solidFill>
                <a:latin typeface="Arial" panose="22635452340000000000" pitchFamily="2"/>
              </a:rPr>
              <a:t>faced by 1-kohm .</a:t>
            </a:r>
          </a:p>
        </p:txBody>
      </p:sp>
      <p:cxnSp>
        <p:nvCxnSpPr>
          <p:cNvPr id="466" name="Straight Connector 465"/>
          <p:cNvCxnSpPr/>
          <p:nvPr/>
        </p:nvCxnSpPr>
        <p:spPr>
          <a:xfrm>
            <a:off x="661670" y="548680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7" y="1412776"/>
            <a:ext cx="3465329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356992"/>
            <a:ext cx="4104456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1" y="5445224"/>
            <a:ext cx="5049561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64088" y="2996952"/>
            <a:ext cx="3168352" cy="3026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11960" y="1196752"/>
            <a:ext cx="4140460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83568" y="116632"/>
            <a:ext cx="54665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spc="0" dirty="0" err="1" smtClean="0">
                <a:latin typeface="Arial" pitchFamily="34" charset="0"/>
                <a:cs typeface="Arial" pitchFamily="34" charset="0"/>
              </a:rPr>
              <a:t>Thevenin</a:t>
            </a:r>
            <a:r>
              <a:rPr lang="en-US" sz="2800" spc="0" dirty="0" smtClean="0">
                <a:latin typeface="Arial" pitchFamily="34" charset="0"/>
                <a:cs typeface="Arial" pitchFamily="34" charset="0"/>
              </a:rPr>
              <a:t> and Norton equivalents</a:t>
            </a:r>
            <a:endParaRPr lang="en-AU" sz="28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61670" y="548680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44824"/>
            <a:ext cx="3578059" cy="2592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1916832"/>
            <a:ext cx="4526560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872" y="3331504"/>
            <a:ext cx="936104" cy="491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71800" y="4653136"/>
            <a:ext cx="237907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Text Placeholder 478"/>
          <p:cNvSpPr>
            <a:spLocks noGrp="1"/>
          </p:cNvSpPr>
          <p:nvPr>
            <p:ph type="body" idx="10"/>
          </p:nvPr>
        </p:nvSpPr>
        <p:spPr>
          <a:xfrm>
            <a:off x="97790" y="109855"/>
            <a:ext cx="9009380" cy="541020"/>
          </a:xfrm>
          <a:prstGeom prst="rect">
            <a:avLst/>
          </a:prstGeom>
          <a:noFill/>
          <a:ln w="290195" cmpd="sng">
            <a:noFill/>
            <a:prstDash val="solid"/>
          </a:ln>
        </p:spPr>
        <p:txBody>
          <a:bodyPr lIns="0" tIns="0" rIns="0" bIns="0" anchor="t"/>
          <a:lstStyle/>
          <a:p>
            <a:pPr marL="594360" marR="0" indent="0" algn="l">
              <a:lnSpc>
                <a:spcPct val="75839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4400" spc="-80" dirty="0">
                <a:solidFill>
                  <a:srgbClr val="0066CC"/>
                </a:solidFill>
                <a:latin typeface="Verdana" panose="22635452340000000000" pitchFamily="2"/>
              </a:rPr>
              <a:t>Practice: 5.7	</a:t>
            </a:r>
            <a:endParaRPr lang="en-US" sz="1150" b="1" spc="2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sp>
        <p:nvSpPr>
          <p:cNvPr id="481" name="Text Placeholder 480"/>
          <p:cNvSpPr>
            <a:spLocks noGrp="1"/>
          </p:cNvSpPr>
          <p:nvPr>
            <p:ph type="body" idx="10"/>
          </p:nvPr>
        </p:nvSpPr>
        <p:spPr>
          <a:xfrm>
            <a:off x="243840" y="720090"/>
            <a:ext cx="8775700" cy="10782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388620" rIns="0" bIns="0" anchor="t"/>
          <a:lstStyle/>
          <a:p>
            <a:pPr marL="0" marR="0" indent="0" algn="ctr">
              <a:lnSpc>
                <a:spcPct val="95999"/>
              </a:lnSpc>
              <a:spcAft>
                <a:spcPts val="1620"/>
              </a:spcAft>
            </a:pPr>
            <a:r>
              <a:rPr lang="en-US" sz="2800" spc="0" dirty="0">
                <a:solidFill>
                  <a:srgbClr val="000000"/>
                </a:solidFill>
                <a:latin typeface="Tahoma" panose="22635452340000000000" pitchFamily="2"/>
              </a:rPr>
              <a:t>Determine the </a:t>
            </a:r>
            <a:r>
              <a:rPr lang="en-US" sz="2800" spc="0" dirty="0" err="1">
                <a:solidFill>
                  <a:srgbClr val="000000"/>
                </a:solidFill>
                <a:latin typeface="Tahoma" panose="22635452340000000000" pitchFamily="2"/>
              </a:rPr>
              <a:t>Thevenin</a:t>
            </a:r>
            <a:r>
              <a:rPr lang="en-US" sz="2800" spc="0" dirty="0">
                <a:solidFill>
                  <a:srgbClr val="000000"/>
                </a:solidFill>
                <a:latin typeface="Tahoma" panose="22635452340000000000" pitchFamily="2"/>
              </a:rPr>
              <a:t> and Norton equivalents</a:t>
            </a:r>
          </a:p>
        </p:txBody>
      </p:sp>
      <p:pic>
        <p:nvPicPr>
          <p:cNvPr id="483" name="Image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71855" y="1798320"/>
            <a:ext cx="7394575" cy="3983990"/>
          </a:xfrm>
          <a:prstGeom prst="rect">
            <a:avLst/>
          </a:prstGeom>
        </p:spPr>
      </p:pic>
      <p:cxnSp>
        <p:nvCxnSpPr>
          <p:cNvPr id="484" name="Straight Connector 483"/>
          <p:cNvCxnSpPr/>
          <p:nvPr/>
        </p:nvCxnSpPr>
        <p:spPr>
          <a:xfrm>
            <a:off x="661670" y="701040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sp>
        <p:nvSpPr>
          <p:cNvPr id="6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Text Placeholder 486"/>
          <p:cNvSpPr>
            <a:spLocks noGrp="1"/>
          </p:cNvSpPr>
          <p:nvPr>
            <p:ph type="body" idx="10"/>
          </p:nvPr>
        </p:nvSpPr>
        <p:spPr>
          <a:xfrm>
            <a:off x="17780" y="115570"/>
            <a:ext cx="9089390" cy="565785"/>
          </a:xfrm>
          <a:prstGeom prst="rect">
            <a:avLst/>
          </a:prstGeom>
          <a:noFill/>
          <a:ln w="299720" cmpd="sng">
            <a:noFill/>
            <a:prstDash val="solid"/>
          </a:ln>
        </p:spPr>
        <p:txBody>
          <a:bodyPr lIns="0" tIns="0" rIns="0" bIns="0" anchor="t"/>
          <a:lstStyle/>
          <a:p>
            <a:pPr marL="640080" marR="0" indent="0" algn="l">
              <a:lnSpc>
                <a:spcPct val="95999"/>
              </a:lnSpc>
              <a:spcAft>
                <a:spcPts val="0"/>
              </a:spcAft>
              <a:tabLst>
                <a:tab pos="9034780" algn="r"/>
              </a:tabLst>
            </a:pPr>
            <a:r>
              <a:rPr lang="en-US" sz="3600" spc="-80" dirty="0">
                <a:solidFill>
                  <a:srgbClr val="0066CC"/>
                </a:solidFill>
                <a:latin typeface="Verdana" panose="22635452340000000000" pitchFamily="2"/>
              </a:rPr>
              <a:t>Example 5.9:	</a:t>
            </a:r>
            <a:endParaRPr lang="en-US" sz="1150" b="1" spc="2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sp>
        <p:nvSpPr>
          <p:cNvPr id="489" name="Text Placeholder 488"/>
          <p:cNvSpPr>
            <a:spLocks noGrp="1"/>
          </p:cNvSpPr>
          <p:nvPr>
            <p:ph type="body" idx="10"/>
          </p:nvPr>
        </p:nvSpPr>
        <p:spPr>
          <a:xfrm>
            <a:off x="17780" y="720090"/>
            <a:ext cx="8775700" cy="9474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137160" rIns="0" bIns="0" anchor="t"/>
          <a:lstStyle/>
          <a:p>
            <a:pPr marL="731520" marR="0" indent="0" algn="l">
              <a:lnSpc>
                <a:spcPct val="95999"/>
              </a:lnSpc>
              <a:spcAft>
                <a:spcPts val="2700"/>
              </a:spcAft>
            </a:pPr>
            <a:r>
              <a:rPr lang="en-US" sz="2800" spc="-30" dirty="0">
                <a:solidFill>
                  <a:srgbClr val="000000"/>
                </a:solidFill>
                <a:latin typeface="Arial" panose="22635452340000000000" pitchFamily="2"/>
              </a:rPr>
              <a:t>Determine the </a:t>
            </a:r>
            <a:r>
              <a:rPr lang="en-US" sz="2800" spc="-30" dirty="0" err="1">
                <a:solidFill>
                  <a:srgbClr val="000000"/>
                </a:solidFill>
                <a:latin typeface="Arial" panose="22635452340000000000" pitchFamily="2"/>
              </a:rPr>
              <a:t>Thevenin</a:t>
            </a:r>
            <a:r>
              <a:rPr lang="en-US" sz="2800" spc="-30" dirty="0">
                <a:solidFill>
                  <a:srgbClr val="000000"/>
                </a:solidFill>
                <a:latin typeface="Arial" panose="22635452340000000000" pitchFamily="2"/>
              </a:rPr>
              <a:t> equivalent.</a:t>
            </a:r>
          </a:p>
        </p:txBody>
      </p:sp>
      <p:pic>
        <p:nvPicPr>
          <p:cNvPr id="491" name="Image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403648" y="1844824"/>
            <a:ext cx="6120680" cy="3312368"/>
          </a:xfrm>
          <a:prstGeom prst="rect">
            <a:avLst/>
          </a:prstGeom>
        </p:spPr>
      </p:pic>
      <p:cxnSp>
        <p:nvCxnSpPr>
          <p:cNvPr id="492" name="Straight Connector 491"/>
          <p:cNvCxnSpPr/>
          <p:nvPr/>
        </p:nvCxnSpPr>
        <p:spPr>
          <a:xfrm>
            <a:off x="661670" y="701040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sp>
        <p:nvSpPr>
          <p:cNvPr id="6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Text Placeholder 494"/>
          <p:cNvSpPr>
            <a:spLocks noGrp="1"/>
          </p:cNvSpPr>
          <p:nvPr>
            <p:ph type="body" idx="10"/>
          </p:nvPr>
        </p:nvSpPr>
        <p:spPr>
          <a:xfrm>
            <a:off x="97790" y="114300"/>
            <a:ext cx="9009380" cy="567055"/>
          </a:xfrm>
          <a:prstGeom prst="rect">
            <a:avLst/>
          </a:prstGeom>
          <a:noFill/>
          <a:ln w="309245" cmpd="sng">
            <a:noFill/>
            <a:prstDash val="solid"/>
          </a:ln>
        </p:spPr>
        <p:txBody>
          <a:bodyPr lIns="0" tIns="0" rIns="0" bIns="0" anchor="t"/>
          <a:lstStyle/>
          <a:p>
            <a:pPr marL="548640" marR="0" indent="0" algn="l">
              <a:lnSpc>
                <a:spcPts val="2700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3600" spc="-120" dirty="0" smtClean="0">
                <a:solidFill>
                  <a:srgbClr val="0066CC"/>
                </a:solidFill>
                <a:latin typeface="Verdana" panose="22635452340000000000" pitchFamily="2"/>
              </a:rPr>
              <a:t>Example 5.9:</a:t>
            </a:r>
            <a:r>
              <a:rPr lang="en-US" sz="3600" spc="-120" dirty="0">
                <a:solidFill>
                  <a:srgbClr val="0066CC"/>
                </a:solidFill>
                <a:latin typeface="Verdana" panose="22635452340000000000" pitchFamily="2"/>
              </a:rPr>
              <a:t>	</a:t>
            </a:r>
            <a:endParaRPr lang="en-US" sz="1150" b="1" spc="2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sp>
        <p:nvSpPr>
          <p:cNvPr id="501" name="Text Placeholder 500"/>
          <p:cNvSpPr>
            <a:spLocks noGrp="1"/>
          </p:cNvSpPr>
          <p:nvPr>
            <p:ph type="body" idx="10"/>
          </p:nvPr>
        </p:nvSpPr>
        <p:spPr>
          <a:xfrm>
            <a:off x="97790" y="681990"/>
            <a:ext cx="9009380" cy="88138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182880" rIns="0" bIns="0" anchor="t"/>
          <a:lstStyle/>
          <a:p>
            <a:pPr marL="685800" marR="0" indent="0" algn="l">
              <a:lnSpc>
                <a:spcPct val="95999"/>
              </a:lnSpc>
              <a:spcAft>
                <a:spcPts val="1800"/>
              </a:spcAft>
            </a:pPr>
            <a:r>
              <a:rPr lang="en-US" sz="2800" spc="-30">
                <a:solidFill>
                  <a:srgbClr val="000000"/>
                </a:solidFill>
                <a:latin typeface="Arial" panose="22635452340000000000" pitchFamily="2"/>
              </a:rPr>
              <a:t>Determine the Thevenin equivalent.</a:t>
            </a:r>
          </a:p>
        </p:txBody>
      </p:sp>
      <p:cxnSp>
        <p:nvCxnSpPr>
          <p:cNvPr id="506" name="Straight Connector 505"/>
          <p:cNvCxnSpPr/>
          <p:nvPr/>
        </p:nvCxnSpPr>
        <p:spPr>
          <a:xfrm>
            <a:off x="661670" y="701040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556793"/>
            <a:ext cx="3511273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645024"/>
            <a:ext cx="3312368" cy="1484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1628800"/>
            <a:ext cx="3456384" cy="1648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3356992"/>
            <a:ext cx="4005448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44008" y="4149080"/>
            <a:ext cx="3488992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Image.jpg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187624" y="5229200"/>
            <a:ext cx="2304255" cy="1456695"/>
          </a:xfrm>
          <a:prstGeom prst="rect">
            <a:avLst/>
          </a:prstGeom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148064" y="5157192"/>
            <a:ext cx="2314575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4"/>
          <p:cNvSpPr>
            <a:spLocks noGrp="1"/>
          </p:cNvSpPr>
          <p:nvPr>
            <p:ph type="body" idx="10"/>
          </p:nvPr>
        </p:nvSpPr>
        <p:spPr>
          <a:xfrm>
            <a:off x="97790" y="115570"/>
            <a:ext cx="9009380" cy="567690"/>
          </a:xfrm>
          <a:prstGeom prst="rect">
            <a:avLst/>
          </a:prstGeom>
          <a:noFill/>
          <a:ln w="5715" cmpd="sng">
            <a:noFill/>
            <a:prstDash val="solid"/>
          </a:ln>
        </p:spPr>
        <p:txBody>
          <a:bodyPr lIns="0" tIns="0" rIns="0" bIns="0" anchor="t"/>
          <a:lstStyle/>
          <a:p>
            <a:pPr marL="685800" marR="0" indent="0" algn="l">
              <a:lnSpc>
                <a:spcPct val="95999"/>
              </a:lnSpc>
              <a:spcAft>
                <a:spcPts val="0"/>
              </a:spcAft>
              <a:tabLst>
                <a:tab pos="8912225" algn="r"/>
              </a:tabLst>
            </a:pPr>
            <a:r>
              <a:rPr lang="en-US" sz="3550" spc="-60" dirty="0" smtClean="0">
                <a:solidFill>
                  <a:srgbClr val="0066CC"/>
                </a:solidFill>
                <a:latin typeface="Verdana" panose="22635452340000000000" pitchFamily="2"/>
              </a:rPr>
              <a:t>Linearity and Superposition </a:t>
            </a:r>
            <a:r>
              <a:rPr lang="en-US" sz="3550" spc="-60" dirty="0">
                <a:solidFill>
                  <a:srgbClr val="0066CC"/>
                </a:solidFill>
                <a:latin typeface="Verdana" panose="22635452340000000000" pitchFamily="2"/>
              </a:rPr>
              <a:t>:	</a:t>
            </a:r>
            <a:endParaRPr lang="en-US" sz="1150" b="1" spc="10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661670" y="701040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sp>
        <p:nvSpPr>
          <p:cNvPr id="10" name="Rectangle 9"/>
          <p:cNvSpPr/>
          <p:nvPr/>
        </p:nvSpPr>
        <p:spPr>
          <a:xfrm>
            <a:off x="323528" y="908720"/>
            <a:ext cx="61221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3200" b="1" u="sng" dirty="0"/>
              <a:t>Linear Elements and Linear Circuits</a:t>
            </a:r>
            <a:endParaRPr lang="en-AU" sz="3200" u="sng" dirty="0"/>
          </a:p>
        </p:txBody>
      </p:sp>
      <p:sp>
        <p:nvSpPr>
          <p:cNvPr id="11" name="Rectangle 10"/>
          <p:cNvSpPr/>
          <p:nvPr/>
        </p:nvSpPr>
        <p:spPr>
          <a:xfrm>
            <a:off x="323528" y="1700808"/>
            <a:ext cx="87129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AU" sz="2000" dirty="0">
                <a:latin typeface="Arial" pitchFamily="34" charset="0"/>
                <a:cs typeface="Arial" pitchFamily="34" charset="0"/>
              </a:rPr>
              <a:t>a </a:t>
            </a:r>
            <a:r>
              <a:rPr lang="en-AU" sz="2000" b="1" i="1" dirty="0">
                <a:latin typeface="Arial" pitchFamily="34" charset="0"/>
                <a:cs typeface="Arial" pitchFamily="34" charset="0"/>
              </a:rPr>
              <a:t>linear element </a:t>
            </a:r>
            <a:r>
              <a:rPr lang="en-AU" sz="2000" dirty="0" smtClean="0">
                <a:latin typeface="Arial" pitchFamily="34" charset="0"/>
                <a:cs typeface="Arial" pitchFamily="34" charset="0"/>
              </a:rPr>
              <a:t>is a </a:t>
            </a:r>
            <a:r>
              <a:rPr lang="en-AU" sz="2000" dirty="0">
                <a:latin typeface="Arial" pitchFamily="34" charset="0"/>
                <a:cs typeface="Arial" pitchFamily="34" charset="0"/>
              </a:rPr>
              <a:t>passive element that has a </a:t>
            </a:r>
            <a:r>
              <a:rPr lang="en-AU" sz="2000" dirty="0" smtClean="0">
                <a:latin typeface="Arial" pitchFamily="34" charset="0"/>
                <a:cs typeface="Arial" pitchFamily="34" charset="0"/>
              </a:rPr>
              <a:t>linear</a:t>
            </a:r>
            <a:r>
              <a:rPr lang="en-AU" sz="2000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AU" sz="2000" dirty="0" smtClean="0">
                <a:latin typeface="Arial" pitchFamily="34" charset="0"/>
                <a:cs typeface="Arial" pitchFamily="34" charset="0"/>
              </a:rPr>
              <a:t>voltage-current </a:t>
            </a:r>
            <a:r>
              <a:rPr lang="en-AU" sz="2000" dirty="0">
                <a:latin typeface="Arial" pitchFamily="34" charset="0"/>
                <a:cs typeface="Arial" pitchFamily="34" charset="0"/>
              </a:rPr>
              <a:t>relationship.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2132856"/>
            <a:ext cx="1584882" cy="448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>
          <a:xfrm>
            <a:off x="395536" y="2492896"/>
            <a:ext cx="85689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AU" sz="2000" dirty="0">
                <a:latin typeface="Arial" pitchFamily="34" charset="0"/>
                <a:cs typeface="Arial" pitchFamily="34" charset="0"/>
              </a:rPr>
              <a:t>a </a:t>
            </a:r>
            <a:r>
              <a:rPr lang="en-AU" sz="2000" b="1" i="1" dirty="0">
                <a:latin typeface="Arial" pitchFamily="34" charset="0"/>
                <a:cs typeface="Arial" pitchFamily="34" charset="0"/>
              </a:rPr>
              <a:t>linear dependent source </a:t>
            </a:r>
            <a:r>
              <a:rPr lang="en-AU" sz="2000" dirty="0" smtClean="0">
                <a:latin typeface="Arial" pitchFamily="34" charset="0"/>
                <a:cs typeface="Arial" pitchFamily="34" charset="0"/>
              </a:rPr>
              <a:t>is a </a:t>
            </a:r>
            <a:r>
              <a:rPr lang="en-AU" sz="2000" dirty="0">
                <a:latin typeface="Arial" pitchFamily="34" charset="0"/>
                <a:cs typeface="Arial" pitchFamily="34" charset="0"/>
              </a:rPr>
              <a:t>dependent current or </a:t>
            </a:r>
            <a:r>
              <a:rPr lang="en-AU" sz="2000" dirty="0" smtClean="0">
                <a:latin typeface="Arial" pitchFamily="34" charset="0"/>
                <a:cs typeface="Arial" pitchFamily="34" charset="0"/>
              </a:rPr>
              <a:t>voltage source </a:t>
            </a:r>
            <a:r>
              <a:rPr lang="en-AU" sz="2000" dirty="0">
                <a:latin typeface="Arial" pitchFamily="34" charset="0"/>
                <a:cs typeface="Arial" pitchFamily="34" charset="0"/>
              </a:rPr>
              <a:t>whose output current or voltage is proportional only to the </a:t>
            </a:r>
            <a:r>
              <a:rPr lang="en-AU" sz="2000" dirty="0" smtClean="0">
                <a:latin typeface="Arial" pitchFamily="34" charset="0"/>
                <a:cs typeface="Arial" pitchFamily="34" charset="0"/>
              </a:rPr>
              <a:t>first power </a:t>
            </a:r>
            <a:r>
              <a:rPr lang="en-AU" sz="2000" dirty="0">
                <a:latin typeface="Arial" pitchFamily="34" charset="0"/>
                <a:cs typeface="Arial" pitchFamily="34" charset="0"/>
              </a:rPr>
              <a:t>of a specified current </a:t>
            </a:r>
            <a:r>
              <a:rPr lang="en-AU" sz="2000" i="1" dirty="0">
                <a:latin typeface="Arial" pitchFamily="34" charset="0"/>
                <a:cs typeface="Arial" pitchFamily="34" charset="0"/>
              </a:rPr>
              <a:t>or voltage variable in the circuit (or to the </a:t>
            </a:r>
            <a:r>
              <a:rPr lang="en-AU" sz="2000" i="1" dirty="0" smtClean="0">
                <a:latin typeface="Arial" pitchFamily="34" charset="0"/>
                <a:cs typeface="Arial" pitchFamily="34" charset="0"/>
              </a:rPr>
              <a:t>sum </a:t>
            </a:r>
            <a:r>
              <a:rPr lang="en-AU" sz="2000" dirty="0" smtClean="0">
                <a:latin typeface="Arial" pitchFamily="34" charset="0"/>
                <a:cs typeface="Arial" pitchFamily="34" charset="0"/>
              </a:rPr>
              <a:t>of </a:t>
            </a:r>
            <a:r>
              <a:rPr lang="en-AU" sz="2000" dirty="0">
                <a:latin typeface="Arial" pitchFamily="34" charset="0"/>
                <a:cs typeface="Arial" pitchFamily="34" charset="0"/>
              </a:rPr>
              <a:t>such quantities).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95536" y="4005064"/>
            <a:ext cx="8280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AU" sz="2000" dirty="0">
                <a:latin typeface="Arial" pitchFamily="34" charset="0"/>
                <a:cs typeface="Arial" pitchFamily="34" charset="0"/>
              </a:rPr>
              <a:t>a </a:t>
            </a:r>
            <a:r>
              <a:rPr lang="en-AU" sz="2000" b="1" i="1" dirty="0">
                <a:latin typeface="Arial" pitchFamily="34" charset="0"/>
                <a:cs typeface="Arial" pitchFamily="34" charset="0"/>
              </a:rPr>
              <a:t>linear circuit </a:t>
            </a:r>
            <a:r>
              <a:rPr lang="en-AU" sz="2000" dirty="0" smtClean="0">
                <a:latin typeface="Arial" pitchFamily="34" charset="0"/>
                <a:cs typeface="Arial" pitchFamily="34" charset="0"/>
              </a:rPr>
              <a:t>is a </a:t>
            </a:r>
            <a:r>
              <a:rPr lang="en-AU" sz="2000" dirty="0">
                <a:latin typeface="Arial" pitchFamily="34" charset="0"/>
                <a:cs typeface="Arial" pitchFamily="34" charset="0"/>
              </a:rPr>
              <a:t>circuit composed entirely of </a:t>
            </a:r>
            <a:r>
              <a:rPr lang="en-AU" sz="2000" dirty="0" smtClean="0">
                <a:latin typeface="Arial" pitchFamily="34" charset="0"/>
                <a:cs typeface="Arial" pitchFamily="34" charset="0"/>
              </a:rPr>
              <a:t>independent sources</a:t>
            </a:r>
            <a:r>
              <a:rPr lang="en-AU" sz="2000" dirty="0">
                <a:latin typeface="Arial" pitchFamily="34" charset="0"/>
                <a:cs typeface="Arial" pitchFamily="34" charset="0"/>
              </a:rPr>
              <a:t>, linear dependent sources, and linear elements.</a:t>
            </a:r>
          </a:p>
        </p:txBody>
      </p:sp>
      <p:sp>
        <p:nvSpPr>
          <p:cNvPr id="12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Text Placeholder 521"/>
          <p:cNvSpPr>
            <a:spLocks noGrp="1"/>
          </p:cNvSpPr>
          <p:nvPr>
            <p:ph type="body" idx="10"/>
          </p:nvPr>
        </p:nvSpPr>
        <p:spPr>
          <a:xfrm>
            <a:off x="97790" y="103505"/>
            <a:ext cx="9009380" cy="547370"/>
          </a:xfrm>
          <a:prstGeom prst="rect">
            <a:avLst/>
          </a:prstGeom>
          <a:noFill/>
          <a:ln w="318770" cmpd="sng">
            <a:noFill/>
            <a:prstDash val="solid"/>
          </a:ln>
        </p:spPr>
        <p:txBody>
          <a:bodyPr lIns="0" tIns="0" rIns="0" bIns="0" anchor="t"/>
          <a:lstStyle/>
          <a:p>
            <a:pPr marL="594360" marR="0" indent="0" algn="l">
              <a:lnSpc>
                <a:spcPct val="76799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4400" spc="-80" dirty="0">
                <a:solidFill>
                  <a:srgbClr val="0066CC"/>
                </a:solidFill>
                <a:latin typeface="Verdana" panose="22635452340000000000" pitchFamily="2"/>
              </a:rPr>
              <a:t>Practice: 5.8	</a:t>
            </a:r>
            <a:endParaRPr lang="en-US" sz="1150" b="1" spc="2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sp>
        <p:nvSpPr>
          <p:cNvPr id="524" name="Text Placeholder 523"/>
          <p:cNvSpPr>
            <a:spLocks noGrp="1"/>
          </p:cNvSpPr>
          <p:nvPr>
            <p:ph type="body" idx="10"/>
          </p:nvPr>
        </p:nvSpPr>
        <p:spPr>
          <a:xfrm>
            <a:off x="725170" y="720090"/>
            <a:ext cx="7175500" cy="10782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297180" rIns="0" bIns="0" anchor="t"/>
          <a:lstStyle/>
          <a:p>
            <a:pPr marL="0" marR="0" indent="0" algn="l">
              <a:lnSpc>
                <a:spcPct val="95999"/>
              </a:lnSpc>
              <a:spcAft>
                <a:spcPts val="2340"/>
              </a:spcAft>
            </a:pPr>
            <a:r>
              <a:rPr lang="en-US" sz="2800" spc="0">
                <a:solidFill>
                  <a:srgbClr val="000000"/>
                </a:solidFill>
                <a:latin typeface="Tahoma" panose="22635452340000000000" pitchFamily="2"/>
              </a:rPr>
              <a:t>Determine the Thevenin equivalent</a:t>
            </a:r>
          </a:p>
        </p:txBody>
      </p:sp>
      <p:pic>
        <p:nvPicPr>
          <p:cNvPr id="526" name="Image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316990" y="1798320"/>
            <a:ext cx="6583680" cy="4230370"/>
          </a:xfrm>
          <a:prstGeom prst="rect">
            <a:avLst/>
          </a:prstGeom>
        </p:spPr>
      </p:pic>
      <p:cxnSp>
        <p:nvCxnSpPr>
          <p:cNvPr id="527" name="Straight Connector 526"/>
          <p:cNvCxnSpPr/>
          <p:nvPr/>
        </p:nvCxnSpPr>
        <p:spPr>
          <a:xfrm>
            <a:off x="661670" y="701040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sp>
        <p:nvSpPr>
          <p:cNvPr id="6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Text Placeholder 537"/>
          <p:cNvSpPr>
            <a:spLocks noGrp="1"/>
          </p:cNvSpPr>
          <p:nvPr>
            <p:ph type="body" idx="10"/>
          </p:nvPr>
        </p:nvSpPr>
        <p:spPr>
          <a:xfrm>
            <a:off x="97790" y="114300"/>
            <a:ext cx="9009380" cy="567055"/>
          </a:xfrm>
          <a:prstGeom prst="rect">
            <a:avLst/>
          </a:prstGeom>
          <a:noFill/>
          <a:ln w="337820" cmpd="sng">
            <a:noFill/>
            <a:prstDash val="solid"/>
          </a:ln>
        </p:spPr>
        <p:txBody>
          <a:bodyPr lIns="0" tIns="0" rIns="0" bIns="0" anchor="t"/>
          <a:lstStyle/>
          <a:p>
            <a:pPr marL="548640" marR="0" indent="0" algn="l">
              <a:lnSpc>
                <a:spcPts val="2700"/>
              </a:lnSpc>
              <a:spcAft>
                <a:spcPts val="0"/>
              </a:spcAft>
              <a:tabLst>
                <a:tab pos="8933180" algn="r"/>
              </a:tabLst>
            </a:pPr>
            <a:r>
              <a:rPr lang="en-US" sz="3600" spc="-120" dirty="0" smtClean="0">
                <a:solidFill>
                  <a:srgbClr val="0066CC"/>
                </a:solidFill>
                <a:latin typeface="Verdana" panose="22635452340000000000" pitchFamily="2"/>
              </a:rPr>
              <a:t>Example 5.10:</a:t>
            </a:r>
            <a:r>
              <a:rPr lang="en-US" sz="3600" spc="-120" dirty="0">
                <a:solidFill>
                  <a:srgbClr val="0066CC"/>
                </a:solidFill>
                <a:latin typeface="Verdana" panose="22635452340000000000" pitchFamily="2"/>
              </a:rPr>
              <a:t>	</a:t>
            </a:r>
            <a:endParaRPr lang="en-US" sz="1150" b="1" spc="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sp>
        <p:nvSpPr>
          <p:cNvPr id="544" name="Text Placeholder 543"/>
          <p:cNvSpPr>
            <a:spLocks noGrp="1"/>
          </p:cNvSpPr>
          <p:nvPr>
            <p:ph type="body" idx="10"/>
          </p:nvPr>
        </p:nvSpPr>
        <p:spPr>
          <a:xfrm>
            <a:off x="661670" y="187613"/>
            <a:ext cx="8394700" cy="7931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365760" rIns="0" bIns="0" anchor="t"/>
          <a:lstStyle/>
          <a:p>
            <a:pPr marL="91440" marR="0" indent="0" algn="l">
              <a:lnSpc>
                <a:spcPct val="95999"/>
              </a:lnSpc>
              <a:spcAft>
                <a:spcPts val="900"/>
              </a:spcAft>
            </a:pPr>
            <a:r>
              <a:rPr lang="en-US" sz="1800" b="1" spc="-40" dirty="0">
                <a:solidFill>
                  <a:srgbClr val="333399"/>
                </a:solidFill>
                <a:latin typeface="Arial" panose="22635452340000000000" pitchFamily="2"/>
              </a:rPr>
              <a:t>Find the </a:t>
            </a:r>
            <a:r>
              <a:rPr lang="en-US" sz="1800" b="1" spc="-40" dirty="0" err="1">
                <a:solidFill>
                  <a:srgbClr val="333399"/>
                </a:solidFill>
                <a:latin typeface="Arial" panose="22635452340000000000" pitchFamily="2"/>
              </a:rPr>
              <a:t>Thévenin</a:t>
            </a:r>
            <a:r>
              <a:rPr lang="en-US" sz="1800" b="1" spc="-40" dirty="0">
                <a:solidFill>
                  <a:srgbClr val="333399"/>
                </a:solidFill>
                <a:latin typeface="Arial" panose="22635452340000000000" pitchFamily="2"/>
              </a:rPr>
              <a:t> equivalent of the circuit shown.</a:t>
            </a:r>
          </a:p>
        </p:txBody>
      </p:sp>
      <p:cxnSp>
        <p:nvCxnSpPr>
          <p:cNvPr id="547" name="Straight Connector 546"/>
          <p:cNvCxnSpPr/>
          <p:nvPr/>
        </p:nvCxnSpPr>
        <p:spPr>
          <a:xfrm>
            <a:off x="661670" y="476672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836712"/>
            <a:ext cx="3924300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1340768"/>
            <a:ext cx="41910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2780928"/>
            <a:ext cx="33432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3284984"/>
            <a:ext cx="414337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88024" y="2564904"/>
            <a:ext cx="3960440" cy="1436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04048" y="4077072"/>
            <a:ext cx="3456384" cy="760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Image.jpg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187624" y="5152648"/>
            <a:ext cx="5328592" cy="1444704"/>
          </a:xfrm>
          <a:prstGeom prst="rect">
            <a:avLst/>
          </a:prstGeom>
        </p:spPr>
      </p:pic>
      <p:sp>
        <p:nvSpPr>
          <p:cNvPr id="12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Text Placeholder 561"/>
          <p:cNvSpPr>
            <a:spLocks noGrp="1"/>
          </p:cNvSpPr>
          <p:nvPr>
            <p:ph type="body" idx="10"/>
          </p:nvPr>
        </p:nvSpPr>
        <p:spPr>
          <a:xfrm>
            <a:off x="97790" y="103505"/>
            <a:ext cx="9009380" cy="547370"/>
          </a:xfrm>
          <a:prstGeom prst="rect">
            <a:avLst/>
          </a:prstGeom>
          <a:noFill/>
          <a:ln w="347345" cmpd="sng">
            <a:noFill/>
            <a:prstDash val="solid"/>
          </a:ln>
        </p:spPr>
        <p:txBody>
          <a:bodyPr lIns="0" tIns="0" rIns="0" bIns="0" anchor="t"/>
          <a:lstStyle/>
          <a:p>
            <a:pPr marL="594360" marR="0" indent="0" algn="l">
              <a:lnSpc>
                <a:spcPct val="76799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4400" spc="-80">
                <a:solidFill>
                  <a:srgbClr val="0066CC"/>
                </a:solidFill>
                <a:latin typeface="Verdana" panose="22635452340000000000" pitchFamily="2"/>
              </a:rPr>
              <a:t>Practice: 5.9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52</a:t>
            </a:r>
          </a:p>
        </p:txBody>
      </p:sp>
      <p:sp>
        <p:nvSpPr>
          <p:cNvPr id="564" name="Text Placeholder 563"/>
          <p:cNvSpPr>
            <a:spLocks noGrp="1"/>
          </p:cNvSpPr>
          <p:nvPr>
            <p:ph type="body" idx="10"/>
          </p:nvPr>
        </p:nvSpPr>
        <p:spPr>
          <a:xfrm>
            <a:off x="354330" y="720090"/>
            <a:ext cx="8509000" cy="10293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388620" rIns="0" bIns="0" anchor="t"/>
          <a:lstStyle/>
          <a:p>
            <a:pPr marL="502920" marR="0" indent="0" algn="l">
              <a:lnSpc>
                <a:spcPct val="95999"/>
              </a:lnSpc>
              <a:spcAft>
                <a:spcPts val="1260"/>
              </a:spcAft>
            </a:pPr>
            <a:r>
              <a:rPr lang="en-US" sz="2800" spc="0">
                <a:solidFill>
                  <a:srgbClr val="000000"/>
                </a:solidFill>
                <a:latin typeface="Tahoma" panose="22635452340000000000" pitchFamily="2"/>
              </a:rPr>
              <a:t>Determine the Thevenin equivalent</a:t>
            </a:r>
          </a:p>
        </p:txBody>
      </p:sp>
      <p:pic>
        <p:nvPicPr>
          <p:cNvPr id="566" name="Image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53440" y="1749425"/>
            <a:ext cx="7510145" cy="4194175"/>
          </a:xfrm>
          <a:prstGeom prst="rect">
            <a:avLst/>
          </a:prstGeom>
        </p:spPr>
      </p:pic>
      <p:cxnSp>
        <p:nvCxnSpPr>
          <p:cNvPr id="567" name="Straight Connector 566"/>
          <p:cNvCxnSpPr/>
          <p:nvPr/>
        </p:nvCxnSpPr>
        <p:spPr>
          <a:xfrm>
            <a:off x="661670" y="701040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sp>
        <p:nvSpPr>
          <p:cNvPr id="6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Text Placeholder 486"/>
          <p:cNvSpPr>
            <a:spLocks noGrp="1"/>
          </p:cNvSpPr>
          <p:nvPr>
            <p:ph type="body" idx="10"/>
          </p:nvPr>
        </p:nvSpPr>
        <p:spPr>
          <a:xfrm>
            <a:off x="17780" y="115570"/>
            <a:ext cx="9089390" cy="565785"/>
          </a:xfrm>
          <a:prstGeom prst="rect">
            <a:avLst/>
          </a:prstGeom>
          <a:noFill/>
          <a:ln w="299720" cmpd="sng">
            <a:noFill/>
            <a:prstDash val="solid"/>
          </a:ln>
        </p:spPr>
        <p:txBody>
          <a:bodyPr lIns="0" tIns="0" rIns="0" bIns="0" anchor="t"/>
          <a:lstStyle/>
          <a:p>
            <a:pPr marL="640080" marR="0" indent="0" algn="l">
              <a:lnSpc>
                <a:spcPct val="95999"/>
              </a:lnSpc>
              <a:spcAft>
                <a:spcPts val="0"/>
              </a:spcAft>
              <a:tabLst>
                <a:tab pos="9034780" algn="r"/>
              </a:tabLst>
            </a:pPr>
            <a:r>
              <a:rPr lang="en-US" sz="3600" spc="-80" dirty="0" smtClean="0">
                <a:solidFill>
                  <a:srgbClr val="0066CC"/>
                </a:solidFill>
                <a:latin typeface="Verdana" panose="22635452340000000000" pitchFamily="2"/>
              </a:rPr>
              <a:t>Example 5.9:</a:t>
            </a:r>
            <a:r>
              <a:rPr lang="en-US" sz="3600" spc="-80" dirty="0">
                <a:solidFill>
                  <a:srgbClr val="0066CC"/>
                </a:solidFill>
                <a:latin typeface="Verdana" panose="22635452340000000000" pitchFamily="2"/>
              </a:rPr>
              <a:t>	</a:t>
            </a:r>
            <a:endParaRPr lang="en-US" sz="1150" b="1" spc="2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sp>
        <p:nvSpPr>
          <p:cNvPr id="489" name="Text Placeholder 488"/>
          <p:cNvSpPr>
            <a:spLocks noGrp="1"/>
          </p:cNvSpPr>
          <p:nvPr>
            <p:ph type="body" idx="10"/>
          </p:nvPr>
        </p:nvSpPr>
        <p:spPr>
          <a:xfrm>
            <a:off x="17780" y="720090"/>
            <a:ext cx="8775700" cy="9474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137160" rIns="0" bIns="0" anchor="t"/>
          <a:lstStyle/>
          <a:p>
            <a:pPr marL="731520" marR="0" indent="0" algn="l">
              <a:lnSpc>
                <a:spcPct val="95999"/>
              </a:lnSpc>
              <a:spcAft>
                <a:spcPts val="2700"/>
              </a:spcAft>
            </a:pPr>
            <a:r>
              <a:rPr lang="en-US" sz="2800" spc="-30" dirty="0">
                <a:solidFill>
                  <a:srgbClr val="000000"/>
                </a:solidFill>
                <a:latin typeface="Arial" panose="22635452340000000000" pitchFamily="2"/>
              </a:rPr>
              <a:t>Determine the </a:t>
            </a:r>
            <a:r>
              <a:rPr lang="en-US" sz="2800" spc="-30" dirty="0" err="1">
                <a:solidFill>
                  <a:srgbClr val="000000"/>
                </a:solidFill>
                <a:latin typeface="Arial" panose="22635452340000000000" pitchFamily="2"/>
              </a:rPr>
              <a:t>Thevenin</a:t>
            </a:r>
            <a:r>
              <a:rPr lang="en-US" sz="2800" spc="-30" dirty="0">
                <a:solidFill>
                  <a:srgbClr val="000000"/>
                </a:solidFill>
                <a:latin typeface="Arial" panose="22635452340000000000" pitchFamily="2"/>
              </a:rPr>
              <a:t> </a:t>
            </a:r>
            <a:r>
              <a:rPr lang="en-US" sz="2800" spc="-30" dirty="0" smtClean="0">
                <a:solidFill>
                  <a:srgbClr val="000000"/>
                </a:solidFill>
                <a:latin typeface="Arial" panose="22635452340000000000" pitchFamily="2"/>
              </a:rPr>
              <a:t>equivalent resistance (</a:t>
            </a:r>
            <a:r>
              <a:rPr lang="en-US" sz="2800" i="1" spc="-30" dirty="0" smtClean="0">
                <a:solidFill>
                  <a:srgbClr val="000000"/>
                </a:solidFill>
                <a:latin typeface="Arial" panose="22635452340000000000" pitchFamily="2"/>
              </a:rPr>
              <a:t>R</a:t>
            </a:r>
            <a:r>
              <a:rPr lang="en-US" sz="1400" i="1" spc="-30" dirty="0" smtClean="0">
                <a:solidFill>
                  <a:srgbClr val="000000"/>
                </a:solidFill>
                <a:latin typeface="Arial" panose="22635452340000000000" pitchFamily="2"/>
              </a:rPr>
              <a:t>TH</a:t>
            </a:r>
            <a:r>
              <a:rPr lang="en-US" sz="2800" spc="-30" dirty="0" smtClean="0">
                <a:solidFill>
                  <a:srgbClr val="000000"/>
                </a:solidFill>
                <a:latin typeface="Arial" panose="22635452340000000000" pitchFamily="2"/>
              </a:rPr>
              <a:t>).</a:t>
            </a:r>
            <a:endParaRPr lang="en-US" sz="2800" spc="-30" dirty="0">
              <a:solidFill>
                <a:srgbClr val="000000"/>
              </a:solidFill>
              <a:latin typeface="Arial" panose="22635452340000000000" pitchFamily="2"/>
            </a:endParaRPr>
          </a:p>
        </p:txBody>
      </p:sp>
      <p:pic>
        <p:nvPicPr>
          <p:cNvPr id="491" name="Image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95536" y="1412776"/>
            <a:ext cx="3960440" cy="2376264"/>
          </a:xfrm>
          <a:prstGeom prst="rect">
            <a:avLst/>
          </a:prstGeom>
        </p:spPr>
      </p:pic>
      <p:cxnSp>
        <p:nvCxnSpPr>
          <p:cNvPr id="492" name="Straight Connector 491"/>
          <p:cNvCxnSpPr/>
          <p:nvPr/>
        </p:nvCxnSpPr>
        <p:spPr>
          <a:xfrm>
            <a:off x="661670" y="701040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8198" y="3782913"/>
            <a:ext cx="4895850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088" y="3429000"/>
            <a:ext cx="3049126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28184" y="2708920"/>
            <a:ext cx="131054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96136" y="4293096"/>
            <a:ext cx="1539171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932040" y="5013176"/>
            <a:ext cx="4003842" cy="653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436096" y="5733256"/>
            <a:ext cx="2695654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Text Placeholder 569"/>
          <p:cNvSpPr>
            <a:spLocks noGrp="1"/>
          </p:cNvSpPr>
          <p:nvPr>
            <p:ph type="body" idx="10"/>
          </p:nvPr>
        </p:nvSpPr>
        <p:spPr>
          <a:xfrm>
            <a:off x="97790" y="115570"/>
            <a:ext cx="9009380" cy="483235"/>
          </a:xfrm>
          <a:prstGeom prst="rect">
            <a:avLst/>
          </a:prstGeom>
          <a:noFill/>
          <a:ln w="356870" cmpd="sng">
            <a:noFill/>
            <a:prstDash val="solid"/>
          </a:ln>
        </p:spPr>
        <p:txBody>
          <a:bodyPr lIns="0" tIns="0" rIns="0" bIns="0" anchor="t"/>
          <a:lstStyle/>
          <a:p>
            <a:pPr marL="548640" marR="0" indent="0" algn="l">
              <a:lnSpc>
                <a:spcPct val="82559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3600" spc="-30" dirty="0">
                <a:solidFill>
                  <a:srgbClr val="0066CC"/>
                </a:solidFill>
                <a:latin typeface="Verdana" panose="22635452340000000000" pitchFamily="2"/>
              </a:rPr>
              <a:t>Maximum Power Transfer:	</a:t>
            </a:r>
            <a:endParaRPr lang="en-US" sz="1150" b="1" spc="2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pic>
        <p:nvPicPr>
          <p:cNvPr id="573" name="Image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63880" y="1057910"/>
            <a:ext cx="7867015" cy="3337560"/>
          </a:xfrm>
          <a:prstGeom prst="rect">
            <a:avLst/>
          </a:prstGeom>
        </p:spPr>
      </p:pic>
      <p:pic>
        <p:nvPicPr>
          <p:cNvPr id="575" name="Image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82295" y="4858385"/>
            <a:ext cx="4736465" cy="1109345"/>
          </a:xfrm>
          <a:prstGeom prst="rect">
            <a:avLst/>
          </a:prstGeom>
        </p:spPr>
      </p:pic>
      <p:pic>
        <p:nvPicPr>
          <p:cNvPr id="577" name="Image.jp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355850" y="6132830"/>
            <a:ext cx="866140" cy="271145"/>
          </a:xfrm>
          <a:prstGeom prst="rect">
            <a:avLst/>
          </a:prstGeom>
        </p:spPr>
      </p:pic>
      <p:cxnSp>
        <p:nvCxnSpPr>
          <p:cNvPr id="578" name="Straight Connector 577"/>
          <p:cNvCxnSpPr/>
          <p:nvPr/>
        </p:nvCxnSpPr>
        <p:spPr>
          <a:xfrm>
            <a:off x="661670" y="701040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sp>
        <p:nvSpPr>
          <p:cNvPr id="9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Text Placeholder 569"/>
          <p:cNvSpPr>
            <a:spLocks noGrp="1"/>
          </p:cNvSpPr>
          <p:nvPr>
            <p:ph type="body" idx="10"/>
          </p:nvPr>
        </p:nvSpPr>
        <p:spPr>
          <a:xfrm>
            <a:off x="97790" y="115570"/>
            <a:ext cx="9009380" cy="483235"/>
          </a:xfrm>
          <a:prstGeom prst="rect">
            <a:avLst/>
          </a:prstGeom>
          <a:noFill/>
          <a:ln w="356870" cmpd="sng">
            <a:noFill/>
            <a:prstDash val="solid"/>
          </a:ln>
        </p:spPr>
        <p:txBody>
          <a:bodyPr lIns="0" tIns="0" rIns="0" bIns="0" anchor="t"/>
          <a:lstStyle/>
          <a:p>
            <a:pPr marL="548640" marR="0" indent="0" algn="l">
              <a:lnSpc>
                <a:spcPct val="82559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3600" spc="-30" dirty="0">
                <a:solidFill>
                  <a:srgbClr val="0066CC"/>
                </a:solidFill>
                <a:latin typeface="Verdana" panose="22635452340000000000" pitchFamily="2"/>
              </a:rPr>
              <a:t>Maximum Power Transfer:	</a:t>
            </a:r>
            <a:endParaRPr lang="en-US" sz="1150" b="1" spc="2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cxnSp>
        <p:nvCxnSpPr>
          <p:cNvPr id="578" name="Straight Connector 577"/>
          <p:cNvCxnSpPr/>
          <p:nvPr/>
        </p:nvCxnSpPr>
        <p:spPr>
          <a:xfrm>
            <a:off x="661670" y="701040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908720"/>
            <a:ext cx="3251200" cy="257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1340768"/>
            <a:ext cx="3659187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4" y="2852936"/>
            <a:ext cx="216217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4365104"/>
            <a:ext cx="60674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Text Placeholder 580"/>
          <p:cNvSpPr>
            <a:spLocks noGrp="1"/>
          </p:cNvSpPr>
          <p:nvPr>
            <p:ph type="body" idx="10"/>
          </p:nvPr>
        </p:nvSpPr>
        <p:spPr>
          <a:xfrm>
            <a:off x="56515" y="114300"/>
            <a:ext cx="9091930" cy="567055"/>
          </a:xfrm>
          <a:prstGeom prst="rect">
            <a:avLst/>
          </a:prstGeom>
          <a:noFill/>
          <a:ln w="366395" cmpd="sng">
            <a:noFill/>
            <a:prstDash val="solid"/>
          </a:ln>
        </p:spPr>
        <p:txBody>
          <a:bodyPr lIns="0" tIns="0" rIns="0" bIns="0" anchor="t"/>
          <a:lstStyle/>
          <a:p>
            <a:pPr marL="640080" marR="0" indent="0" algn="l">
              <a:lnSpc>
                <a:spcPts val="2700"/>
              </a:lnSpc>
              <a:spcAft>
                <a:spcPts val="0"/>
              </a:spcAft>
              <a:tabLst>
                <a:tab pos="9037320" algn="r"/>
              </a:tabLst>
            </a:pPr>
            <a:r>
              <a:rPr lang="en-US" sz="3600" spc="-120" dirty="0">
                <a:solidFill>
                  <a:srgbClr val="0066CC"/>
                </a:solidFill>
                <a:latin typeface="Verdana" panose="22635452340000000000" pitchFamily="2"/>
              </a:rPr>
              <a:t>Example:	</a:t>
            </a:r>
            <a:endParaRPr lang="en-US" sz="1150" b="1" spc="2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sp>
        <p:nvSpPr>
          <p:cNvPr id="587" name="Text Placeholder 586"/>
          <p:cNvSpPr>
            <a:spLocks noGrp="1"/>
          </p:cNvSpPr>
          <p:nvPr>
            <p:ph type="body" idx="10"/>
          </p:nvPr>
        </p:nvSpPr>
        <p:spPr>
          <a:xfrm>
            <a:off x="311472" y="116632"/>
            <a:ext cx="8509000" cy="17640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48006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</a:pPr>
            <a:r>
              <a:rPr lang="en-US" sz="2800" spc="-30" dirty="0" smtClean="0">
                <a:solidFill>
                  <a:srgbClr val="000000"/>
                </a:solidFill>
                <a:latin typeface="Arial" panose="22635452340000000000" pitchFamily="2"/>
              </a:rPr>
              <a:t>      </a:t>
            </a:r>
            <a:r>
              <a:rPr lang="en-US" sz="2000" spc="-30" dirty="0" smtClean="0">
                <a:solidFill>
                  <a:srgbClr val="000000"/>
                </a:solidFill>
                <a:latin typeface="Arial" panose="22635452340000000000" pitchFamily="2"/>
              </a:rPr>
              <a:t>Select </a:t>
            </a:r>
            <a:r>
              <a:rPr lang="en-US" sz="2000" spc="-30" dirty="0">
                <a:solidFill>
                  <a:srgbClr val="000000"/>
                </a:solidFill>
                <a:latin typeface="Arial" panose="22635452340000000000" pitchFamily="2"/>
              </a:rPr>
              <a:t>R1 so that maximum </a:t>
            </a:r>
            <a:r>
              <a:rPr lang="en-US" sz="2000" spc="-30" dirty="0" smtClean="0">
                <a:solidFill>
                  <a:srgbClr val="000000"/>
                </a:solidFill>
                <a:latin typeface="Arial" panose="22635452340000000000" pitchFamily="2"/>
              </a:rPr>
              <a:t>power is transferred</a:t>
            </a:r>
            <a:r>
              <a:rPr lang="en-US" sz="2000" spc="-30" dirty="0" smtClean="0">
                <a:solidFill>
                  <a:srgbClr val="000000"/>
                </a:solidFill>
                <a:latin typeface="Arial" panose="22635452340000000000" pitchFamily="2"/>
              </a:rPr>
              <a:t> </a:t>
            </a:r>
            <a:r>
              <a:rPr lang="en-US" sz="2000" spc="-30" dirty="0" smtClean="0">
                <a:solidFill>
                  <a:srgbClr val="000000"/>
                </a:solidFill>
                <a:latin typeface="Arial" panose="22635452340000000000" pitchFamily="2"/>
              </a:rPr>
              <a:t>from </a:t>
            </a:r>
            <a:r>
              <a:rPr lang="en-US" sz="2000" spc="-30" dirty="0">
                <a:solidFill>
                  <a:srgbClr val="000000"/>
                </a:solidFill>
                <a:latin typeface="Arial" panose="22635452340000000000" pitchFamily="2"/>
              </a:rPr>
              <a:t>stage 1 to stage </a:t>
            </a:r>
            <a:r>
              <a:rPr lang="en-US" sz="2000" spc="-30" dirty="0" smtClean="0">
                <a:solidFill>
                  <a:srgbClr val="000000"/>
                </a:solidFill>
                <a:latin typeface="Arial" panose="22635452340000000000" pitchFamily="2"/>
              </a:rPr>
              <a:t>2 and find the maximum power</a:t>
            </a:r>
            <a:endParaRPr lang="en-US" sz="2000" spc="-30" dirty="0">
              <a:solidFill>
                <a:srgbClr val="000000"/>
              </a:solidFill>
              <a:latin typeface="Arial" panose="22635452340000000000" pitchFamily="2"/>
            </a:endParaRPr>
          </a:p>
        </p:txBody>
      </p:sp>
      <p:pic>
        <p:nvPicPr>
          <p:cNvPr id="589" name="Image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1340768"/>
            <a:ext cx="3563888" cy="1872208"/>
          </a:xfrm>
          <a:prstGeom prst="rect">
            <a:avLst/>
          </a:prstGeom>
        </p:spPr>
      </p:pic>
      <p:cxnSp>
        <p:nvCxnSpPr>
          <p:cNvPr id="590" name="Straight Connector 589"/>
          <p:cNvCxnSpPr/>
          <p:nvPr/>
        </p:nvCxnSpPr>
        <p:spPr>
          <a:xfrm>
            <a:off x="661670" y="701040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1196752"/>
            <a:ext cx="3616868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088" y="3140968"/>
            <a:ext cx="2985562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3645024"/>
            <a:ext cx="3970606" cy="1849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52950" y="4365104"/>
            <a:ext cx="459105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Text Placeholder 605"/>
          <p:cNvSpPr>
            <a:spLocks noGrp="1"/>
          </p:cNvSpPr>
          <p:nvPr>
            <p:ph type="body" idx="10"/>
          </p:nvPr>
        </p:nvSpPr>
        <p:spPr>
          <a:xfrm>
            <a:off x="313690" y="-99392"/>
            <a:ext cx="8750300" cy="5676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0" rIns="0" bIns="0" anchor="t"/>
          <a:lstStyle/>
          <a:p>
            <a:pPr marL="365760" marR="0" indent="0" algn="l">
              <a:lnSpc>
                <a:spcPct val="95999"/>
              </a:lnSpc>
              <a:spcAft>
                <a:spcPts val="0"/>
              </a:spcAft>
              <a:tabLst>
                <a:tab pos="8738870" algn="r"/>
              </a:tabLst>
            </a:pPr>
            <a:r>
              <a:rPr lang="en-US" sz="3600" spc="-70" dirty="0">
                <a:solidFill>
                  <a:srgbClr val="0066CC"/>
                </a:solidFill>
                <a:latin typeface="Verdana" panose="22635452340000000000" pitchFamily="2"/>
              </a:rPr>
              <a:t>Example </a:t>
            </a:r>
            <a:r>
              <a:rPr lang="en-US" sz="3600" spc="-70" dirty="0" smtClean="0">
                <a:solidFill>
                  <a:srgbClr val="0066CC"/>
                </a:solidFill>
                <a:latin typeface="Verdana" panose="22635452340000000000" pitchFamily="2"/>
              </a:rPr>
              <a:t>5.11:</a:t>
            </a:r>
            <a:endParaRPr lang="en-US" sz="1150" b="1" spc="2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sp>
        <p:nvSpPr>
          <p:cNvPr id="607" name="Text Placeholder 606"/>
          <p:cNvSpPr>
            <a:spLocks noGrp="1"/>
          </p:cNvSpPr>
          <p:nvPr>
            <p:ph type="body" idx="10"/>
          </p:nvPr>
        </p:nvSpPr>
        <p:spPr>
          <a:xfrm>
            <a:off x="-324544" y="44624"/>
            <a:ext cx="9388534" cy="1008112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365760" rIns="0" bIns="0" anchor="t"/>
          <a:lstStyle/>
          <a:p>
            <a:pPr marL="360000" marR="0" indent="0" algn="l">
              <a:lnSpc>
                <a:spcPct val="95999"/>
              </a:lnSpc>
              <a:spcAft>
                <a:spcPts val="0"/>
              </a:spcAft>
            </a:pPr>
            <a:r>
              <a:rPr lang="en-US" sz="2000" spc="-30" dirty="0">
                <a:solidFill>
                  <a:srgbClr val="000000"/>
                </a:solidFill>
                <a:latin typeface="Arial" panose="22635452340000000000" pitchFamily="2"/>
              </a:rPr>
              <a:t>T</a:t>
            </a:r>
            <a:r>
              <a:rPr lang="en-US" sz="2000" spc="-30" dirty="0" smtClean="0">
                <a:solidFill>
                  <a:srgbClr val="000000"/>
                </a:solidFill>
                <a:latin typeface="Arial" panose="22635452340000000000" pitchFamily="2"/>
              </a:rPr>
              <a:t>he </a:t>
            </a:r>
            <a:r>
              <a:rPr lang="en-US" sz="2000" spc="-30" dirty="0">
                <a:solidFill>
                  <a:srgbClr val="000000"/>
                </a:solidFill>
                <a:latin typeface="Arial" panose="22635452340000000000" pitchFamily="2"/>
              </a:rPr>
              <a:t>circuit shown is a </a:t>
            </a:r>
            <a:r>
              <a:rPr lang="en-US" sz="2000" spc="-30" dirty="0" smtClean="0">
                <a:solidFill>
                  <a:srgbClr val="000000"/>
                </a:solidFill>
                <a:latin typeface="Arial" panose="22635452340000000000" pitchFamily="2"/>
              </a:rPr>
              <a:t>model for a common-emitter </a:t>
            </a:r>
            <a:r>
              <a:rPr lang="en-US" sz="2000" spc="-60" dirty="0" smtClean="0">
                <a:solidFill>
                  <a:srgbClr val="000000"/>
                </a:solidFill>
                <a:latin typeface="Arial" panose="22635452340000000000" pitchFamily="2"/>
              </a:rPr>
              <a:t>bipolar </a:t>
            </a:r>
            <a:r>
              <a:rPr lang="en-US" sz="2000" spc="-60" dirty="0">
                <a:solidFill>
                  <a:srgbClr val="000000"/>
                </a:solidFill>
                <a:latin typeface="Arial" panose="22635452340000000000" pitchFamily="2"/>
              </a:rPr>
              <a:t>junction transistor amplifier. </a:t>
            </a:r>
            <a:r>
              <a:rPr lang="en-US" sz="2000" spc="-60" dirty="0" smtClean="0">
                <a:solidFill>
                  <a:srgbClr val="000000"/>
                </a:solidFill>
                <a:latin typeface="Arial" panose="22635452340000000000" pitchFamily="2"/>
              </a:rPr>
              <a:t>Choose a load resistance so that maximum power is transferred to it from the amplifier, and calculate the actual power absorbed.</a:t>
            </a:r>
            <a:endParaRPr lang="en-US" sz="2000" spc="-30" dirty="0">
              <a:solidFill>
                <a:srgbClr val="000000"/>
              </a:solidFill>
              <a:latin typeface="Arial" panose="22635452340000000000" pitchFamily="2"/>
            </a:endParaRPr>
          </a:p>
        </p:txBody>
      </p:sp>
      <p:cxnSp>
        <p:nvCxnSpPr>
          <p:cNvPr id="610" name="Straight Connector 609"/>
          <p:cNvCxnSpPr/>
          <p:nvPr/>
        </p:nvCxnSpPr>
        <p:spPr>
          <a:xfrm>
            <a:off x="661670" y="404664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412776"/>
            <a:ext cx="5514975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852936"/>
            <a:ext cx="446722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496" y="4739605"/>
            <a:ext cx="5276850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52120" y="3068960"/>
            <a:ext cx="1656184" cy="360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08104" y="4149080"/>
            <a:ext cx="3635896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" name="Text Placeholder 637"/>
          <p:cNvSpPr>
            <a:spLocks noGrp="1"/>
          </p:cNvSpPr>
          <p:nvPr>
            <p:ph type="body" idx="10"/>
          </p:nvPr>
        </p:nvSpPr>
        <p:spPr>
          <a:xfrm>
            <a:off x="306705" y="101600"/>
            <a:ext cx="8750300" cy="5803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0" rIns="0" bIns="0" anchor="t"/>
          <a:lstStyle/>
          <a:p>
            <a:pPr marL="365760" marR="0" indent="0" algn="l">
              <a:lnSpc>
                <a:spcPct val="76799"/>
              </a:lnSpc>
              <a:spcAft>
                <a:spcPts val="180"/>
              </a:spcAft>
              <a:tabLst>
                <a:tab pos="8745855" algn="r"/>
              </a:tabLst>
            </a:pPr>
            <a:r>
              <a:rPr lang="en-US" sz="4400" spc="-70" dirty="0">
                <a:solidFill>
                  <a:srgbClr val="0066CC"/>
                </a:solidFill>
                <a:latin typeface="Verdana" panose="22635452340000000000" pitchFamily="2"/>
              </a:rPr>
              <a:t>Practice: 5.10	</a:t>
            </a:r>
            <a:endParaRPr lang="en-US" sz="1150" b="1" spc="2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sp>
        <p:nvSpPr>
          <p:cNvPr id="639" name="Text Placeholder 638"/>
          <p:cNvSpPr>
            <a:spLocks noGrp="1"/>
          </p:cNvSpPr>
          <p:nvPr>
            <p:ph type="body" idx="10"/>
          </p:nvPr>
        </p:nvSpPr>
        <p:spPr>
          <a:xfrm>
            <a:off x="306705" y="681990"/>
            <a:ext cx="8750300" cy="16040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434340" rIns="0" bIns="0" anchor="t"/>
          <a:lstStyle/>
          <a:p>
            <a:pPr marL="45720" marR="0" indent="502920" algn="l">
              <a:lnSpc>
                <a:spcPct val="95999"/>
              </a:lnSpc>
              <a:spcAft>
                <a:spcPts val="0"/>
              </a:spcAft>
              <a:buFont typeface="Arial"/>
              <a:buAutoNum type="alphaLcPeriod"/>
            </a:pPr>
            <a:r>
              <a:rPr lang="en-US" sz="1800" spc="50" dirty="0">
                <a:solidFill>
                  <a:srgbClr val="060506"/>
                </a:solidFill>
                <a:latin typeface="Arial" panose="22635452340000000000" pitchFamily="2"/>
              </a:rPr>
              <a:t>If R</a:t>
            </a:r>
            <a:r>
              <a:rPr lang="en-US" sz="1400" spc="50" dirty="0">
                <a:solidFill>
                  <a:srgbClr val="060506"/>
                </a:solidFill>
                <a:latin typeface="Arial" panose="22635452340000000000" pitchFamily="2"/>
              </a:rPr>
              <a:t>out</a:t>
            </a:r>
            <a:r>
              <a:rPr lang="en-US" sz="1800" spc="50" dirty="0">
                <a:solidFill>
                  <a:srgbClr val="060506"/>
                </a:solidFill>
                <a:latin typeface="Arial" panose="22635452340000000000" pitchFamily="2"/>
              </a:rPr>
              <a:t> = 3kΩ, find the power delivered to it</a:t>
            </a:r>
          </a:p>
          <a:p>
            <a:pPr marL="45720" marR="0" indent="502920" algn="l">
              <a:lnSpc>
                <a:spcPct val="95999"/>
              </a:lnSpc>
              <a:spcBef>
                <a:spcPts val="0"/>
              </a:spcBef>
              <a:spcAft>
                <a:spcPts val="0"/>
              </a:spcAft>
              <a:buFont typeface="Arial"/>
              <a:buAutoNum type="alphaLcPeriod"/>
            </a:pPr>
            <a:r>
              <a:rPr lang="en-US" sz="1800" spc="20" dirty="0">
                <a:solidFill>
                  <a:srgbClr val="060506"/>
                </a:solidFill>
                <a:latin typeface="Arial" panose="22635452340000000000" pitchFamily="2"/>
              </a:rPr>
              <a:t>What is the maximum power that can be delivered to any </a:t>
            </a:r>
            <a:r>
              <a:rPr lang="en-US" sz="1800" spc="20" dirty="0" smtClean="0">
                <a:solidFill>
                  <a:srgbClr val="060506"/>
                </a:solidFill>
                <a:latin typeface="Arial" panose="22635452340000000000" pitchFamily="2"/>
              </a:rPr>
              <a:t>Rout</a:t>
            </a:r>
            <a:endParaRPr lang="en-US" sz="1800" spc="20" dirty="0">
              <a:solidFill>
                <a:srgbClr val="060506"/>
              </a:solidFill>
              <a:latin typeface="Arial" panose="22635452340000000000" pitchFamily="2"/>
            </a:endParaRPr>
          </a:p>
        </p:txBody>
      </p:sp>
      <p:pic>
        <p:nvPicPr>
          <p:cNvPr id="641" name="Image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755775" y="2286000"/>
            <a:ext cx="5788025" cy="3864610"/>
          </a:xfrm>
          <a:prstGeom prst="rect">
            <a:avLst/>
          </a:prstGeom>
        </p:spPr>
      </p:pic>
      <p:cxnSp>
        <p:nvCxnSpPr>
          <p:cNvPr id="642" name="Straight Connector 641"/>
          <p:cNvCxnSpPr/>
          <p:nvPr/>
        </p:nvCxnSpPr>
        <p:spPr>
          <a:xfrm>
            <a:off x="661670" y="701040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sp>
        <p:nvSpPr>
          <p:cNvPr id="8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Placeholder 22"/>
          <p:cNvSpPr>
            <a:spLocks noGrp="1"/>
          </p:cNvSpPr>
          <p:nvPr>
            <p:ph type="body" idx="10"/>
          </p:nvPr>
        </p:nvSpPr>
        <p:spPr>
          <a:xfrm>
            <a:off x="97790" y="115570"/>
            <a:ext cx="9009380" cy="565785"/>
          </a:xfrm>
          <a:prstGeom prst="rect">
            <a:avLst/>
          </a:prstGeom>
          <a:noFill/>
          <a:ln w="20320" cmpd="sng">
            <a:noFill/>
            <a:prstDash val="solid"/>
          </a:ln>
        </p:spPr>
        <p:txBody>
          <a:bodyPr lIns="0" tIns="0" rIns="0" bIns="0" anchor="t"/>
          <a:lstStyle/>
          <a:p>
            <a:pPr marL="548640" marR="0" indent="0" algn="l">
              <a:lnSpc>
                <a:spcPct val="95999"/>
              </a:lnSpc>
              <a:spcAft>
                <a:spcPts val="0"/>
              </a:spcAft>
              <a:tabLst>
                <a:tab pos="8912225" algn="r"/>
              </a:tabLst>
            </a:pPr>
            <a:r>
              <a:rPr lang="en-US" sz="3600" b="1" spc="0" dirty="0" smtClean="0">
                <a:solidFill>
                  <a:srgbClr val="333399"/>
                </a:solidFill>
                <a:latin typeface="Arial" panose="22635452340000000000" pitchFamily="2"/>
              </a:rPr>
              <a:t>The principle of superposition </a:t>
            </a:r>
            <a:r>
              <a:rPr lang="en-US" sz="3600" spc="-30" dirty="0" smtClean="0">
                <a:solidFill>
                  <a:srgbClr val="0066CC"/>
                </a:solidFill>
                <a:latin typeface="Verdana" panose="22635452340000000000" pitchFamily="2"/>
              </a:rPr>
              <a:t>:</a:t>
            </a:r>
            <a:r>
              <a:rPr lang="en-US" sz="3600" spc="-30" dirty="0">
                <a:solidFill>
                  <a:srgbClr val="0066CC"/>
                </a:solidFill>
                <a:latin typeface="Verdana" panose="22635452340000000000" pitchFamily="2"/>
              </a:rPr>
              <a:t>	</a:t>
            </a:r>
            <a:endParaRPr lang="en-US" sz="1150" b="1" spc="10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sp>
        <p:nvSpPr>
          <p:cNvPr id="26" name="Text Placeholder 25"/>
          <p:cNvSpPr>
            <a:spLocks noGrp="1"/>
          </p:cNvSpPr>
          <p:nvPr>
            <p:ph type="body" idx="10"/>
          </p:nvPr>
        </p:nvSpPr>
        <p:spPr>
          <a:xfrm>
            <a:off x="251520" y="332656"/>
            <a:ext cx="8892480" cy="2276862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548640" rIns="0" bIns="0" anchor="t"/>
          <a:lstStyle/>
          <a:p>
            <a:pPr marL="182880" marR="0" indent="0" algn="l" rtl="0">
              <a:lnSpc>
                <a:spcPct val="95999"/>
              </a:lnSpc>
              <a:spcBef>
                <a:spcPts val="342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US" sz="2400" spc="-30" dirty="0" smtClean="0">
                <a:solidFill>
                  <a:srgbClr val="000000"/>
                </a:solidFill>
                <a:latin typeface="Arial" panose="22635452340000000000" pitchFamily="2"/>
              </a:rPr>
              <a:t>The </a:t>
            </a:r>
            <a:r>
              <a:rPr lang="en-US" sz="2400" spc="-30" dirty="0">
                <a:solidFill>
                  <a:srgbClr val="000000"/>
                </a:solidFill>
                <a:latin typeface="Arial" panose="22635452340000000000" pitchFamily="2"/>
              </a:rPr>
              <a:t>response in a linear circuit having </a:t>
            </a:r>
            <a:r>
              <a:rPr lang="en-US" sz="2400" spc="-30" dirty="0" smtClean="0">
                <a:solidFill>
                  <a:srgbClr val="000000"/>
                </a:solidFill>
                <a:latin typeface="Arial" panose="22635452340000000000" pitchFamily="2"/>
              </a:rPr>
              <a:t>more than </a:t>
            </a:r>
            <a:r>
              <a:rPr lang="en-US" sz="2400" spc="-30" dirty="0">
                <a:solidFill>
                  <a:srgbClr val="000000"/>
                </a:solidFill>
                <a:latin typeface="Arial" panose="22635452340000000000" pitchFamily="2"/>
              </a:rPr>
              <a:t>one independent source can be </a:t>
            </a:r>
            <a:r>
              <a:rPr lang="en-US" sz="2400" spc="-30" dirty="0" smtClean="0">
                <a:solidFill>
                  <a:srgbClr val="000000"/>
                </a:solidFill>
                <a:latin typeface="Arial" panose="22635452340000000000" pitchFamily="2"/>
              </a:rPr>
              <a:t>obtained by </a:t>
            </a:r>
            <a:r>
              <a:rPr lang="en-US" sz="2400" spc="-30" dirty="0">
                <a:solidFill>
                  <a:srgbClr val="000000"/>
                </a:solidFill>
                <a:latin typeface="Arial" panose="22635452340000000000" pitchFamily="2"/>
              </a:rPr>
              <a:t>adding the responses caused by </a:t>
            </a:r>
            <a:r>
              <a:rPr lang="en-US" sz="2400" spc="-30" dirty="0" smtClean="0">
                <a:solidFill>
                  <a:srgbClr val="000000"/>
                </a:solidFill>
                <a:latin typeface="Arial" panose="22635452340000000000" pitchFamily="2"/>
              </a:rPr>
              <a:t>the separate </a:t>
            </a:r>
            <a:r>
              <a:rPr lang="en-US" sz="2400" spc="-30" dirty="0">
                <a:solidFill>
                  <a:srgbClr val="000000"/>
                </a:solidFill>
                <a:latin typeface="Arial" panose="22635452340000000000" pitchFamily="2"/>
              </a:rPr>
              <a:t>independent sources acting alone.</a:t>
            </a:r>
          </a:p>
        </p:txBody>
      </p:sp>
      <p:cxnSp>
        <p:nvCxnSpPr>
          <p:cNvPr id="27" name="Straight Connector 26"/>
          <p:cNvCxnSpPr/>
          <p:nvPr/>
        </p:nvCxnSpPr>
        <p:spPr>
          <a:xfrm>
            <a:off x="661670" y="701040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pic>
        <p:nvPicPr>
          <p:cNvPr id="10" name="Image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67544" y="2060848"/>
            <a:ext cx="3444240" cy="2023745"/>
          </a:xfrm>
          <a:prstGeom prst="rect">
            <a:avLst/>
          </a:prstGeom>
        </p:spPr>
      </p:pic>
      <p:pic>
        <p:nvPicPr>
          <p:cNvPr id="11" name="Image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267744" y="3717032"/>
            <a:ext cx="299085" cy="243840"/>
          </a:xfrm>
          <a:prstGeom prst="rect">
            <a:avLst/>
          </a:prstGeom>
        </p:spPr>
      </p:pic>
      <p:pic>
        <p:nvPicPr>
          <p:cNvPr id="13" name="Image.jp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23528" y="4365104"/>
            <a:ext cx="3444240" cy="2020570"/>
          </a:xfrm>
          <a:prstGeom prst="rect">
            <a:avLst/>
          </a:prstGeom>
        </p:spPr>
      </p:pic>
      <p:pic>
        <p:nvPicPr>
          <p:cNvPr id="14" name="Image.jpg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051720" y="6309320"/>
            <a:ext cx="304800" cy="25908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4283968" y="2708920"/>
            <a:ext cx="4572000" cy="624145"/>
          </a:xfrm>
          <a:prstGeom prst="rect">
            <a:avLst/>
          </a:prstGeom>
        </p:spPr>
        <p:txBody>
          <a:bodyPr>
            <a:spAutoFit/>
          </a:bodyPr>
          <a:lstStyle/>
          <a:p>
            <a:pPr marL="1463040" indent="-525780">
              <a:lnSpc>
                <a:spcPct val="95999"/>
              </a:lnSpc>
              <a:spcBef>
                <a:spcPts val="3420"/>
              </a:spcBef>
            </a:pPr>
            <a:r>
              <a:rPr lang="en-US" b="1" spc="5" dirty="0" smtClean="0">
                <a:solidFill>
                  <a:srgbClr val="333399"/>
                </a:solidFill>
                <a:latin typeface="Arial" panose="22635452340000000000" pitchFamily="2"/>
              </a:rPr>
              <a:t>(a) A voltage source set </a:t>
            </a:r>
            <a:r>
              <a:rPr lang="en-US" b="1" spc="0" dirty="0" smtClean="0">
                <a:solidFill>
                  <a:srgbClr val="333399"/>
                </a:solidFill>
                <a:latin typeface="Arial" panose="22635452340000000000" pitchFamily="2"/>
              </a:rPr>
              <a:t>to zero acts like a short circuit.</a:t>
            </a:r>
            <a:endParaRPr lang="en-US" b="1" spc="0" dirty="0">
              <a:solidFill>
                <a:srgbClr val="333399"/>
              </a:solidFill>
              <a:latin typeface="Arial" panose="22635452340000000000" pitchFamily="2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139952" y="4941168"/>
            <a:ext cx="4572000" cy="624145"/>
          </a:xfrm>
          <a:prstGeom prst="rect">
            <a:avLst/>
          </a:prstGeom>
        </p:spPr>
        <p:txBody>
          <a:bodyPr>
            <a:spAutoFit/>
          </a:bodyPr>
          <a:lstStyle/>
          <a:p>
            <a:pPr marL="1463040" indent="-525780">
              <a:lnSpc>
                <a:spcPct val="95999"/>
              </a:lnSpc>
            </a:pPr>
            <a:r>
              <a:rPr lang="en-US" b="1" spc="5" dirty="0" smtClean="0">
                <a:solidFill>
                  <a:srgbClr val="333399"/>
                </a:solidFill>
                <a:latin typeface="Arial" panose="22635452340000000000" pitchFamily="2"/>
              </a:rPr>
              <a:t>(b) A current source set </a:t>
            </a:r>
            <a:r>
              <a:rPr lang="en-US" b="1" spc="-30" dirty="0" smtClean="0">
                <a:solidFill>
                  <a:srgbClr val="333399"/>
                </a:solidFill>
                <a:latin typeface="Arial" panose="22635452340000000000" pitchFamily="2"/>
              </a:rPr>
              <a:t>to zero acts like an </a:t>
            </a:r>
            <a:r>
              <a:rPr lang="en-US" b="1" spc="0" dirty="0" smtClean="0">
                <a:solidFill>
                  <a:srgbClr val="333399"/>
                </a:solidFill>
                <a:latin typeface="Arial" panose="22635452340000000000" pitchFamily="2"/>
              </a:rPr>
              <a:t>open circuit.</a:t>
            </a:r>
            <a:endParaRPr lang="en-US" b="1" spc="0" dirty="0">
              <a:solidFill>
                <a:srgbClr val="333399"/>
              </a:solidFill>
              <a:latin typeface="Arial" panose="22635452340000000000" pitchFamily="2"/>
            </a:endParaRPr>
          </a:p>
        </p:txBody>
      </p:sp>
      <p:sp>
        <p:nvSpPr>
          <p:cNvPr id="12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 Placeholder 47"/>
          <p:cNvSpPr>
            <a:spLocks noGrp="1"/>
          </p:cNvSpPr>
          <p:nvPr>
            <p:ph type="body" idx="10"/>
          </p:nvPr>
        </p:nvSpPr>
        <p:spPr>
          <a:xfrm>
            <a:off x="97790" y="115570"/>
            <a:ext cx="9009380" cy="565785"/>
          </a:xfrm>
          <a:prstGeom prst="rect">
            <a:avLst/>
          </a:prstGeom>
          <a:noFill/>
          <a:ln w="44450" cmpd="sng">
            <a:noFill/>
            <a:prstDash val="solid"/>
          </a:ln>
        </p:spPr>
        <p:txBody>
          <a:bodyPr lIns="0" tIns="0" rIns="0" bIns="0" anchor="t"/>
          <a:lstStyle/>
          <a:p>
            <a:pPr marL="548640" marR="0" indent="0" algn="l">
              <a:lnSpc>
                <a:spcPct val="95999"/>
              </a:lnSpc>
              <a:spcAft>
                <a:spcPts val="0"/>
              </a:spcAft>
              <a:tabLst>
                <a:tab pos="8912225" algn="r"/>
              </a:tabLst>
            </a:pPr>
            <a:r>
              <a:rPr lang="en-US" sz="3600" spc="-80" dirty="0">
                <a:solidFill>
                  <a:srgbClr val="0066CC"/>
                </a:solidFill>
                <a:latin typeface="Verdana" panose="22635452340000000000" pitchFamily="2"/>
              </a:rPr>
              <a:t>Example 5.1:	</a:t>
            </a:r>
            <a:endParaRPr lang="en-US" sz="1150" b="1" spc="10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sp>
        <p:nvSpPr>
          <p:cNvPr id="51" name="Text Placeholder 50"/>
          <p:cNvSpPr>
            <a:spLocks noGrp="1"/>
          </p:cNvSpPr>
          <p:nvPr>
            <p:ph type="body" idx="10"/>
          </p:nvPr>
        </p:nvSpPr>
        <p:spPr>
          <a:xfrm>
            <a:off x="179512" y="260648"/>
            <a:ext cx="7632848" cy="720081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502920" rIns="0" bIns="0" anchor="t"/>
          <a:lstStyle/>
          <a:p>
            <a:pPr marR="0" indent="0" algn="l"/>
            <a:r>
              <a:rPr lang="en-US" sz="2400" b="1" spc="-10" dirty="0">
                <a:solidFill>
                  <a:srgbClr val="333399"/>
                </a:solidFill>
                <a:latin typeface="Arial" panose="22635452340000000000" pitchFamily="2"/>
              </a:rPr>
              <a:t>Use superposition to find the current </a:t>
            </a:r>
            <a:r>
              <a:rPr lang="en-US" sz="2400" b="1" i="1" spc="-10" dirty="0">
                <a:solidFill>
                  <a:srgbClr val="333399"/>
                </a:solidFill>
                <a:latin typeface="Arial" panose="22635452340000000000" pitchFamily="2"/>
              </a:rPr>
              <a:t>i</a:t>
            </a:r>
            <a:r>
              <a:rPr lang="en-US" sz="2400" b="1" spc="-10" baseline="-25000" dirty="0">
                <a:solidFill>
                  <a:srgbClr val="333399"/>
                </a:solidFill>
                <a:latin typeface="Arial" panose="22635452340000000000" pitchFamily="2"/>
              </a:rPr>
              <a:t>x</a:t>
            </a:r>
            <a:r>
              <a:rPr lang="en-US" sz="2400" b="1" spc="-10" dirty="0">
                <a:solidFill>
                  <a:srgbClr val="333399"/>
                </a:solidFill>
                <a:latin typeface="Arial" panose="22635452340000000000" pitchFamily="2"/>
              </a:rPr>
              <a:t>.</a:t>
            </a:r>
          </a:p>
        </p:txBody>
      </p:sp>
      <p:pic>
        <p:nvPicPr>
          <p:cNvPr id="53" name="Image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195736" y="1052736"/>
            <a:ext cx="4608512" cy="2088232"/>
          </a:xfrm>
          <a:prstGeom prst="rect">
            <a:avLst/>
          </a:prstGeom>
        </p:spPr>
      </p:pic>
      <p:cxnSp>
        <p:nvCxnSpPr>
          <p:cNvPr id="54" name="Straight Connector 53"/>
          <p:cNvCxnSpPr/>
          <p:nvPr/>
        </p:nvCxnSpPr>
        <p:spPr>
          <a:xfrm>
            <a:off x="661670" y="701040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2924944"/>
            <a:ext cx="240030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216" y="2996952"/>
            <a:ext cx="2295525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71800" y="3501008"/>
            <a:ext cx="3495929" cy="440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4869160"/>
            <a:ext cx="2999986" cy="744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04048" y="4797152"/>
            <a:ext cx="3553889" cy="725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979712" y="5733256"/>
            <a:ext cx="4200128" cy="52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 Placeholder 107"/>
          <p:cNvSpPr>
            <a:spLocks noGrp="1"/>
          </p:cNvSpPr>
          <p:nvPr>
            <p:ph type="body" idx="10"/>
          </p:nvPr>
        </p:nvSpPr>
        <p:spPr>
          <a:xfrm>
            <a:off x="97790" y="115570"/>
            <a:ext cx="9009380" cy="505460"/>
          </a:xfrm>
          <a:prstGeom prst="rect">
            <a:avLst/>
          </a:prstGeom>
          <a:noFill/>
          <a:ln w="70485" cmpd="sng">
            <a:noFill/>
            <a:prstDash val="solid"/>
          </a:ln>
        </p:spPr>
        <p:txBody>
          <a:bodyPr lIns="0" tIns="0" rIns="0" bIns="0" anchor="t"/>
          <a:lstStyle/>
          <a:p>
            <a:pPr marL="594360" marR="0" indent="0" algn="l">
              <a:lnSpc>
                <a:spcPct val="77759"/>
              </a:lnSpc>
              <a:spcAft>
                <a:spcPts val="0"/>
              </a:spcAft>
              <a:tabLst>
                <a:tab pos="8933180" algn="r"/>
              </a:tabLst>
            </a:pPr>
            <a:r>
              <a:rPr lang="en-US" sz="4000" spc="-80" dirty="0">
                <a:solidFill>
                  <a:srgbClr val="0066CC"/>
                </a:solidFill>
                <a:latin typeface="Verdana" panose="22635452340000000000" pitchFamily="2"/>
              </a:rPr>
              <a:t>Practice: 5.1	</a:t>
            </a:r>
            <a:endParaRPr lang="en-US" sz="1150" b="1" spc="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sp>
        <p:nvSpPr>
          <p:cNvPr id="114" name="Text Placeholder 113"/>
          <p:cNvSpPr>
            <a:spLocks noGrp="1"/>
          </p:cNvSpPr>
          <p:nvPr>
            <p:ph type="body" idx="10"/>
          </p:nvPr>
        </p:nvSpPr>
        <p:spPr>
          <a:xfrm>
            <a:off x="99695" y="720090"/>
            <a:ext cx="8780145" cy="112712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640080" rIns="0" bIns="0" anchor="t"/>
          <a:lstStyle/>
          <a:p>
            <a:pPr marL="594360" marR="0" indent="0" algn="l">
              <a:lnSpc>
                <a:spcPct val="95999"/>
              </a:lnSpc>
              <a:spcAft>
                <a:spcPts val="720"/>
              </a:spcAft>
            </a:pPr>
            <a:r>
              <a:rPr lang="en-US" sz="2400" b="1" spc="-10">
                <a:solidFill>
                  <a:srgbClr val="333399"/>
                </a:solidFill>
                <a:latin typeface="Arial" panose="22635452340000000000" pitchFamily="2"/>
              </a:rPr>
              <a:t>Use superposition to find the current </a:t>
            </a:r>
            <a:r>
              <a:rPr lang="en-US" sz="2400" b="1" i="1" spc="-10">
                <a:solidFill>
                  <a:srgbClr val="333399"/>
                </a:solidFill>
                <a:latin typeface="Arial" panose="22635452340000000000" pitchFamily="2"/>
              </a:rPr>
              <a:t>I</a:t>
            </a:r>
            <a:r>
              <a:rPr lang="en-US" sz="2400" b="1" spc="-10" baseline="-25000">
                <a:solidFill>
                  <a:srgbClr val="333399"/>
                </a:solidFill>
                <a:latin typeface="Arial" panose="22635452340000000000" pitchFamily="2"/>
              </a:rPr>
              <a:t>x</a:t>
            </a:r>
            <a:r>
              <a:rPr lang="en-US" sz="2400" b="1" spc="-10">
                <a:solidFill>
                  <a:srgbClr val="333399"/>
                </a:solidFill>
                <a:latin typeface="Arial" panose="22635452340000000000" pitchFamily="2"/>
              </a:rPr>
              <a:t>.</a:t>
            </a:r>
          </a:p>
        </p:txBody>
      </p:sp>
      <p:pic>
        <p:nvPicPr>
          <p:cNvPr id="116" name="Image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41705" y="1847215"/>
            <a:ext cx="7315200" cy="3800475"/>
          </a:xfrm>
          <a:prstGeom prst="rect">
            <a:avLst/>
          </a:prstGeom>
        </p:spPr>
      </p:pic>
      <p:cxnSp>
        <p:nvCxnSpPr>
          <p:cNvPr id="117" name="Straight Connector 116"/>
          <p:cNvCxnSpPr/>
          <p:nvPr/>
        </p:nvCxnSpPr>
        <p:spPr>
          <a:xfrm>
            <a:off x="661670" y="701040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5949280"/>
            <a:ext cx="1540171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Text Placeholder 140"/>
          <p:cNvSpPr>
            <a:spLocks noGrp="1"/>
          </p:cNvSpPr>
          <p:nvPr>
            <p:ph type="body" idx="10"/>
          </p:nvPr>
        </p:nvSpPr>
        <p:spPr>
          <a:xfrm>
            <a:off x="97790" y="114300"/>
            <a:ext cx="9009380" cy="567055"/>
          </a:xfrm>
          <a:prstGeom prst="rect">
            <a:avLst/>
          </a:prstGeom>
          <a:noFill/>
          <a:ln w="84455" cmpd="sng">
            <a:noFill/>
            <a:prstDash val="solid"/>
          </a:ln>
        </p:spPr>
        <p:txBody>
          <a:bodyPr lIns="0" tIns="0" rIns="0" bIns="0" anchor="t"/>
          <a:lstStyle/>
          <a:p>
            <a:pPr marL="548640" marR="0" indent="0" algn="l">
              <a:lnSpc>
                <a:spcPts val="2700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3600" spc="-120" dirty="0" smtClean="0">
                <a:solidFill>
                  <a:srgbClr val="0066CC"/>
                </a:solidFill>
                <a:latin typeface="Verdana" panose="22635452340000000000" pitchFamily="2"/>
              </a:rPr>
              <a:t>Example </a:t>
            </a:r>
            <a:r>
              <a:rPr lang="en-US" sz="3600" spc="-80" dirty="0" smtClean="0">
                <a:solidFill>
                  <a:srgbClr val="0066CC"/>
                </a:solidFill>
                <a:latin typeface="Verdana" panose="22635452340000000000" pitchFamily="2"/>
              </a:rPr>
              <a:t>5.3 </a:t>
            </a:r>
            <a:r>
              <a:rPr lang="en-US" sz="3600" spc="-120" dirty="0" smtClean="0">
                <a:solidFill>
                  <a:srgbClr val="0066CC"/>
                </a:solidFill>
                <a:latin typeface="Verdana" panose="22635452340000000000" pitchFamily="2"/>
              </a:rPr>
              <a:t>:</a:t>
            </a:r>
            <a:r>
              <a:rPr lang="en-US" sz="3600" spc="-120" dirty="0">
                <a:solidFill>
                  <a:srgbClr val="0066CC"/>
                </a:solidFill>
                <a:latin typeface="Verdana" panose="22635452340000000000" pitchFamily="2"/>
              </a:rPr>
              <a:t>	</a:t>
            </a:r>
            <a:endParaRPr lang="en-US" sz="1150" b="1" spc="2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sp>
        <p:nvSpPr>
          <p:cNvPr id="143" name="Text Placeholder 142"/>
          <p:cNvSpPr>
            <a:spLocks noGrp="1"/>
          </p:cNvSpPr>
          <p:nvPr>
            <p:ph type="body" idx="10"/>
          </p:nvPr>
        </p:nvSpPr>
        <p:spPr>
          <a:xfrm>
            <a:off x="200025" y="681990"/>
            <a:ext cx="8915400" cy="7658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205740" rIns="0" bIns="0" anchor="t"/>
          <a:lstStyle/>
          <a:p>
            <a:pPr marL="1783080" marR="0" indent="0" algn="l">
              <a:lnSpc>
                <a:spcPct val="95999"/>
              </a:lnSpc>
              <a:spcAft>
                <a:spcPts val="1260"/>
              </a:spcAft>
            </a:pPr>
            <a:r>
              <a:rPr lang="en-US" sz="2400" b="1" spc="-10">
                <a:solidFill>
                  <a:srgbClr val="333399"/>
                </a:solidFill>
                <a:latin typeface="Arial" panose="22635452340000000000" pitchFamily="2"/>
              </a:rPr>
              <a:t>Use superposition to find the current </a:t>
            </a:r>
            <a:r>
              <a:rPr lang="en-US" sz="2400" b="1" i="1" spc="-10">
                <a:solidFill>
                  <a:srgbClr val="333399"/>
                </a:solidFill>
                <a:latin typeface="Arial" panose="22635452340000000000" pitchFamily="2"/>
              </a:rPr>
              <a:t>I</a:t>
            </a:r>
            <a:r>
              <a:rPr lang="en-US" sz="2400" b="1" spc="-10" baseline="-25000">
                <a:solidFill>
                  <a:srgbClr val="333399"/>
                </a:solidFill>
                <a:latin typeface="Arial" panose="22635452340000000000" pitchFamily="2"/>
              </a:rPr>
              <a:t>x</a:t>
            </a:r>
            <a:r>
              <a:rPr lang="en-US" sz="2400" b="1" spc="-10">
                <a:solidFill>
                  <a:srgbClr val="333399"/>
                </a:solidFill>
                <a:latin typeface="Arial" panose="22635452340000000000" pitchFamily="2"/>
              </a:rPr>
              <a:t>.</a:t>
            </a:r>
          </a:p>
        </p:txBody>
      </p:sp>
      <p:pic>
        <p:nvPicPr>
          <p:cNvPr id="145" name="Image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8930" y="1447800"/>
            <a:ext cx="8522335" cy="4824730"/>
          </a:xfrm>
          <a:prstGeom prst="rect">
            <a:avLst/>
          </a:prstGeom>
        </p:spPr>
      </p:pic>
      <p:pic>
        <p:nvPicPr>
          <p:cNvPr id="148" name="Image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414270" y="6468110"/>
            <a:ext cx="340995" cy="271145"/>
          </a:xfrm>
          <a:prstGeom prst="rect">
            <a:avLst/>
          </a:prstGeom>
        </p:spPr>
      </p:pic>
      <p:pic>
        <p:nvPicPr>
          <p:cNvPr id="152" name="Image.jp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443345" y="6468110"/>
            <a:ext cx="335280" cy="271145"/>
          </a:xfrm>
          <a:prstGeom prst="rect">
            <a:avLst/>
          </a:prstGeom>
        </p:spPr>
      </p:pic>
      <p:cxnSp>
        <p:nvCxnSpPr>
          <p:cNvPr id="153" name="Straight Connector 152"/>
          <p:cNvCxnSpPr/>
          <p:nvPr/>
        </p:nvCxnSpPr>
        <p:spPr>
          <a:xfrm>
            <a:off x="661670" y="701040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sp>
        <p:nvSpPr>
          <p:cNvPr id="8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Text Placeholder 159"/>
          <p:cNvSpPr>
            <a:spLocks noGrp="1"/>
          </p:cNvSpPr>
          <p:nvPr>
            <p:ph type="body" idx="10"/>
          </p:nvPr>
        </p:nvSpPr>
        <p:spPr>
          <a:xfrm>
            <a:off x="200025" y="476672"/>
            <a:ext cx="8915400" cy="6896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205740" rIns="0" bIns="0" anchor="t"/>
          <a:lstStyle/>
          <a:p>
            <a:pPr marL="1783080" marR="0" indent="0" algn="l">
              <a:lnSpc>
                <a:spcPct val="95999"/>
              </a:lnSpc>
              <a:spcAft>
                <a:spcPts val="540"/>
              </a:spcAft>
            </a:pPr>
            <a:r>
              <a:rPr lang="en-US" sz="2400" b="1" spc="-10" dirty="0">
                <a:solidFill>
                  <a:srgbClr val="333399"/>
                </a:solidFill>
                <a:latin typeface="Arial" panose="22635452340000000000" pitchFamily="2"/>
              </a:rPr>
              <a:t>Use superposition to find the current </a:t>
            </a:r>
            <a:r>
              <a:rPr lang="en-US" sz="2400" b="1" i="1" spc="-10" dirty="0">
                <a:solidFill>
                  <a:srgbClr val="333399"/>
                </a:solidFill>
                <a:latin typeface="Arial" panose="22635452340000000000" pitchFamily="2"/>
              </a:rPr>
              <a:t>I</a:t>
            </a:r>
            <a:r>
              <a:rPr lang="en-US" sz="2400" b="1" spc="-10" baseline="-25000" dirty="0">
                <a:solidFill>
                  <a:srgbClr val="333399"/>
                </a:solidFill>
                <a:latin typeface="Arial" panose="22635452340000000000" pitchFamily="2"/>
              </a:rPr>
              <a:t>x</a:t>
            </a:r>
            <a:r>
              <a:rPr lang="en-US" sz="2400" b="1" spc="-10" dirty="0">
                <a:solidFill>
                  <a:srgbClr val="333399"/>
                </a:solidFill>
                <a:latin typeface="Arial" panose="22635452340000000000" pitchFamily="2"/>
              </a:rPr>
              <a:t>.</a:t>
            </a:r>
          </a:p>
        </p:txBody>
      </p:sp>
      <p:pic>
        <p:nvPicPr>
          <p:cNvPr id="164" name="Image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414270" y="3284984"/>
            <a:ext cx="4364355" cy="276860"/>
          </a:xfrm>
          <a:prstGeom prst="rect">
            <a:avLst/>
          </a:prstGeom>
        </p:spPr>
      </p:pic>
      <p:sp>
        <p:nvSpPr>
          <p:cNvPr id="15" name="Text Placeholder 140"/>
          <p:cNvSpPr>
            <a:spLocks noGrp="1"/>
          </p:cNvSpPr>
          <p:nvPr>
            <p:ph type="body" idx="10"/>
          </p:nvPr>
        </p:nvSpPr>
        <p:spPr>
          <a:xfrm>
            <a:off x="97790" y="114300"/>
            <a:ext cx="9009380" cy="567055"/>
          </a:xfrm>
          <a:prstGeom prst="rect">
            <a:avLst/>
          </a:prstGeom>
          <a:noFill/>
          <a:ln w="84455" cmpd="sng">
            <a:noFill/>
            <a:prstDash val="solid"/>
          </a:ln>
        </p:spPr>
        <p:txBody>
          <a:bodyPr lIns="0" tIns="0" rIns="0" bIns="0" anchor="t"/>
          <a:lstStyle/>
          <a:p>
            <a:pPr marL="548640" marR="0" indent="0" algn="l">
              <a:lnSpc>
                <a:spcPts val="2700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3600" spc="-120" dirty="0" smtClean="0">
                <a:solidFill>
                  <a:srgbClr val="0066CC"/>
                </a:solidFill>
                <a:latin typeface="Verdana" panose="22635452340000000000" pitchFamily="2"/>
              </a:rPr>
              <a:t>Example </a:t>
            </a:r>
            <a:r>
              <a:rPr lang="en-US" sz="3600" spc="-80" dirty="0" smtClean="0">
                <a:solidFill>
                  <a:srgbClr val="0066CC"/>
                </a:solidFill>
                <a:latin typeface="Verdana" panose="22635452340000000000" pitchFamily="2"/>
              </a:rPr>
              <a:t>5.3 </a:t>
            </a:r>
            <a:r>
              <a:rPr lang="en-US" sz="3600" spc="-120" dirty="0" smtClean="0">
                <a:solidFill>
                  <a:srgbClr val="0066CC"/>
                </a:solidFill>
                <a:latin typeface="Verdana" panose="22635452340000000000" pitchFamily="2"/>
              </a:rPr>
              <a:t>:</a:t>
            </a:r>
            <a:r>
              <a:rPr lang="en-US" sz="3600" spc="-120" dirty="0">
                <a:solidFill>
                  <a:srgbClr val="0066CC"/>
                </a:solidFill>
                <a:latin typeface="Verdana" panose="22635452340000000000" pitchFamily="2"/>
              </a:rPr>
              <a:t>	</a:t>
            </a:r>
            <a:endParaRPr lang="en-US" sz="1150" b="1" spc="2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661670" y="701040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573016"/>
            <a:ext cx="337185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3645024"/>
            <a:ext cx="405765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71600" y="5085184"/>
            <a:ext cx="2857500" cy="1600200"/>
          </a:xfrm>
          <a:prstGeom prst="rect">
            <a:avLst/>
          </a:prstGeom>
          <a:noFill/>
          <a:ln w="9525">
            <a:solidFill>
              <a:srgbClr val="E8262E"/>
            </a:solidFill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528" y="1124744"/>
            <a:ext cx="4283968" cy="2096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88024" y="1153207"/>
            <a:ext cx="3528392" cy="2118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Text Placeholder 185"/>
          <p:cNvSpPr>
            <a:spLocks noGrp="1"/>
          </p:cNvSpPr>
          <p:nvPr>
            <p:ph type="body" idx="10"/>
          </p:nvPr>
        </p:nvSpPr>
        <p:spPr>
          <a:xfrm>
            <a:off x="97790" y="103505"/>
            <a:ext cx="9009380" cy="547370"/>
          </a:xfrm>
          <a:prstGeom prst="rect">
            <a:avLst/>
          </a:prstGeom>
          <a:noFill/>
          <a:ln w="99060" cmpd="sng">
            <a:noFill/>
            <a:prstDash val="solid"/>
          </a:ln>
        </p:spPr>
        <p:txBody>
          <a:bodyPr lIns="0" tIns="0" rIns="0" bIns="0" anchor="t"/>
          <a:lstStyle/>
          <a:p>
            <a:pPr marL="594360" marR="0" indent="0" algn="l">
              <a:lnSpc>
                <a:spcPct val="76799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4400" spc="-80" dirty="0">
                <a:solidFill>
                  <a:srgbClr val="0066CC"/>
                </a:solidFill>
                <a:latin typeface="Verdana" panose="22635452340000000000" pitchFamily="2"/>
              </a:rPr>
              <a:t>Practice: 5.2	</a:t>
            </a:r>
            <a:endParaRPr lang="en-US" sz="1150" b="1" spc="2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sp>
        <p:nvSpPr>
          <p:cNvPr id="188" name="Text Placeholder 187"/>
          <p:cNvSpPr>
            <a:spLocks noGrp="1"/>
          </p:cNvSpPr>
          <p:nvPr>
            <p:ph type="body" idx="10"/>
          </p:nvPr>
        </p:nvSpPr>
        <p:spPr>
          <a:xfrm>
            <a:off x="98425" y="720090"/>
            <a:ext cx="8780145" cy="13709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502920" rIns="0" bIns="0" anchor="t"/>
          <a:lstStyle/>
          <a:p>
            <a:pPr marL="594360" marR="0" indent="0" algn="l">
              <a:lnSpc>
                <a:spcPct val="95999"/>
              </a:lnSpc>
              <a:spcAft>
                <a:spcPts val="0"/>
              </a:spcAft>
            </a:pPr>
            <a:r>
              <a:rPr lang="en-US" sz="2400" b="1" spc="0">
                <a:solidFill>
                  <a:srgbClr val="333399"/>
                </a:solidFill>
                <a:latin typeface="Arial" panose="22635452340000000000" pitchFamily="2"/>
              </a:rPr>
              <a:t>Use superposition to obtain the voltage</a:t>
            </a:r>
          </a:p>
          <a:p>
            <a:pPr marL="594360" marR="0" indent="0" algn="l">
              <a:lnSpc>
                <a:spcPct val="81599"/>
              </a:lnSpc>
              <a:spcBef>
                <a:spcPts val="180"/>
              </a:spcBef>
              <a:spcAft>
                <a:spcPts val="1080"/>
              </a:spcAft>
            </a:pPr>
            <a:r>
              <a:rPr lang="en-US" sz="2400" b="1" spc="0">
                <a:solidFill>
                  <a:srgbClr val="333399"/>
                </a:solidFill>
                <a:latin typeface="Arial" panose="22635452340000000000" pitchFamily="2"/>
              </a:rPr>
              <a:t>across each current source.</a:t>
            </a:r>
          </a:p>
        </p:txBody>
      </p:sp>
      <p:pic>
        <p:nvPicPr>
          <p:cNvPr id="190" name="Image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26465" y="2091055"/>
            <a:ext cx="7339965" cy="3919855"/>
          </a:xfrm>
          <a:prstGeom prst="rect">
            <a:avLst/>
          </a:prstGeom>
        </p:spPr>
      </p:pic>
      <p:cxnSp>
        <p:nvCxnSpPr>
          <p:cNvPr id="191" name="Straight Connector 190"/>
          <p:cNvCxnSpPr/>
          <p:nvPr/>
        </p:nvCxnSpPr>
        <p:spPr>
          <a:xfrm>
            <a:off x="661670" y="701040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sp>
        <p:nvSpPr>
          <p:cNvPr id="6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Arab" typeface="Arial"/>
      </a:majorFont>
      <a:minorFont>
        <a:latin typeface="Calibri"/>
        <a:ea typeface=""/>
        <a:cs typeface=""/>
        <a:font script="Arab" typeface="Arial"/>
      </a:minorFont>
    </a:fontScheme>
    <a:fmtScheme name="Office">
      <a:fillStyleLst>
        <a:solidFill>
          <a:schemeClr val="bg1">
            <a:alpha val="0"/>
          </a:schemeClr>
        </a:solidFill>
        <a:gradFill/>
        <a:gradFill/>
      </a:fillStyleLst>
      <a:lnStyleLst>
        <a:ln/>
        <a:ln/>
        <a:ln/>
      </a:lnStyleLst>
      <a:effectStyleLst>
        <a:effectStyle>
          <a:effectLst/>
        </a:effectStyle>
        <a:effectStyle>
          <a:effectLst/>
        </a:effectStyle>
        <a:effectStyle>
          <a:effectLst/>
          <a:scene3d>
            <a:camera prst="orthographicFront"/>
            <a:lightRig rig="threePt" dir="t"/>
          </a:scene3d>
        </a:effectStyle>
      </a:effectStyleLst>
      <a:bgFillStyleLst>
        <a:solidFill>
          <a:schemeClr val="bg1">
            <a:alpha val="0"/>
          </a:schemeClr>
        </a:solidFill>
        <a:gradFill/>
        <a:gradFill/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2113</TotalTime>
  <Words>1069</Words>
  <Application>Microsoft Office PowerPoint</Application>
  <PresentationFormat>On-screen Show (4:3)</PresentationFormat>
  <Paragraphs>225</Paragraphs>
  <Slides>38</Slides>
  <Notes>38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/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Mohammad</dc:creator>
  <cp:lastModifiedBy>Jordan</cp:lastModifiedBy>
  <cp:revision>57</cp:revision>
  <dcterms:modified xsi:type="dcterms:W3CDTF">2016-05-21T19:13:20Z</dcterms:modified>
</cp:coreProperties>
</file>