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46" r:id="rId4"/>
  </p:sldMasterIdLst>
  <p:sldIdLst>
    <p:sldId id="257" r:id="rId5"/>
    <p:sldId id="258" r:id="rId6"/>
    <p:sldId id="338" r:id="rId7"/>
    <p:sldId id="339" r:id="rId8"/>
    <p:sldId id="340" r:id="rId9"/>
    <p:sldId id="341" r:id="rId10"/>
    <p:sldId id="342" r:id="rId11"/>
    <p:sldId id="343" r:id="rId12"/>
    <p:sldId id="344" r:id="rId13"/>
    <p:sldId id="345" r:id="rId14"/>
    <p:sldId id="346" r:id="rId15"/>
    <p:sldId id="347" r:id="rId16"/>
    <p:sldId id="350" r:id="rId17"/>
    <p:sldId id="351" r:id="rId18"/>
    <p:sldId id="352" r:id="rId19"/>
    <p:sldId id="353" r:id="rId20"/>
    <p:sldId id="364" r:id="rId21"/>
    <p:sldId id="358" r:id="rId22"/>
    <p:sldId id="359" r:id="rId23"/>
    <p:sldId id="360" r:id="rId24"/>
    <p:sldId id="361" r:id="rId25"/>
    <p:sldId id="363" r:id="rId26"/>
    <p:sldId id="354" r:id="rId27"/>
    <p:sldId id="355" r:id="rId28"/>
    <p:sldId id="356" r:id="rId29"/>
    <p:sldId id="362" r:id="rId30"/>
    <p:sldId id="366" r:id="rId31"/>
    <p:sldId id="367" r:id="rId32"/>
    <p:sldId id="365" r:id="rId33"/>
    <p:sldId id="368" r:id="rId34"/>
    <p:sldId id="371" r:id="rId35"/>
    <p:sldId id="369" r:id="rId36"/>
    <p:sldId id="372" r:id="rId37"/>
    <p:sldId id="373"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4" autoAdjust="0"/>
    <p:restoredTop sz="94619" autoAdjust="0"/>
  </p:normalViewPr>
  <p:slideViewPr>
    <p:cSldViewPr snapToGrid="0">
      <p:cViewPr>
        <p:scale>
          <a:sx n="53" d="100"/>
          <a:sy n="53" d="100"/>
        </p:scale>
        <p:origin x="1140" y="3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12/23/2020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12/23/2020</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12/23/2020</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12/23/2020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12/23/2020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12/23/2020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12/23/2020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12/23/2020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12/23/2020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12/23/2020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12/23/2020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12/23/2020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4635314" y="639097"/>
            <a:ext cx="7556686" cy="3686015"/>
          </a:xfrm>
        </p:spPr>
        <p:txBody>
          <a:bodyPr>
            <a:normAutofit/>
          </a:bodyPr>
          <a:lstStyle/>
          <a:p>
            <a:pPr algn="ctr"/>
            <a:r>
              <a:rPr lang="en-US" sz="6000" b="1" u="sng" dirty="0">
                <a:solidFill>
                  <a:schemeClr val="accent3">
                    <a:lumMod val="75000"/>
                  </a:schemeClr>
                </a:solidFill>
              </a:rPr>
              <a:t>STL Algorithms &amp; lambda functions</a:t>
            </a:r>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a:normAutofit/>
          </a:bodyPr>
          <a:lstStyle/>
          <a:p>
            <a:r>
              <a:rPr lang="en-US" sz="2400" dirty="0">
                <a:solidFill>
                  <a:schemeClr val="tx1">
                    <a:lumMod val="85000"/>
                    <a:lumOff val="15000"/>
                  </a:schemeClr>
                </a:solidFill>
              </a:rPr>
              <a:t>Samer Khasawneh</a:t>
            </a:r>
          </a:p>
        </p:txBody>
      </p:sp>
      <p:pic>
        <p:nvPicPr>
          <p:cNvPr id="5" name="Picture 4" descr="stairs, hand rail, and abstract object along the wall">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142126" y="40360"/>
            <a:ext cx="11907747" cy="6494085"/>
          </a:xfrm>
          <a:prstGeom prst="rect">
            <a:avLst/>
          </a:prstGeom>
          <a:solidFill>
            <a:schemeClr val="bg1">
              <a:lumMod val="95000"/>
            </a:schemeClr>
          </a:solidFill>
        </p:spPr>
        <p:txBody>
          <a:bodyPr wrap="square">
            <a:spAutoFit/>
          </a:bodyPr>
          <a:lstStyle/>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&lt;iostream&gt;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&lt;functional&gt;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&lt;numeric&gt;</a:t>
            </a:r>
            <a:r>
              <a:rPr lang="en-CA" sz="1600" dirty="0">
                <a:solidFill>
                  <a:srgbClr val="000000"/>
                </a:solidFill>
                <a:latin typeface="Consolas" panose="020B0609020204030204" pitchFamily="49" charset="0"/>
              </a:rPr>
              <a:t>      </a:t>
            </a:r>
          </a:p>
          <a:p>
            <a:r>
              <a:rPr lang="en-CA" sz="1600" dirty="0">
                <a:solidFill>
                  <a:srgbClr val="0000FF"/>
                </a:solidFill>
                <a:latin typeface="Consolas" panose="020B0609020204030204" pitchFamily="49" charset="0"/>
              </a:rPr>
              <a:t>using</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namespace</a:t>
            </a:r>
            <a:r>
              <a:rPr lang="en-CA" sz="1600" dirty="0">
                <a:solidFill>
                  <a:srgbClr val="000000"/>
                </a:solidFill>
                <a:latin typeface="Consolas" panose="020B0609020204030204" pitchFamily="49" charset="0"/>
              </a:rPr>
              <a:t> std;</a:t>
            </a:r>
          </a:p>
          <a:p>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fun1(</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x</a:t>
            </a:r>
            <a:r>
              <a:rPr lang="fr-FR" sz="1600" dirty="0">
                <a:solidFill>
                  <a:srgbClr val="000000"/>
                </a:solidFill>
                <a:latin typeface="Consolas" panose="020B0609020204030204" pitchFamily="49" charset="0"/>
              </a:rPr>
              <a:t>, </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y</a:t>
            </a:r>
            <a:r>
              <a:rPr lang="fr-FR" sz="1600" dirty="0">
                <a:solidFill>
                  <a:srgbClr val="000000"/>
                </a:solidFill>
                <a:latin typeface="Consolas" panose="020B0609020204030204" pitchFamily="49" charset="0"/>
              </a:rPr>
              <a:t>) { </a:t>
            </a:r>
            <a:r>
              <a:rPr lang="fr-FR" sz="1600" dirty="0">
                <a:solidFill>
                  <a:srgbClr val="0000FF"/>
                </a:solidFill>
                <a:latin typeface="Consolas" panose="020B0609020204030204" pitchFamily="49" charset="0"/>
              </a:rPr>
              <a:t>return</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x</a:t>
            </a:r>
            <a:r>
              <a:rPr lang="fr-FR" sz="1600" dirty="0">
                <a:solidFill>
                  <a:srgbClr val="000000"/>
                </a:solidFill>
                <a:latin typeface="Consolas" panose="020B0609020204030204" pitchFamily="49" charset="0"/>
              </a:rPr>
              <a:t> - </a:t>
            </a:r>
            <a:r>
              <a:rPr lang="fr-FR" sz="1600" dirty="0">
                <a:solidFill>
                  <a:srgbClr val="808080"/>
                </a:solidFill>
                <a:latin typeface="Consolas" panose="020B0609020204030204" pitchFamily="49" charset="0"/>
              </a:rPr>
              <a:t>y</a:t>
            </a:r>
            <a:r>
              <a:rPr lang="fr-FR" sz="1600" dirty="0">
                <a:solidFill>
                  <a:srgbClr val="000000"/>
                </a:solidFill>
                <a:latin typeface="Consolas" panose="020B0609020204030204" pitchFamily="49" charset="0"/>
              </a:rPr>
              <a:t>; }</a:t>
            </a:r>
          </a:p>
          <a:p>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fun2(</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x</a:t>
            </a:r>
            <a:r>
              <a:rPr lang="fr-FR" sz="1600" dirty="0">
                <a:solidFill>
                  <a:srgbClr val="000000"/>
                </a:solidFill>
                <a:latin typeface="Consolas" panose="020B0609020204030204" pitchFamily="49" charset="0"/>
              </a:rPr>
              <a:t>, </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y</a:t>
            </a:r>
            <a:r>
              <a:rPr lang="fr-FR" sz="1600" dirty="0">
                <a:solidFill>
                  <a:srgbClr val="000000"/>
                </a:solidFill>
                <a:latin typeface="Consolas" panose="020B0609020204030204" pitchFamily="49" charset="0"/>
              </a:rPr>
              <a:t>) { </a:t>
            </a:r>
            <a:r>
              <a:rPr lang="fr-FR" sz="1600" dirty="0">
                <a:solidFill>
                  <a:srgbClr val="0000FF"/>
                </a:solidFill>
                <a:latin typeface="Consolas" panose="020B0609020204030204" pitchFamily="49" charset="0"/>
              </a:rPr>
              <a:t>return</a:t>
            </a:r>
            <a:r>
              <a:rPr lang="fr-FR" sz="1600" dirty="0">
                <a:solidFill>
                  <a:srgbClr val="000000"/>
                </a:solidFill>
                <a:latin typeface="Consolas" panose="020B0609020204030204" pitchFamily="49" charset="0"/>
              </a:rPr>
              <a:t> </a:t>
            </a:r>
            <a:r>
              <a:rPr lang="fr-FR" sz="1600" dirty="0">
                <a:solidFill>
                  <a:srgbClr val="808080"/>
                </a:solidFill>
                <a:latin typeface="Consolas" panose="020B0609020204030204" pitchFamily="49" charset="0"/>
              </a:rPr>
              <a:t>x</a:t>
            </a:r>
            <a:r>
              <a:rPr lang="fr-FR" sz="1600" dirty="0">
                <a:solidFill>
                  <a:srgbClr val="000000"/>
                </a:solidFill>
                <a:latin typeface="Consolas" panose="020B0609020204030204" pitchFamily="49" charset="0"/>
              </a:rPr>
              <a:t> + </a:t>
            </a:r>
            <a:r>
              <a:rPr lang="fr-FR" sz="1600" dirty="0">
                <a:solidFill>
                  <a:srgbClr val="808080"/>
                </a:solidFill>
                <a:latin typeface="Consolas" panose="020B0609020204030204" pitchFamily="49" charset="0"/>
              </a:rPr>
              <a:t>y</a:t>
            </a:r>
            <a:r>
              <a:rPr lang="fr-FR" sz="1600" dirty="0">
                <a:solidFill>
                  <a:srgbClr val="000000"/>
                </a:solidFill>
                <a:latin typeface="Consolas" panose="020B0609020204030204" pitchFamily="49" charset="0"/>
              </a:rPr>
              <a:t>;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main() {</a:t>
            </a: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init</a:t>
            </a:r>
            <a:r>
              <a:rPr lang="en-CA" sz="1600" dirty="0">
                <a:solidFill>
                  <a:srgbClr val="000000"/>
                </a:solidFill>
                <a:latin typeface="Consolas" panose="020B0609020204030204" pitchFamily="49" charset="0"/>
              </a:rPr>
              <a:t> = 100;</a:t>
            </a: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series1[] = { 10,20,30 };</a:t>
            </a: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series2[] = { 1,2,3 };</a:t>
            </a:r>
          </a:p>
          <a:p>
            <a:endParaRPr lang="en-CA" sz="1600" dirty="0">
              <a:solidFill>
                <a:srgbClr val="000000"/>
              </a:solidFill>
              <a:latin typeface="Consolas" panose="020B0609020204030204" pitchFamily="49" charset="0"/>
            </a:endParaRPr>
          </a:p>
          <a:p>
            <a:r>
              <a:rPr lang="en-US" sz="1600" dirty="0">
                <a:solidFill>
                  <a:srgbClr val="000000"/>
                </a:solidFill>
                <a:latin typeface="Consolas" panose="020B0609020204030204" pitchFamily="49" charset="0"/>
              </a:rPr>
              <a: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A31515"/>
                </a:solidFill>
                <a:latin typeface="Consolas" panose="020B0609020204030204" pitchFamily="49" charset="0"/>
              </a:rPr>
              <a:t>"using default </a:t>
            </a:r>
            <a:r>
              <a:rPr lang="en-US" sz="1600" dirty="0" err="1">
                <a:solidFill>
                  <a:srgbClr val="A31515"/>
                </a:solidFill>
                <a:latin typeface="Consolas" panose="020B0609020204030204" pitchFamily="49" charset="0"/>
              </a:rPr>
              <a:t>inner_product</a:t>
            </a:r>
            <a:r>
              <a:rPr lang="en-US" sz="1600" dirty="0">
                <a:solidFill>
                  <a:srgbClr val="A31515"/>
                </a:solidFill>
                <a:latin typeface="Consolas" panose="020B0609020204030204" pitchFamily="49" charset="0"/>
              </a:rPr>
              <a:t>: "</a:t>
            </a:r>
            <a:r>
              <a:rPr lang="en-US"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    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inner_product</a:t>
            </a:r>
            <a:r>
              <a:rPr lang="en-CA" sz="1600" dirty="0">
                <a:solidFill>
                  <a:srgbClr val="000000"/>
                </a:solidFill>
                <a:latin typeface="Consolas" panose="020B0609020204030204" pitchFamily="49" charset="0"/>
              </a:rPr>
              <a:t>(series1, series1 + 3, series2, </a:t>
            </a:r>
            <a:r>
              <a:rPr lang="en-CA" sz="1600" dirty="0" err="1">
                <a:solidFill>
                  <a:srgbClr val="000000"/>
                </a:solidFill>
                <a:latin typeface="Consolas" panose="020B0609020204030204" pitchFamily="49" charset="0"/>
              </a:rPr>
              <a:t>init</a:t>
            </a:r>
            <a:r>
              <a:rPr lang="en-CA" sz="1600" dirty="0">
                <a:solidFill>
                  <a:srgbClr val="000000"/>
                </a:solidFill>
                <a:latin typeface="Consolas" panose="020B0609020204030204" pitchFamily="49" charset="0"/>
              </a:rPr>
              <a: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'\n'</a:t>
            </a:r>
            <a:r>
              <a:rPr lang="en-CA"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CA" sz="1600" dirty="0">
                <a:solidFill>
                  <a:srgbClr val="000000"/>
                </a:solidFill>
                <a:latin typeface="Consolas" panose="020B0609020204030204" pitchFamily="49" charset="0"/>
              </a:rPr>
              <a:t>    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"using functional operations: "</a:t>
            </a:r>
            <a:r>
              <a:rPr lang="en-CA" sz="1600" dirty="0">
                <a:solidFill>
                  <a:srgbClr val="000000"/>
                </a:solidFill>
                <a:latin typeface="Consolas" panose="020B0609020204030204" pitchFamily="49" charset="0"/>
              </a:rPr>
              <a:t>;</a:t>
            </a:r>
          </a:p>
          <a:p>
            <a:r>
              <a:rPr lang="fr-FR" sz="1600" dirty="0">
                <a:solidFill>
                  <a:srgbClr val="000000"/>
                </a:solidFill>
                <a:latin typeface="Consolas" panose="020B0609020204030204" pitchFamily="49" charset="0"/>
              </a:rPr>
              <a:t>    cout </a:t>
            </a:r>
            <a:r>
              <a:rPr lang="fr-FR" sz="1600" dirty="0">
                <a:solidFill>
                  <a:srgbClr val="008080"/>
                </a:solidFill>
                <a:latin typeface="Consolas" panose="020B0609020204030204" pitchFamily="49" charset="0"/>
              </a:rPr>
              <a:t>&lt;&lt;</a:t>
            </a:r>
            <a:r>
              <a:rPr lang="fr-FR" sz="1600" dirty="0">
                <a:solidFill>
                  <a:srgbClr val="000000"/>
                </a:solidFill>
                <a:latin typeface="Consolas" panose="020B0609020204030204" pitchFamily="49" charset="0"/>
              </a:rPr>
              <a:t> </a:t>
            </a:r>
            <a:r>
              <a:rPr lang="fr-FR" sz="1600" dirty="0" err="1">
                <a:solidFill>
                  <a:srgbClr val="000000"/>
                </a:solidFill>
                <a:latin typeface="Consolas" panose="020B0609020204030204" pitchFamily="49" charset="0"/>
              </a:rPr>
              <a:t>inner_product</a:t>
            </a:r>
            <a:r>
              <a:rPr lang="fr-FR" sz="1600" dirty="0">
                <a:solidFill>
                  <a:srgbClr val="000000"/>
                </a:solidFill>
                <a:latin typeface="Consolas" panose="020B0609020204030204" pitchFamily="49" charset="0"/>
              </a:rPr>
              <a:t>(series1, series1 + 3, series2, init, </a:t>
            </a:r>
            <a:r>
              <a:rPr lang="fr-FR" sz="1600" dirty="0">
                <a:solidFill>
                  <a:srgbClr val="2B91AF"/>
                </a:solidFill>
                <a:latin typeface="Consolas" panose="020B0609020204030204" pitchFamily="49" charset="0"/>
              </a:rPr>
              <a:t>minus</a:t>
            </a:r>
            <a:r>
              <a:rPr lang="fr-FR" sz="1600" dirty="0">
                <a:solidFill>
                  <a:srgbClr val="000000"/>
                </a:solidFill>
                <a:latin typeface="Consolas" panose="020B0609020204030204" pitchFamily="49" charset="0"/>
              </a:rPr>
              <a:t>&lt;</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&gt;(), </a:t>
            </a:r>
            <a:r>
              <a:rPr lang="fr-FR" sz="1600" dirty="0" err="1">
                <a:solidFill>
                  <a:srgbClr val="2B91AF"/>
                </a:solidFill>
                <a:latin typeface="Consolas" panose="020B0609020204030204" pitchFamily="49" charset="0"/>
              </a:rPr>
              <a:t>divides</a:t>
            </a:r>
            <a:r>
              <a:rPr lang="fr-FR" sz="1600" dirty="0">
                <a:solidFill>
                  <a:srgbClr val="000000"/>
                </a:solidFill>
                <a:latin typeface="Consolas" panose="020B0609020204030204" pitchFamily="49" charset="0"/>
              </a:rPr>
              <a:t>&lt;</a:t>
            </a:r>
            <a:r>
              <a:rPr lang="fr-FR" sz="1600" dirty="0" err="1">
                <a:solidFill>
                  <a:srgbClr val="0000FF"/>
                </a:solidFill>
                <a:latin typeface="Consolas" panose="020B0609020204030204" pitchFamily="49" charset="0"/>
              </a:rPr>
              <a:t>int</a:t>
            </a:r>
            <a:r>
              <a:rPr lang="fr-FR" sz="1600" dirty="0">
                <a:solidFill>
                  <a:srgbClr val="000000"/>
                </a:solidFill>
                <a:latin typeface="Consolas" panose="020B0609020204030204" pitchFamily="49" charset="0"/>
              </a:rPr>
              <a:t>&gt;())</a:t>
            </a:r>
            <a:r>
              <a:rPr lang="fr-FR" sz="1600" dirty="0">
                <a:solidFill>
                  <a:srgbClr val="008080"/>
                </a:solidFill>
                <a:latin typeface="Consolas" panose="020B0609020204030204" pitchFamily="49" charset="0"/>
              </a:rPr>
              <a:t>&lt;&lt;</a:t>
            </a:r>
            <a:r>
              <a:rPr lang="fr-FR" sz="1600" dirty="0">
                <a:solidFill>
                  <a:srgbClr val="A31515"/>
                </a:solidFill>
                <a:latin typeface="Consolas" panose="020B0609020204030204" pitchFamily="49" charset="0"/>
              </a:rPr>
              <a:t>"\n"</a:t>
            </a:r>
            <a:r>
              <a:rPr lang="fr-FR"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    </a:t>
            </a:r>
          </a:p>
          <a:p>
            <a:r>
              <a:rPr lang="en-CA" sz="1600" dirty="0">
                <a:solidFill>
                  <a:srgbClr val="000000"/>
                </a:solidFill>
                <a:latin typeface="Consolas" panose="020B0609020204030204" pitchFamily="49" charset="0"/>
              </a:rPr>
              <a:t>    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"using custom functions: "</a:t>
            </a:r>
            <a:r>
              <a:rPr lang="en-CA"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    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inner_product</a:t>
            </a:r>
            <a:r>
              <a:rPr lang="en-CA" sz="1600" dirty="0">
                <a:solidFill>
                  <a:srgbClr val="000000"/>
                </a:solidFill>
                <a:latin typeface="Consolas" panose="020B0609020204030204" pitchFamily="49" charset="0"/>
              </a:rPr>
              <a:t>(series1, series1 + 3, series2, init,fun1, fun2)</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'\n'</a:t>
            </a:r>
            <a:r>
              <a:rPr lang="en-CA"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0;</a:t>
            </a:r>
          </a:p>
          <a:p>
            <a:r>
              <a:rPr lang="en-CA"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endParaRPr lang="en-CA" sz="1600" dirty="0">
              <a:solidFill>
                <a:srgbClr val="000000"/>
              </a:solidFill>
              <a:latin typeface="Consolas" panose="020B0609020204030204" pitchFamily="49" charset="0"/>
            </a:endParaRPr>
          </a:p>
          <a:p>
            <a:endParaRPr lang="en-CA" sz="1600" dirty="0">
              <a:solidFill>
                <a:srgbClr val="000000"/>
              </a:solidFill>
              <a:latin typeface="Consolas" panose="020B0609020204030204" pitchFamily="49" charset="0"/>
            </a:endParaRPr>
          </a:p>
        </p:txBody>
      </p:sp>
      <p:pic>
        <p:nvPicPr>
          <p:cNvPr id="4" name="Picture 3">
            <a:extLst>
              <a:ext uri="{FF2B5EF4-FFF2-40B4-BE49-F238E27FC236}">
                <a16:creationId xmlns:a16="http://schemas.microsoft.com/office/drawing/2014/main" id="{CF1F93A2-E481-4969-B353-3BE28DA2542D}"/>
              </a:ext>
            </a:extLst>
          </p:cNvPr>
          <p:cNvPicPr>
            <a:picLocks noChangeAspect="1"/>
          </p:cNvPicPr>
          <p:nvPr/>
        </p:nvPicPr>
        <p:blipFill>
          <a:blip r:embed="rId2"/>
          <a:stretch>
            <a:fillRect/>
          </a:stretch>
        </p:blipFill>
        <p:spPr>
          <a:xfrm>
            <a:off x="7787172" y="170915"/>
            <a:ext cx="4076700" cy="1276350"/>
          </a:xfrm>
          <a:prstGeom prst="rect">
            <a:avLst/>
          </a:prstGeom>
        </p:spPr>
      </p:pic>
    </p:spTree>
    <p:extLst>
      <p:ext uri="{BB962C8B-B14F-4D97-AF65-F5344CB8AC3E}">
        <p14:creationId xmlns:p14="http://schemas.microsoft.com/office/powerpoint/2010/main" val="3888898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a:t>
            </a:r>
            <a:r>
              <a:rPr lang="en-CA" dirty="0" err="1">
                <a:solidFill>
                  <a:srgbClr val="C00000"/>
                </a:solidFill>
              </a:rPr>
              <a:t>partial_sum</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489813" y="2056831"/>
            <a:ext cx="11212373" cy="413848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spcBef>
                <a:spcPts val="0"/>
              </a:spcBef>
              <a:spcAft>
                <a:spcPts val="0"/>
              </a:spcAft>
            </a:pPr>
            <a:r>
              <a:rPr lang="en-US" sz="1800" dirty="0">
                <a:solidFill>
                  <a:srgbClr val="2B91AF"/>
                </a:solidFill>
                <a:latin typeface="Consolas" panose="020B0609020204030204" pitchFamily="49" charset="0"/>
              </a:rPr>
              <a:t>OutputIterator</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partial_sum</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err="1">
                <a:solidFill>
                  <a:srgbClr val="808080"/>
                </a:solidFill>
                <a:latin typeface="Consolas" panose="020B0609020204030204" pitchFamily="49" charset="0"/>
              </a:rPr>
              <a:t>last</a:t>
            </a:r>
            <a:r>
              <a:rPr lang="en-US" sz="1800" dirty="0" err="1">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OutputIterator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result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BinaryOperation</a:t>
            </a:r>
            <a:r>
              <a:rPr lang="en-US" sz="1800" dirty="0">
                <a:solidFill>
                  <a:srgbClr val="000000"/>
                </a:solidFill>
                <a:latin typeface="Consolas" panose="020B0609020204030204" pitchFamily="49" charset="0"/>
              </a:rPr>
              <a:t> </a:t>
            </a:r>
            <a:r>
              <a:rPr lang="en-US" sz="1800" dirty="0" err="1">
                <a:solidFill>
                  <a:srgbClr val="808080"/>
                </a:solidFill>
                <a:latin typeface="Consolas" panose="020B0609020204030204" pitchFamily="49" charset="0"/>
              </a:rPr>
              <a:t>binary_op</a:t>
            </a:r>
            <a:r>
              <a:rPr lang="en-US" sz="1800" dirty="0">
                <a:solidFill>
                  <a:srgbClr val="000000"/>
                </a:solidFill>
                <a:latin typeface="Consolas" panose="020B0609020204030204" pitchFamily="49" charset="0"/>
              </a:rPr>
              <a:t>);</a:t>
            </a:r>
          </a:p>
          <a:p>
            <a:pPr>
              <a:spcBef>
                <a:spcPts val="0"/>
              </a:spcBef>
              <a:spcAft>
                <a:spcPts val="0"/>
              </a:spcAft>
            </a:pPr>
            <a:endParaRPr lang="en-US" sz="2000" dirty="0">
              <a:solidFill>
                <a:srgbClr val="002060"/>
              </a:solidFill>
            </a:endParaRPr>
          </a:p>
          <a:p>
            <a:pPr>
              <a:spcBef>
                <a:spcPts val="0"/>
              </a:spcBef>
              <a:spcAft>
                <a:spcPts val="0"/>
              </a:spcAft>
              <a:buFont typeface="Wingdings" panose="05000000000000000000" pitchFamily="2" charset="2"/>
              <a:buChar char="§"/>
            </a:pPr>
            <a:r>
              <a:rPr lang="en-US" sz="2100" dirty="0">
                <a:solidFill>
                  <a:srgbClr val="C00000"/>
                </a:solidFill>
              </a:rPr>
              <a:t> </a:t>
            </a:r>
            <a:r>
              <a:rPr lang="en-US" sz="2100" dirty="0">
                <a:solidFill>
                  <a:srgbClr val="002060"/>
                </a:solidFill>
              </a:rPr>
              <a:t>Assigns to every element in the range starting at result the partial sum of the corresponding elements in the range [</a:t>
            </a:r>
            <a:r>
              <a:rPr lang="en-US" sz="2100" dirty="0" err="1">
                <a:solidFill>
                  <a:srgbClr val="002060"/>
                </a:solidFill>
              </a:rPr>
              <a:t>first,last</a:t>
            </a:r>
            <a:r>
              <a:rPr lang="en-US" sz="2100" dirty="0">
                <a:solidFill>
                  <a:srgbClr val="002060"/>
                </a:solidFill>
              </a:rPr>
              <a:t>).</a:t>
            </a:r>
          </a:p>
          <a:p>
            <a:pPr lvl="3">
              <a:spcBef>
                <a:spcPts val="0"/>
              </a:spcBef>
              <a:spcAft>
                <a:spcPts val="0"/>
              </a:spcAft>
              <a:buFont typeface="Wingdings" panose="05000000000000000000" pitchFamily="2" charset="2"/>
              <a:buChar char="Ø"/>
            </a:pPr>
            <a:r>
              <a:rPr lang="en-US" sz="1500" b="1" dirty="0">
                <a:solidFill>
                  <a:srgbClr val="C00000"/>
                </a:solidFill>
              </a:rPr>
              <a:t>i.e. the value of the 5</a:t>
            </a:r>
            <a:r>
              <a:rPr lang="en-US" sz="1500" b="1" baseline="30000" dirty="0">
                <a:solidFill>
                  <a:srgbClr val="C00000"/>
                </a:solidFill>
              </a:rPr>
              <a:t>th</a:t>
            </a:r>
            <a:r>
              <a:rPr lang="en-US" sz="1500" b="1" dirty="0">
                <a:solidFill>
                  <a:srgbClr val="C00000"/>
                </a:solidFill>
              </a:rPr>
              <a:t> element in the result is the sum of the first five elements of the input </a:t>
            </a:r>
            <a:r>
              <a:rPr lang="en-US" sz="1500" b="1" dirty="0">
                <a:solidFill>
                  <a:srgbClr val="C00000"/>
                </a:solidFill>
                <a:sym typeface="Wingdings" panose="05000000000000000000" pitchFamily="2" charset="2"/>
              </a:rPr>
              <a:t></a:t>
            </a:r>
            <a:r>
              <a:rPr lang="en-US" sz="1500" b="1" dirty="0">
                <a:solidFill>
                  <a:srgbClr val="C00000"/>
                </a:solidFill>
              </a:rPr>
              <a:t> </a:t>
            </a:r>
            <a:r>
              <a:rPr lang="en-US" sz="1500" b="1" dirty="0">
                <a:solidFill>
                  <a:srgbClr val="00B050"/>
                </a:solidFill>
                <a:latin typeface="Consolas" panose="020B0609020204030204" pitchFamily="49" charset="0"/>
              </a:rPr>
              <a:t>[first,first+4]</a:t>
            </a:r>
          </a:p>
          <a:p>
            <a:pPr>
              <a:spcBef>
                <a:spcPts val="0"/>
              </a:spcBef>
              <a:spcAft>
                <a:spcPts val="0"/>
              </a:spcAft>
              <a:buFont typeface="Wingdings" panose="05000000000000000000" pitchFamily="2" charset="2"/>
              <a:buChar char="§"/>
            </a:pPr>
            <a:r>
              <a:rPr lang="en-US" sz="2100" dirty="0">
                <a:solidFill>
                  <a:srgbClr val="002060"/>
                </a:solidFill>
              </a:rPr>
              <a:t> The default operation is to partially add the elements, but a different operation can be specified as </a:t>
            </a:r>
            <a:r>
              <a:rPr lang="en-US" sz="2100" dirty="0" err="1">
                <a:solidFill>
                  <a:srgbClr val="C00000"/>
                </a:solidFill>
              </a:rPr>
              <a:t>binary_op</a:t>
            </a:r>
            <a:r>
              <a:rPr lang="en-US" sz="2100" dirty="0">
                <a:solidFill>
                  <a:srgbClr val="C00000"/>
                </a:solidFill>
              </a:rPr>
              <a:t> </a:t>
            </a:r>
            <a:r>
              <a:rPr lang="en-US" sz="2100" dirty="0">
                <a:solidFill>
                  <a:srgbClr val="002060"/>
                </a:solidFill>
              </a:rPr>
              <a:t>instead.</a:t>
            </a:r>
            <a:endParaRPr lang="en-US" sz="2000" dirty="0"/>
          </a:p>
          <a:p>
            <a:pPr lvl="3">
              <a:spcBef>
                <a:spcPts val="0"/>
              </a:spcBef>
              <a:spcAft>
                <a:spcPts val="0"/>
              </a:spcAft>
              <a:buFont typeface="Wingdings" panose="05000000000000000000" pitchFamily="2" charset="2"/>
              <a:buChar char="Ø"/>
            </a:pPr>
            <a:r>
              <a:rPr lang="en-US" sz="1500" b="1" dirty="0">
                <a:solidFill>
                  <a:srgbClr val="002060"/>
                </a:solidFill>
                <a:latin typeface="Consolas" panose="020B0609020204030204" pitchFamily="49" charset="0"/>
              </a:rPr>
              <a:t> </a:t>
            </a:r>
            <a:r>
              <a:rPr lang="en-US" sz="1500" b="1" dirty="0" err="1">
                <a:solidFill>
                  <a:srgbClr val="002060"/>
                </a:solidFill>
                <a:latin typeface="Consolas" panose="020B0609020204030204" pitchFamily="49" charset="0"/>
              </a:rPr>
              <a:t>binary_op</a:t>
            </a:r>
            <a:r>
              <a:rPr lang="en-US" sz="1500" b="1" dirty="0">
                <a:solidFill>
                  <a:srgbClr val="002060"/>
                </a:solidFill>
                <a:latin typeface="Consolas" panose="020B0609020204030204" pitchFamily="49" charset="0"/>
              </a:rPr>
              <a:t> is optional though. </a:t>
            </a:r>
          </a:p>
          <a:p>
            <a:pPr>
              <a:spcBef>
                <a:spcPts val="0"/>
              </a:spcBef>
              <a:spcAft>
                <a:spcPts val="0"/>
              </a:spcAft>
              <a:buFont typeface="Wingdings" panose="05000000000000000000" pitchFamily="2" charset="2"/>
              <a:buChar char="§"/>
            </a:pPr>
            <a:r>
              <a:rPr lang="en-US" sz="2100" dirty="0">
                <a:solidFill>
                  <a:srgbClr val="002060"/>
                </a:solidFill>
              </a:rPr>
              <a:t> Return value is an output iterator that points to the initial position in the destination sequence where the partial sums are stored.</a:t>
            </a:r>
          </a:p>
          <a:p>
            <a:pPr>
              <a:spcBef>
                <a:spcPts val="0"/>
              </a:spcBef>
              <a:spcAft>
                <a:spcPts val="0"/>
              </a:spcAft>
              <a:buFont typeface="Wingdings" panose="05000000000000000000" pitchFamily="2" charset="2"/>
              <a:buChar char="§"/>
            </a:pPr>
            <a:endParaRPr lang="en-US" sz="2000" dirty="0">
              <a:solidFill>
                <a:srgbClr val="000000"/>
              </a:solidFill>
              <a:latin typeface="verdana" panose="020B0604030504040204" pitchFamily="34" charset="0"/>
            </a:endParaRPr>
          </a:p>
        </p:txBody>
      </p:sp>
    </p:spTree>
    <p:extLst>
      <p:ext uri="{BB962C8B-B14F-4D97-AF65-F5344CB8AC3E}">
        <p14:creationId xmlns:p14="http://schemas.microsoft.com/office/powerpoint/2010/main" val="4106719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49660" y="19812"/>
            <a:ext cx="11907747" cy="6986528"/>
          </a:xfrm>
          <a:prstGeom prst="rect">
            <a:avLst/>
          </a:prstGeom>
          <a:solidFill>
            <a:schemeClr val="bg1">
              <a:lumMod val="95000"/>
            </a:schemeClr>
          </a:solidFill>
        </p:spPr>
        <p:txBody>
          <a:bodyPr wrap="square">
            <a:spAutoFit/>
          </a:bodyPr>
          <a:lstStyle/>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&lt;iostream&gt;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&lt;functional&gt;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&lt;numeric&gt;</a:t>
            </a:r>
            <a:r>
              <a:rPr lang="en-CA" sz="1600" dirty="0">
                <a:solidFill>
                  <a:srgbClr val="000000"/>
                </a:solidFill>
                <a:latin typeface="Consolas" panose="020B0609020204030204" pitchFamily="49" charset="0"/>
              </a:rPr>
              <a:t>      </a:t>
            </a:r>
          </a:p>
          <a:p>
            <a:r>
              <a:rPr lang="en-CA" sz="1600" dirty="0">
                <a:solidFill>
                  <a:srgbClr val="0000FF"/>
                </a:solidFill>
                <a:latin typeface="Consolas" panose="020B0609020204030204" pitchFamily="49" charset="0"/>
              </a:rPr>
              <a:t>using</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namespace</a:t>
            </a:r>
            <a:r>
              <a:rPr lang="en-CA" sz="1600" dirty="0">
                <a:solidFill>
                  <a:srgbClr val="000000"/>
                </a:solidFill>
                <a:latin typeface="Consolas" panose="020B0609020204030204" pitchFamily="49" charset="0"/>
              </a:rPr>
              <a:t> std;</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myop</a:t>
            </a:r>
            <a:r>
              <a:rPr lang="en-CA" sz="1600" dirty="0">
                <a:solidFill>
                  <a:srgbClr val="000000"/>
                </a:solidFill>
                <a:latin typeface="Consolas" panose="020B0609020204030204" pitchFamily="49" charset="0"/>
              </a:rPr>
              <a: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a:solidFill>
                  <a:srgbClr val="808080"/>
                </a:solidFill>
                <a:latin typeface="Consolas" panose="020B0609020204030204" pitchFamily="49" charset="0"/>
              </a:rPr>
              <a:t>x</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a:solidFill>
                  <a:srgbClr val="808080"/>
                </a:solidFill>
                <a:latin typeface="Consolas" panose="020B0609020204030204" pitchFamily="49" charset="0"/>
              </a:rPr>
              <a:t>y</a:t>
            </a:r>
            <a:r>
              <a:rPr lang="en-CA" sz="1600" dirty="0">
                <a:solidFill>
                  <a:srgbClr val="000000"/>
                </a:solidFill>
                <a:latin typeface="Consolas" panose="020B0609020204030204" pitchFamily="49" charset="0"/>
              </a:rPr>
              <a:t>) { </a:t>
            </a:r>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a:t>
            </a:r>
            <a:r>
              <a:rPr lang="en-CA" sz="1600" dirty="0">
                <a:solidFill>
                  <a:srgbClr val="808080"/>
                </a:solidFill>
                <a:latin typeface="Consolas" panose="020B0609020204030204" pitchFamily="49" charset="0"/>
              </a:rPr>
              <a:t>x</a:t>
            </a:r>
            <a:r>
              <a:rPr lang="en-CA" sz="1600" dirty="0">
                <a:solidFill>
                  <a:srgbClr val="000000"/>
                </a:solidFill>
                <a:latin typeface="Consolas" panose="020B0609020204030204" pitchFamily="49" charset="0"/>
              </a:rPr>
              <a:t> + </a:t>
            </a:r>
            <a:r>
              <a:rPr lang="en-CA" sz="1600" dirty="0">
                <a:solidFill>
                  <a:srgbClr val="808080"/>
                </a:solidFill>
                <a:latin typeface="Consolas" panose="020B0609020204030204" pitchFamily="49" charset="0"/>
              </a:rPr>
              <a:t>y</a:t>
            </a:r>
            <a:r>
              <a:rPr lang="en-CA" sz="1600" dirty="0">
                <a:solidFill>
                  <a:srgbClr val="000000"/>
                </a:solidFill>
                <a:latin typeface="Consolas" panose="020B0609020204030204" pitchFamily="49" charset="0"/>
              </a:rPr>
              <a:t> + 10; }</a:t>
            </a:r>
          </a:p>
          <a:p>
            <a:r>
              <a:rPr lang="en-CA" sz="1600" dirty="0">
                <a:solidFill>
                  <a:srgbClr val="0000FF"/>
                </a:solidFill>
                <a:latin typeface="Consolas" panose="020B0609020204030204" pitchFamily="49" charset="0"/>
              </a:rPr>
              <a:t>class</a:t>
            </a:r>
            <a:r>
              <a:rPr lang="en-CA" sz="1600" dirty="0">
                <a:solidFill>
                  <a:srgbClr val="000000"/>
                </a:solidFill>
                <a:latin typeface="Consolas" panose="020B0609020204030204" pitchFamily="49" charset="0"/>
              </a:rPr>
              <a:t> </a:t>
            </a:r>
            <a:r>
              <a:rPr lang="en-CA" sz="1600" dirty="0">
                <a:solidFill>
                  <a:srgbClr val="2B91AF"/>
                </a:solidFill>
                <a:latin typeface="Consolas" panose="020B0609020204030204" pitchFamily="49" charset="0"/>
              </a:rPr>
              <a:t>A</a:t>
            </a:r>
            <a:r>
              <a:rPr lang="en-CA" sz="1600" dirty="0">
                <a:solidFill>
                  <a:srgbClr val="000000"/>
                </a:solidFill>
                <a:latin typeface="Consolas" panose="020B0609020204030204" pitchFamily="49" charset="0"/>
              </a:rPr>
              <a:t> {</a:t>
            </a:r>
          </a:p>
          <a:p>
            <a:r>
              <a:rPr lang="en-CA" sz="1600" dirty="0">
                <a:solidFill>
                  <a:srgbClr val="0000FF"/>
                </a:solidFill>
                <a:latin typeface="Consolas" panose="020B0609020204030204" pitchFamily="49" charset="0"/>
              </a:rPr>
              <a:t>public</a:t>
            </a:r>
            <a:r>
              <a:rPr lang="en-CA" sz="1600" dirty="0">
                <a:solidFill>
                  <a:srgbClr val="000000"/>
                </a:solidFill>
                <a:latin typeface="Consolas" panose="020B0609020204030204" pitchFamily="49" charset="0"/>
              </a:rPr>
              <a:t>:</a:t>
            </a:r>
          </a:p>
          <a:p>
            <a:r>
              <a:rPr lang="en-CA" sz="1600" dirty="0">
                <a:solidFill>
                  <a:srgbClr val="0000FF"/>
                </a:solidFill>
                <a:latin typeface="Consolas" panose="020B0609020204030204" pitchFamily="49" charset="0"/>
              </a:rPr>
              <a:t>long</a:t>
            </a:r>
            <a:r>
              <a:rPr lang="en-CA" sz="1600" dirty="0">
                <a:solidFill>
                  <a:srgbClr val="000000"/>
                </a:solidFill>
                <a:latin typeface="Consolas" panose="020B0609020204030204" pitchFamily="49" charset="0"/>
              </a:rPr>
              <a:t> </a:t>
            </a:r>
            <a:r>
              <a:rPr lang="en-CA" sz="1600" dirty="0">
                <a:solidFill>
                  <a:srgbClr val="008080"/>
                </a:solidFill>
                <a:latin typeface="Consolas" panose="020B0609020204030204" pitchFamily="49" charset="0"/>
              </a:rPr>
              <a:t>operator()</a:t>
            </a:r>
            <a:r>
              <a:rPr lang="en-CA" sz="1600" dirty="0">
                <a:solidFill>
                  <a:srgbClr val="000000"/>
                </a:solidFill>
                <a:latin typeface="Consolas" panose="020B0609020204030204" pitchFamily="49" charset="0"/>
              </a:rPr>
              <a: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a:solidFill>
                  <a:srgbClr val="808080"/>
                </a:solidFill>
                <a:latin typeface="Consolas" panose="020B0609020204030204" pitchFamily="49" charset="0"/>
              </a:rPr>
              <a:t>j</a:t>
            </a:r>
            <a:r>
              <a:rPr lang="en-CA" sz="1600" dirty="0">
                <a:solidFill>
                  <a:srgbClr val="000000"/>
                </a:solidFill>
                <a:latin typeface="Consolas" panose="020B0609020204030204" pitchFamily="49" charset="0"/>
              </a:rPr>
              <a:t>) { </a:t>
            </a:r>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 - 2*</a:t>
            </a:r>
            <a:r>
              <a:rPr lang="en-CA" sz="1600" dirty="0">
                <a:solidFill>
                  <a:srgbClr val="808080"/>
                </a:solidFill>
                <a:latin typeface="Consolas" panose="020B0609020204030204" pitchFamily="49" charset="0"/>
              </a:rPr>
              <a:t>j</a:t>
            </a:r>
            <a:r>
              <a:rPr lang="en-CA" sz="1600" dirty="0">
                <a:solidFill>
                  <a:srgbClr val="000000"/>
                </a:solidFill>
                <a:latin typeface="Consolas" panose="020B0609020204030204" pitchFamily="49" charset="0"/>
              </a:rPr>
              <a:t>;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main() {</a:t>
            </a:r>
          </a:p>
          <a:p>
            <a:r>
              <a:rPr lang="en-CA" sz="1600" dirty="0">
                <a:solidFill>
                  <a:srgbClr val="2B91AF"/>
                </a:solidFill>
                <a:latin typeface="Consolas" panose="020B0609020204030204" pitchFamily="49" charset="0"/>
              </a:rPr>
              <a:t>A</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a</a:t>
            </a:r>
            <a:r>
              <a:rPr lang="en-CA" sz="1600" dirty="0">
                <a:solidFill>
                  <a:srgbClr val="000000"/>
                </a:solidFill>
                <a:latin typeface="Consolas" panose="020B0609020204030204" pitchFamily="49" charset="0"/>
              </a:rPr>
              <a:t>;</a:t>
            </a: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val</a:t>
            </a:r>
            <a:r>
              <a:rPr lang="en-CA" sz="1600" dirty="0">
                <a:solidFill>
                  <a:srgbClr val="000000"/>
                </a:solidFill>
                <a:latin typeface="Consolas" panose="020B0609020204030204" pitchFamily="49" charset="0"/>
              </a:rPr>
              <a:t>[] = { 1,2,3,4,5 };</a:t>
            </a: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result[5];</a:t>
            </a:r>
          </a:p>
          <a:p>
            <a:endParaRPr lang="en-CA" sz="1600" dirty="0">
              <a:solidFill>
                <a:srgbClr val="000000"/>
              </a:solidFill>
              <a:latin typeface="Consolas" panose="020B0609020204030204" pitchFamily="49" charset="0"/>
            </a:endParaRPr>
          </a:p>
          <a:p>
            <a:r>
              <a:rPr lang="nn-NO" sz="1600" dirty="0">
                <a:solidFill>
                  <a:srgbClr val="000000"/>
                </a:solidFill>
                <a:latin typeface="Consolas" panose="020B0609020204030204" pitchFamily="49" charset="0"/>
              </a:rPr>
              <a:t>partial_sum(val, val + 5, result);</a:t>
            </a:r>
          </a:p>
          <a:p>
            <a:r>
              <a:rPr lang="en-US" sz="1600" dirty="0">
                <a:solidFill>
                  <a:srgbClr val="000000"/>
                </a:solidFill>
                <a:latin typeface="Consolas" panose="020B0609020204030204" pitchFamily="49" charset="0"/>
              </a:rPr>
              <a:t>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A31515"/>
                </a:solidFill>
                <a:latin typeface="Consolas" panose="020B0609020204030204" pitchFamily="49" charset="0"/>
              </a:rPr>
              <a:t>"using default </a:t>
            </a:r>
            <a:r>
              <a:rPr lang="en-US" sz="1600" dirty="0" err="1">
                <a:solidFill>
                  <a:srgbClr val="A31515"/>
                </a:solidFill>
                <a:latin typeface="Consolas" panose="020B0609020204030204" pitchFamily="49" charset="0"/>
              </a:rPr>
              <a:t>partial_sum</a:t>
            </a:r>
            <a:r>
              <a:rPr lang="en-US" sz="1600" dirty="0">
                <a:solidFill>
                  <a:srgbClr val="A31515"/>
                </a:solidFill>
                <a:latin typeface="Consolas" panose="020B0609020204030204" pitchFamily="49" charset="0"/>
              </a:rPr>
              <a:t>: "</a:t>
            </a:r>
            <a:r>
              <a:rPr lang="en-US" sz="1600" dirty="0">
                <a:solidFill>
                  <a:srgbClr val="000000"/>
                </a:solidFill>
                <a:latin typeface="Consolas" panose="020B0609020204030204" pitchFamily="49" charset="0"/>
              </a:rPr>
              <a:t>;</a:t>
            </a:r>
          </a:p>
          <a:p>
            <a:r>
              <a:rPr lang="nn-NO" sz="1600" dirty="0">
                <a:solidFill>
                  <a:srgbClr val="0000FF"/>
                </a:solidFill>
                <a:latin typeface="Consolas" panose="020B0609020204030204" pitchFamily="49" charset="0"/>
              </a:rPr>
              <a:t>for</a:t>
            </a:r>
            <a:r>
              <a:rPr lang="nn-NO" sz="1600" dirty="0">
                <a:solidFill>
                  <a:srgbClr val="000000"/>
                </a:solidFill>
                <a:latin typeface="Consolas" panose="020B0609020204030204" pitchFamily="49" charset="0"/>
              </a:rPr>
              <a:t> (</a:t>
            </a:r>
            <a:r>
              <a:rPr lang="nn-NO" sz="1600" dirty="0">
                <a:solidFill>
                  <a:srgbClr val="0000FF"/>
                </a:solidFill>
                <a:latin typeface="Consolas" panose="020B0609020204030204" pitchFamily="49" charset="0"/>
              </a:rPr>
              <a:t>int</a:t>
            </a:r>
            <a:r>
              <a:rPr lang="nn-NO" sz="1600" dirty="0">
                <a:solidFill>
                  <a:srgbClr val="000000"/>
                </a:solidFill>
                <a:latin typeface="Consolas" panose="020B0609020204030204" pitchFamily="49" charset="0"/>
              </a:rPr>
              <a:t> i = 0; i &lt; 5; i++) 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result[i]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 '</a:t>
            </a:r>
            <a:r>
              <a:rPr lang="nn-NO" sz="1600" dirty="0">
                <a:solidFill>
                  <a:srgbClr val="000000"/>
                </a:solidFill>
                <a:latin typeface="Consolas" panose="020B0609020204030204" pitchFamily="49" charset="0"/>
              </a:rPr>
              <a:t>;cout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'\n'</a:t>
            </a:r>
            <a:r>
              <a:rPr lang="nn-NO" sz="1600" dirty="0">
                <a:solidFill>
                  <a:srgbClr val="000000"/>
                </a:solidFill>
                <a:latin typeface="Consolas" panose="020B0609020204030204" pitchFamily="49" charset="0"/>
              </a:rPr>
              <a:t>;</a:t>
            </a:r>
          </a:p>
          <a:p>
            <a:r>
              <a:rPr lang="nn-NO" sz="1600" dirty="0">
                <a:solidFill>
                  <a:srgbClr val="000000"/>
                </a:solidFill>
                <a:latin typeface="Consolas" panose="020B0609020204030204" pitchFamily="49" charset="0"/>
              </a:rPr>
              <a:t>partial_sum(val, val + 5, result, </a:t>
            </a:r>
            <a:r>
              <a:rPr lang="nn-NO" sz="1600" dirty="0">
                <a:solidFill>
                  <a:srgbClr val="2B91AF"/>
                </a:solidFill>
                <a:latin typeface="Consolas" panose="020B0609020204030204" pitchFamily="49" charset="0"/>
              </a:rPr>
              <a:t>multiplies</a:t>
            </a:r>
            <a:r>
              <a:rPr lang="nn-NO" sz="1600" dirty="0">
                <a:solidFill>
                  <a:srgbClr val="000000"/>
                </a:solidFill>
                <a:latin typeface="Consolas" panose="020B0609020204030204" pitchFamily="49" charset="0"/>
              </a:rPr>
              <a:t>&lt;</a:t>
            </a:r>
            <a:r>
              <a:rPr lang="nn-NO" sz="1600" dirty="0">
                <a:solidFill>
                  <a:srgbClr val="0000FF"/>
                </a:solidFill>
                <a:latin typeface="Consolas" panose="020B0609020204030204" pitchFamily="49" charset="0"/>
              </a:rPr>
              <a:t>int</a:t>
            </a:r>
            <a:r>
              <a:rPr lang="nn-NO" sz="1600" dirty="0">
                <a:solidFill>
                  <a:srgbClr val="000000"/>
                </a:solidFill>
                <a:latin typeface="Consolas" panose="020B0609020204030204" pitchFamily="49" charset="0"/>
              </a:rPr>
              <a:t>&gt;());</a:t>
            </a:r>
          </a:p>
          <a:p>
            <a:r>
              <a:rPr lang="en-US" sz="1600" dirty="0">
                <a:solidFill>
                  <a:srgbClr val="000000"/>
                </a:solidFill>
                <a:latin typeface="Consolas" panose="020B0609020204030204" pitchFamily="49" charset="0"/>
              </a:rPr>
              <a:t>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A31515"/>
                </a:solidFill>
                <a:latin typeface="Consolas" panose="020B0609020204030204" pitchFamily="49" charset="0"/>
              </a:rPr>
              <a:t>"using functional operation multiplies: "</a:t>
            </a:r>
            <a:r>
              <a:rPr lang="en-US" sz="1600" dirty="0">
                <a:solidFill>
                  <a:srgbClr val="000000"/>
                </a:solidFill>
                <a:latin typeface="Consolas" panose="020B0609020204030204" pitchFamily="49" charset="0"/>
              </a:rPr>
              <a:t>;</a:t>
            </a:r>
          </a:p>
          <a:p>
            <a:r>
              <a:rPr lang="nn-NO" sz="1600" dirty="0">
                <a:solidFill>
                  <a:srgbClr val="0000FF"/>
                </a:solidFill>
                <a:latin typeface="Consolas" panose="020B0609020204030204" pitchFamily="49" charset="0"/>
              </a:rPr>
              <a:t>for</a:t>
            </a:r>
            <a:r>
              <a:rPr lang="nn-NO" sz="1600" dirty="0">
                <a:solidFill>
                  <a:srgbClr val="000000"/>
                </a:solidFill>
                <a:latin typeface="Consolas" panose="020B0609020204030204" pitchFamily="49" charset="0"/>
              </a:rPr>
              <a:t> (</a:t>
            </a:r>
            <a:r>
              <a:rPr lang="nn-NO" sz="1600" dirty="0">
                <a:solidFill>
                  <a:srgbClr val="0000FF"/>
                </a:solidFill>
                <a:latin typeface="Consolas" panose="020B0609020204030204" pitchFamily="49" charset="0"/>
              </a:rPr>
              <a:t>int</a:t>
            </a:r>
            <a:r>
              <a:rPr lang="nn-NO" sz="1600" dirty="0">
                <a:solidFill>
                  <a:srgbClr val="000000"/>
                </a:solidFill>
                <a:latin typeface="Consolas" panose="020B0609020204030204" pitchFamily="49" charset="0"/>
              </a:rPr>
              <a:t> i = 0; i &lt; 5; i++) 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result[i]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 '</a:t>
            </a:r>
            <a:r>
              <a:rPr lang="nn-NO" sz="1600" dirty="0">
                <a:solidFill>
                  <a:srgbClr val="000000"/>
                </a:solidFill>
                <a:latin typeface="Consolas" panose="020B0609020204030204" pitchFamily="49" charset="0"/>
              </a:rPr>
              <a:t>;cout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'\n'</a:t>
            </a:r>
            <a:r>
              <a:rPr lang="nn-NO" sz="1600" dirty="0">
                <a:solidFill>
                  <a:srgbClr val="000000"/>
                </a:solidFill>
                <a:latin typeface="Consolas" panose="020B0609020204030204" pitchFamily="49" charset="0"/>
              </a:rPr>
              <a:t>;</a:t>
            </a:r>
          </a:p>
          <a:p>
            <a:r>
              <a:rPr lang="nn-NO" sz="1600" dirty="0">
                <a:solidFill>
                  <a:srgbClr val="000000"/>
                </a:solidFill>
                <a:latin typeface="Consolas" panose="020B0609020204030204" pitchFamily="49" charset="0"/>
              </a:rPr>
              <a:t>partial_sum(val, val + 5, result, myop);</a:t>
            </a:r>
          </a:p>
          <a:p>
            <a:r>
              <a:rPr lang="en-CA" sz="1600" dirty="0">
                <a:solidFill>
                  <a:srgbClr val="000000"/>
                </a:solidFill>
                <a:latin typeface="Consolas" panose="020B0609020204030204" pitchFamily="49" charset="0"/>
              </a:rPr>
              <a:t>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"using custom function: "</a:t>
            </a:r>
            <a:r>
              <a:rPr lang="en-CA" sz="1600" dirty="0">
                <a:solidFill>
                  <a:srgbClr val="000000"/>
                </a:solidFill>
                <a:latin typeface="Consolas" panose="020B0609020204030204" pitchFamily="49" charset="0"/>
              </a:rPr>
              <a:t>;</a:t>
            </a:r>
          </a:p>
          <a:p>
            <a:r>
              <a:rPr lang="nn-NO" sz="1600" dirty="0">
                <a:solidFill>
                  <a:srgbClr val="0000FF"/>
                </a:solidFill>
                <a:latin typeface="Consolas" panose="020B0609020204030204" pitchFamily="49" charset="0"/>
              </a:rPr>
              <a:t>for</a:t>
            </a:r>
            <a:r>
              <a:rPr lang="nn-NO" sz="1600" dirty="0">
                <a:solidFill>
                  <a:srgbClr val="000000"/>
                </a:solidFill>
                <a:latin typeface="Consolas" panose="020B0609020204030204" pitchFamily="49" charset="0"/>
              </a:rPr>
              <a:t> (</a:t>
            </a:r>
            <a:r>
              <a:rPr lang="nn-NO" sz="1600" dirty="0">
                <a:solidFill>
                  <a:srgbClr val="0000FF"/>
                </a:solidFill>
                <a:latin typeface="Consolas" panose="020B0609020204030204" pitchFamily="49" charset="0"/>
              </a:rPr>
              <a:t>int</a:t>
            </a:r>
            <a:r>
              <a:rPr lang="nn-NO" sz="1600" dirty="0">
                <a:solidFill>
                  <a:srgbClr val="000000"/>
                </a:solidFill>
                <a:latin typeface="Consolas" panose="020B0609020204030204" pitchFamily="49" charset="0"/>
              </a:rPr>
              <a:t> i = 0; i &lt; 5; i++) 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result[i]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 '</a:t>
            </a:r>
            <a:r>
              <a:rPr lang="nn-NO" sz="1600" dirty="0">
                <a:solidFill>
                  <a:srgbClr val="000000"/>
                </a:solidFill>
                <a:latin typeface="Consolas" panose="020B0609020204030204" pitchFamily="49" charset="0"/>
              </a:rPr>
              <a:t>;cout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'\n'</a:t>
            </a:r>
            <a:r>
              <a:rPr lang="nn-NO" sz="1600" dirty="0">
                <a:solidFill>
                  <a:srgbClr val="000000"/>
                </a:solidFill>
                <a:latin typeface="Consolas" panose="020B0609020204030204" pitchFamily="49" charset="0"/>
              </a:rPr>
              <a:t>;</a:t>
            </a:r>
          </a:p>
          <a:p>
            <a:r>
              <a:rPr lang="nn-NO" sz="1600" dirty="0">
                <a:solidFill>
                  <a:srgbClr val="000000"/>
                </a:solidFill>
                <a:latin typeface="Consolas" panose="020B0609020204030204" pitchFamily="49" charset="0"/>
              </a:rPr>
              <a:t>partial_sum(val, val + 5, result, a);</a:t>
            </a:r>
          </a:p>
          <a:p>
            <a:r>
              <a:rPr lang="en-CA" sz="1600" dirty="0">
                <a:solidFill>
                  <a:srgbClr val="000000"/>
                </a:solidFill>
                <a:latin typeface="Consolas" panose="020B0609020204030204" pitchFamily="49" charset="0"/>
              </a:rPr>
              <a:t>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"using custom function: "</a:t>
            </a:r>
            <a:r>
              <a:rPr lang="en-CA" sz="1600" dirty="0">
                <a:solidFill>
                  <a:srgbClr val="000000"/>
                </a:solidFill>
                <a:latin typeface="Consolas" panose="020B0609020204030204" pitchFamily="49" charset="0"/>
              </a:rPr>
              <a:t>;</a:t>
            </a:r>
          </a:p>
          <a:p>
            <a:r>
              <a:rPr lang="nn-NO" sz="1600" dirty="0">
                <a:solidFill>
                  <a:srgbClr val="0000FF"/>
                </a:solidFill>
                <a:latin typeface="Consolas" panose="020B0609020204030204" pitchFamily="49" charset="0"/>
              </a:rPr>
              <a:t>for</a:t>
            </a:r>
            <a:r>
              <a:rPr lang="nn-NO" sz="1600" dirty="0">
                <a:solidFill>
                  <a:srgbClr val="000000"/>
                </a:solidFill>
                <a:latin typeface="Consolas" panose="020B0609020204030204" pitchFamily="49" charset="0"/>
              </a:rPr>
              <a:t> (</a:t>
            </a:r>
            <a:r>
              <a:rPr lang="nn-NO" sz="1600" dirty="0">
                <a:solidFill>
                  <a:srgbClr val="0000FF"/>
                </a:solidFill>
                <a:latin typeface="Consolas" panose="020B0609020204030204" pitchFamily="49" charset="0"/>
              </a:rPr>
              <a:t>int</a:t>
            </a:r>
            <a:r>
              <a:rPr lang="nn-NO" sz="1600" dirty="0">
                <a:solidFill>
                  <a:srgbClr val="000000"/>
                </a:solidFill>
                <a:latin typeface="Consolas" panose="020B0609020204030204" pitchFamily="49" charset="0"/>
              </a:rPr>
              <a:t> i = 0; i &lt; 5; i++) 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result[i]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 '</a:t>
            </a:r>
            <a:r>
              <a:rPr lang="nn-NO" sz="1600" dirty="0">
                <a:solidFill>
                  <a:srgbClr val="000000"/>
                </a:solidFill>
                <a:latin typeface="Consolas" panose="020B0609020204030204" pitchFamily="49" charset="0"/>
              </a:rPr>
              <a:t>;cout </a:t>
            </a:r>
            <a:r>
              <a:rPr lang="nn-NO" sz="1600" dirty="0">
                <a:solidFill>
                  <a:srgbClr val="008080"/>
                </a:solidFill>
                <a:latin typeface="Consolas" panose="020B0609020204030204" pitchFamily="49" charset="0"/>
              </a:rPr>
              <a:t>&lt;&lt;</a:t>
            </a:r>
            <a:r>
              <a:rPr lang="nn-NO" sz="1600" dirty="0">
                <a:solidFill>
                  <a:srgbClr val="000000"/>
                </a:solidFill>
                <a:latin typeface="Consolas" panose="020B0609020204030204" pitchFamily="49" charset="0"/>
              </a:rPr>
              <a:t> </a:t>
            </a:r>
            <a:r>
              <a:rPr lang="nn-NO" sz="1600" dirty="0">
                <a:solidFill>
                  <a:srgbClr val="A31515"/>
                </a:solidFill>
                <a:latin typeface="Consolas" panose="020B0609020204030204" pitchFamily="49" charset="0"/>
              </a:rPr>
              <a:t>'\n'</a:t>
            </a:r>
            <a:r>
              <a:rPr lang="nn-NO" sz="1600" dirty="0">
                <a:solidFill>
                  <a:srgbClr val="000000"/>
                </a:solidFill>
                <a:latin typeface="Consolas" panose="020B0609020204030204" pitchFamily="49" charset="0"/>
              </a:rPr>
              <a:t>;</a:t>
            </a:r>
          </a:p>
          <a:p>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0;}</a:t>
            </a:r>
          </a:p>
        </p:txBody>
      </p:sp>
      <p:pic>
        <p:nvPicPr>
          <p:cNvPr id="3" name="Picture 2">
            <a:extLst>
              <a:ext uri="{FF2B5EF4-FFF2-40B4-BE49-F238E27FC236}">
                <a16:creationId xmlns:a16="http://schemas.microsoft.com/office/drawing/2014/main" id="{6BB341BD-0596-49D8-B148-78BF24A886F1}"/>
              </a:ext>
            </a:extLst>
          </p:cNvPr>
          <p:cNvPicPr>
            <a:picLocks noChangeAspect="1"/>
          </p:cNvPicPr>
          <p:nvPr/>
        </p:nvPicPr>
        <p:blipFill>
          <a:blip r:embed="rId2"/>
          <a:stretch>
            <a:fillRect/>
          </a:stretch>
        </p:blipFill>
        <p:spPr>
          <a:xfrm>
            <a:off x="6096000" y="106219"/>
            <a:ext cx="5734050" cy="1590675"/>
          </a:xfrm>
          <a:prstGeom prst="rect">
            <a:avLst/>
          </a:prstGeom>
        </p:spPr>
      </p:pic>
    </p:spTree>
    <p:extLst>
      <p:ext uri="{BB962C8B-B14F-4D97-AF65-F5344CB8AC3E}">
        <p14:creationId xmlns:p14="http://schemas.microsoft.com/office/powerpoint/2010/main" val="2398916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std::transform</a:t>
            </a: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74661" y="2056831"/>
            <a:ext cx="11527525" cy="413848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spcBef>
                <a:spcPts val="0"/>
              </a:spcBef>
              <a:spcAft>
                <a:spcPts val="0"/>
              </a:spcAft>
            </a:pPr>
            <a:r>
              <a:rPr lang="en-US" sz="1600" b="1" dirty="0">
                <a:solidFill>
                  <a:srgbClr val="2B91AF"/>
                </a:solidFill>
                <a:latin typeface="Consolas" panose="020B0609020204030204" pitchFamily="49" charset="0"/>
              </a:rPr>
              <a:t>OutputIt</a:t>
            </a:r>
            <a:r>
              <a:rPr lang="en-US" sz="1600" b="1" dirty="0">
                <a:solidFill>
                  <a:srgbClr val="000000"/>
                </a:solidFill>
                <a:latin typeface="Consolas" panose="020B0609020204030204" pitchFamily="49" charset="0"/>
              </a:rPr>
              <a:t> transform(</a:t>
            </a:r>
            <a:r>
              <a:rPr lang="en-US" sz="1600" b="1" dirty="0" err="1">
                <a:solidFill>
                  <a:srgbClr val="2B91AF"/>
                </a:solidFill>
                <a:latin typeface="Consolas" panose="020B0609020204030204" pitchFamily="49" charset="0"/>
              </a:rPr>
              <a:t>InputIt</a:t>
            </a:r>
            <a:r>
              <a:rPr lang="en-US" sz="1600" b="1" dirty="0">
                <a:solidFill>
                  <a:srgbClr val="000000"/>
                </a:solidFill>
                <a:latin typeface="Consolas" panose="020B0609020204030204" pitchFamily="49" charset="0"/>
              </a:rPr>
              <a:t> </a:t>
            </a:r>
            <a:r>
              <a:rPr lang="en-US" sz="1600" b="1" dirty="0">
                <a:solidFill>
                  <a:srgbClr val="808080"/>
                </a:solidFill>
                <a:latin typeface="Consolas" panose="020B0609020204030204" pitchFamily="49" charset="0"/>
              </a:rPr>
              <a:t>first1</a:t>
            </a:r>
            <a:r>
              <a:rPr lang="en-US" sz="1600" b="1" dirty="0">
                <a:solidFill>
                  <a:srgbClr val="000000"/>
                </a:solidFill>
                <a:latin typeface="Consolas" panose="020B0609020204030204" pitchFamily="49" charset="0"/>
              </a:rPr>
              <a:t>, </a:t>
            </a:r>
            <a:r>
              <a:rPr lang="en-US" sz="1600" b="1" dirty="0" err="1">
                <a:solidFill>
                  <a:srgbClr val="2B91AF"/>
                </a:solidFill>
                <a:latin typeface="Consolas" panose="020B0609020204030204" pitchFamily="49" charset="0"/>
              </a:rPr>
              <a:t>InputIt</a:t>
            </a:r>
            <a:r>
              <a:rPr lang="en-US" sz="1600" b="1" dirty="0">
                <a:solidFill>
                  <a:srgbClr val="000000"/>
                </a:solidFill>
                <a:latin typeface="Consolas" panose="020B0609020204030204" pitchFamily="49" charset="0"/>
              </a:rPr>
              <a:t> </a:t>
            </a:r>
            <a:r>
              <a:rPr lang="en-US" sz="1600" b="1" dirty="0">
                <a:solidFill>
                  <a:srgbClr val="808080"/>
                </a:solidFill>
                <a:latin typeface="Consolas" panose="020B0609020204030204" pitchFamily="49" charset="0"/>
              </a:rPr>
              <a:t>last1</a:t>
            </a:r>
            <a:r>
              <a:rPr lang="en-US" sz="1600" b="1" dirty="0">
                <a:solidFill>
                  <a:srgbClr val="000000"/>
                </a:solidFill>
                <a:latin typeface="Consolas" panose="020B0609020204030204" pitchFamily="49" charset="0"/>
              </a:rPr>
              <a:t>, </a:t>
            </a:r>
            <a:r>
              <a:rPr lang="en-US" sz="1600" b="1" dirty="0">
                <a:solidFill>
                  <a:srgbClr val="2B91AF"/>
                </a:solidFill>
                <a:latin typeface="Consolas" panose="020B0609020204030204" pitchFamily="49" charset="0"/>
              </a:rPr>
              <a:t>OutputIt</a:t>
            </a:r>
            <a:r>
              <a:rPr lang="en-US" sz="1600" b="1" dirty="0">
                <a:solidFill>
                  <a:srgbClr val="000000"/>
                </a:solidFill>
                <a:latin typeface="Consolas" panose="020B0609020204030204" pitchFamily="49" charset="0"/>
              </a:rPr>
              <a:t> </a:t>
            </a:r>
            <a:r>
              <a:rPr lang="en-US" sz="1600" b="1" dirty="0" err="1">
                <a:solidFill>
                  <a:srgbClr val="808080"/>
                </a:solidFill>
                <a:latin typeface="Consolas" panose="020B0609020204030204" pitchFamily="49" charset="0"/>
              </a:rPr>
              <a:t>d_first</a:t>
            </a:r>
            <a:r>
              <a:rPr lang="en-US" sz="1600" b="1" dirty="0">
                <a:solidFill>
                  <a:srgbClr val="000000"/>
                </a:solidFill>
                <a:latin typeface="Consolas" panose="020B0609020204030204" pitchFamily="49" charset="0"/>
              </a:rPr>
              <a:t>,</a:t>
            </a:r>
            <a:r>
              <a:rPr lang="en-CA" sz="1600" b="1" dirty="0" err="1">
                <a:solidFill>
                  <a:srgbClr val="2B91AF"/>
                </a:solidFill>
                <a:latin typeface="Consolas" panose="020B0609020204030204" pitchFamily="49" charset="0"/>
              </a:rPr>
              <a:t>UnaryOperation</a:t>
            </a:r>
            <a:r>
              <a:rPr lang="en-CA" sz="1600" b="1" dirty="0">
                <a:solidFill>
                  <a:srgbClr val="000000"/>
                </a:solidFill>
                <a:latin typeface="Consolas" panose="020B0609020204030204" pitchFamily="49" charset="0"/>
              </a:rPr>
              <a:t> </a:t>
            </a:r>
            <a:r>
              <a:rPr lang="en-CA" sz="1600" b="1" dirty="0" err="1">
                <a:solidFill>
                  <a:srgbClr val="808080"/>
                </a:solidFill>
                <a:latin typeface="Consolas" panose="020B0609020204030204" pitchFamily="49" charset="0"/>
              </a:rPr>
              <a:t>unary_op</a:t>
            </a:r>
            <a:r>
              <a:rPr lang="en-CA" sz="1600" b="1" dirty="0">
                <a:solidFill>
                  <a:srgbClr val="000000"/>
                </a:solidFill>
                <a:latin typeface="Consolas" panose="020B0609020204030204" pitchFamily="49" charset="0"/>
              </a:rPr>
              <a:t>);</a:t>
            </a:r>
          </a:p>
          <a:p>
            <a:pPr>
              <a:spcBef>
                <a:spcPts val="0"/>
              </a:spcBef>
              <a:spcAft>
                <a:spcPts val="0"/>
              </a:spcAft>
            </a:pPr>
            <a:endParaRPr lang="en-CA" sz="1600" b="1" dirty="0">
              <a:solidFill>
                <a:srgbClr val="000000"/>
              </a:solidFill>
              <a:latin typeface="Consolas" panose="020B0609020204030204" pitchFamily="49" charset="0"/>
            </a:endParaRPr>
          </a:p>
          <a:p>
            <a:pPr>
              <a:spcBef>
                <a:spcPts val="0"/>
              </a:spcBef>
              <a:spcAft>
                <a:spcPts val="0"/>
              </a:spcAft>
            </a:pPr>
            <a:r>
              <a:rPr lang="en-US" sz="2000" dirty="0">
                <a:solidFill>
                  <a:srgbClr val="002060"/>
                </a:solidFill>
              </a:rPr>
              <a:t>Or</a:t>
            </a:r>
          </a:p>
          <a:p>
            <a:pPr>
              <a:spcBef>
                <a:spcPts val="0"/>
              </a:spcBef>
              <a:spcAft>
                <a:spcPts val="0"/>
              </a:spcAft>
            </a:pPr>
            <a:endParaRPr lang="en-US" sz="2000" dirty="0">
              <a:solidFill>
                <a:srgbClr val="002060"/>
              </a:solidFill>
            </a:endParaRPr>
          </a:p>
          <a:p>
            <a:pPr>
              <a:spcBef>
                <a:spcPts val="0"/>
              </a:spcBef>
              <a:spcAft>
                <a:spcPts val="0"/>
              </a:spcAft>
            </a:pPr>
            <a:r>
              <a:rPr lang="en-US" sz="1600" b="1" dirty="0">
                <a:solidFill>
                  <a:srgbClr val="2B91AF"/>
                </a:solidFill>
                <a:latin typeface="Consolas" panose="020B0609020204030204" pitchFamily="49" charset="0"/>
              </a:rPr>
              <a:t>OutputIt</a:t>
            </a:r>
            <a:r>
              <a:rPr lang="en-US" sz="1600" b="1" dirty="0">
                <a:solidFill>
                  <a:srgbClr val="000000"/>
                </a:solidFill>
                <a:latin typeface="Consolas" panose="020B0609020204030204" pitchFamily="49" charset="0"/>
              </a:rPr>
              <a:t> transform(</a:t>
            </a:r>
            <a:r>
              <a:rPr lang="en-US" sz="1600" b="1" dirty="0">
                <a:solidFill>
                  <a:srgbClr val="2B91AF"/>
                </a:solidFill>
                <a:latin typeface="Consolas" panose="020B0609020204030204" pitchFamily="49" charset="0"/>
              </a:rPr>
              <a:t>InputIt1</a:t>
            </a:r>
            <a:r>
              <a:rPr lang="en-US" sz="1600" b="1" dirty="0">
                <a:solidFill>
                  <a:srgbClr val="000000"/>
                </a:solidFill>
                <a:latin typeface="Consolas" panose="020B0609020204030204" pitchFamily="49" charset="0"/>
              </a:rPr>
              <a:t> </a:t>
            </a:r>
            <a:r>
              <a:rPr lang="en-US" sz="1600" b="1" dirty="0">
                <a:solidFill>
                  <a:srgbClr val="808080"/>
                </a:solidFill>
                <a:latin typeface="Consolas" panose="020B0609020204030204" pitchFamily="49" charset="0"/>
              </a:rPr>
              <a:t>first1</a:t>
            </a:r>
            <a:r>
              <a:rPr lang="en-US" sz="1600" b="1" dirty="0">
                <a:solidFill>
                  <a:srgbClr val="000000"/>
                </a:solidFill>
                <a:latin typeface="Consolas" panose="020B0609020204030204" pitchFamily="49" charset="0"/>
              </a:rPr>
              <a:t>, </a:t>
            </a:r>
            <a:r>
              <a:rPr lang="en-US" sz="1600" b="1" dirty="0">
                <a:solidFill>
                  <a:srgbClr val="2B91AF"/>
                </a:solidFill>
                <a:latin typeface="Consolas" panose="020B0609020204030204" pitchFamily="49" charset="0"/>
              </a:rPr>
              <a:t>InputIt1</a:t>
            </a:r>
            <a:r>
              <a:rPr lang="en-US" sz="1600" b="1" dirty="0">
                <a:solidFill>
                  <a:srgbClr val="000000"/>
                </a:solidFill>
                <a:latin typeface="Consolas" panose="020B0609020204030204" pitchFamily="49" charset="0"/>
              </a:rPr>
              <a:t> </a:t>
            </a:r>
            <a:r>
              <a:rPr lang="en-US" sz="1600" b="1" dirty="0">
                <a:solidFill>
                  <a:srgbClr val="808080"/>
                </a:solidFill>
                <a:latin typeface="Consolas" panose="020B0609020204030204" pitchFamily="49" charset="0"/>
              </a:rPr>
              <a:t>last1</a:t>
            </a:r>
            <a:r>
              <a:rPr lang="en-US" sz="1600" b="1" dirty="0">
                <a:solidFill>
                  <a:srgbClr val="000000"/>
                </a:solidFill>
                <a:latin typeface="Consolas" panose="020B0609020204030204" pitchFamily="49" charset="0"/>
              </a:rPr>
              <a:t>, </a:t>
            </a:r>
            <a:r>
              <a:rPr lang="en-US" sz="1600" b="1" dirty="0">
                <a:solidFill>
                  <a:srgbClr val="2B91AF"/>
                </a:solidFill>
                <a:latin typeface="Consolas" panose="020B0609020204030204" pitchFamily="49" charset="0"/>
              </a:rPr>
              <a:t>InputIt2</a:t>
            </a:r>
            <a:r>
              <a:rPr lang="en-US" sz="1600" b="1" dirty="0">
                <a:solidFill>
                  <a:srgbClr val="000000"/>
                </a:solidFill>
                <a:latin typeface="Consolas" panose="020B0609020204030204" pitchFamily="49" charset="0"/>
              </a:rPr>
              <a:t> </a:t>
            </a:r>
            <a:r>
              <a:rPr lang="en-US" sz="1600" b="1" dirty="0">
                <a:solidFill>
                  <a:srgbClr val="808080"/>
                </a:solidFill>
                <a:latin typeface="Consolas" panose="020B0609020204030204" pitchFamily="49" charset="0"/>
              </a:rPr>
              <a:t>first2</a:t>
            </a:r>
            <a:r>
              <a:rPr lang="en-US" sz="1600" b="1" dirty="0">
                <a:solidFill>
                  <a:srgbClr val="000000"/>
                </a:solidFill>
                <a:latin typeface="Consolas" panose="020B0609020204030204" pitchFamily="49" charset="0"/>
              </a:rPr>
              <a:t>,</a:t>
            </a:r>
            <a:r>
              <a:rPr lang="en-US" sz="1600" b="1" dirty="0">
                <a:solidFill>
                  <a:srgbClr val="2B91AF"/>
                </a:solidFill>
                <a:latin typeface="Consolas" panose="020B0609020204030204" pitchFamily="49" charset="0"/>
              </a:rPr>
              <a:t>OutputIt</a:t>
            </a:r>
            <a:r>
              <a:rPr lang="en-US" sz="1600" b="1" dirty="0">
                <a:solidFill>
                  <a:srgbClr val="000000"/>
                </a:solidFill>
                <a:latin typeface="Consolas" panose="020B0609020204030204" pitchFamily="49" charset="0"/>
              </a:rPr>
              <a:t> </a:t>
            </a:r>
            <a:r>
              <a:rPr lang="en-US" sz="1600" b="1" dirty="0" err="1">
                <a:solidFill>
                  <a:srgbClr val="808080"/>
                </a:solidFill>
                <a:latin typeface="Consolas" panose="020B0609020204030204" pitchFamily="49" charset="0"/>
              </a:rPr>
              <a:t>d_first</a:t>
            </a:r>
            <a:r>
              <a:rPr lang="en-US" sz="1600" b="1" dirty="0">
                <a:solidFill>
                  <a:srgbClr val="000000"/>
                </a:solidFill>
                <a:latin typeface="Consolas" panose="020B0609020204030204" pitchFamily="49" charset="0"/>
              </a:rPr>
              <a:t>, </a:t>
            </a:r>
            <a:r>
              <a:rPr lang="en-US" sz="1600" b="1" dirty="0" err="1">
                <a:solidFill>
                  <a:srgbClr val="2B91AF"/>
                </a:solidFill>
                <a:latin typeface="Consolas" panose="020B0609020204030204" pitchFamily="49" charset="0"/>
              </a:rPr>
              <a:t>BinaryOperation</a:t>
            </a:r>
            <a:r>
              <a:rPr lang="en-US" sz="1600" b="1" dirty="0">
                <a:solidFill>
                  <a:srgbClr val="000000"/>
                </a:solidFill>
                <a:latin typeface="Consolas" panose="020B0609020204030204" pitchFamily="49" charset="0"/>
              </a:rPr>
              <a:t> </a:t>
            </a:r>
            <a:r>
              <a:rPr lang="en-US" sz="1600" b="1" dirty="0" err="1">
                <a:solidFill>
                  <a:srgbClr val="808080"/>
                </a:solidFill>
                <a:latin typeface="Consolas" panose="020B0609020204030204" pitchFamily="49" charset="0"/>
              </a:rPr>
              <a:t>binary_op</a:t>
            </a:r>
            <a:r>
              <a:rPr lang="en-US" sz="1600" b="1" dirty="0">
                <a:solidFill>
                  <a:srgbClr val="000000"/>
                </a:solidFill>
                <a:latin typeface="Consolas" panose="020B0609020204030204" pitchFamily="49" charset="0"/>
              </a:rPr>
              <a:t>);</a:t>
            </a:r>
          </a:p>
          <a:p>
            <a:pPr>
              <a:spcBef>
                <a:spcPts val="0"/>
              </a:spcBef>
              <a:spcAft>
                <a:spcPts val="0"/>
              </a:spcAft>
            </a:pPr>
            <a:endParaRPr lang="en-US" sz="2000" b="1" dirty="0">
              <a:solidFill>
                <a:srgbClr val="002060"/>
              </a:solidFill>
            </a:endParaRPr>
          </a:p>
          <a:p>
            <a:pPr>
              <a:spcBef>
                <a:spcPts val="0"/>
              </a:spcBef>
              <a:spcAft>
                <a:spcPts val="0"/>
              </a:spcAft>
              <a:buFont typeface="Wingdings" panose="05000000000000000000" pitchFamily="2" charset="2"/>
              <a:buChar char="§"/>
            </a:pPr>
            <a:r>
              <a:rPr lang="en-US" sz="2000" dirty="0">
                <a:solidFill>
                  <a:srgbClr val="C00000"/>
                </a:solidFill>
              </a:rPr>
              <a:t> </a:t>
            </a:r>
            <a:r>
              <a:rPr lang="en-US" sz="2000" dirty="0">
                <a:solidFill>
                  <a:srgbClr val="002060"/>
                </a:solidFill>
              </a:rPr>
              <a:t>Applies the given function (operation) to a range and stores the result in another range, starting at </a:t>
            </a:r>
            <a:r>
              <a:rPr lang="en-US" sz="2000" dirty="0" err="1">
                <a:solidFill>
                  <a:srgbClr val="002060"/>
                </a:solidFill>
              </a:rPr>
              <a:t>d_first</a:t>
            </a:r>
            <a:r>
              <a:rPr lang="en-US" sz="2000" dirty="0">
                <a:solidFill>
                  <a:srgbClr val="002060"/>
                </a:solidFill>
              </a:rPr>
              <a:t>.</a:t>
            </a:r>
          </a:p>
          <a:p>
            <a:pPr lvl="5">
              <a:spcBef>
                <a:spcPts val="0"/>
              </a:spcBef>
              <a:spcAft>
                <a:spcPts val="0"/>
              </a:spcAft>
              <a:buFont typeface="Wingdings" panose="05000000000000000000" pitchFamily="2" charset="2"/>
              <a:buChar char="§"/>
            </a:pPr>
            <a:r>
              <a:rPr lang="en-US" sz="1800" dirty="0">
                <a:solidFill>
                  <a:srgbClr val="C00000"/>
                </a:solidFill>
              </a:rPr>
              <a:t>The unary operation </a:t>
            </a:r>
            <a:r>
              <a:rPr lang="en-US" sz="1800" dirty="0" err="1">
                <a:solidFill>
                  <a:srgbClr val="C00000"/>
                </a:solidFill>
              </a:rPr>
              <a:t>unary_op</a:t>
            </a:r>
            <a:r>
              <a:rPr lang="en-US" sz="1800" dirty="0">
                <a:solidFill>
                  <a:srgbClr val="C00000"/>
                </a:solidFill>
              </a:rPr>
              <a:t> is applied to the range defined by [first1, last1)</a:t>
            </a:r>
          </a:p>
          <a:p>
            <a:pPr lvl="5">
              <a:spcBef>
                <a:spcPts val="0"/>
              </a:spcBef>
              <a:spcAft>
                <a:spcPts val="0"/>
              </a:spcAft>
              <a:buFont typeface="Wingdings" panose="05000000000000000000" pitchFamily="2" charset="2"/>
              <a:buChar char="§"/>
            </a:pPr>
            <a:r>
              <a:rPr lang="en-US" sz="1800" dirty="0">
                <a:solidFill>
                  <a:srgbClr val="C00000"/>
                </a:solidFill>
              </a:rPr>
              <a:t>The binary operation </a:t>
            </a:r>
            <a:r>
              <a:rPr lang="en-US" sz="1800" dirty="0" err="1">
                <a:solidFill>
                  <a:srgbClr val="C00000"/>
                </a:solidFill>
              </a:rPr>
              <a:t>binary_op</a:t>
            </a:r>
            <a:r>
              <a:rPr lang="en-US" sz="1800" dirty="0">
                <a:solidFill>
                  <a:srgbClr val="C00000"/>
                </a:solidFill>
              </a:rPr>
              <a:t> is applied to pairs of elements from two ranges: one defined by [first1, last1) and the other beginning at first2.</a:t>
            </a:r>
          </a:p>
          <a:p>
            <a:pPr algn="l">
              <a:spcBef>
                <a:spcPts val="600"/>
              </a:spcBef>
              <a:spcAft>
                <a:spcPts val="0"/>
              </a:spcAft>
              <a:buFont typeface="Wingdings" panose="05000000000000000000" pitchFamily="2" charset="2"/>
              <a:buChar char="§"/>
            </a:pPr>
            <a:r>
              <a:rPr lang="en-US" sz="2000" b="0" i="0" dirty="0">
                <a:solidFill>
                  <a:srgbClr val="000000"/>
                </a:solidFill>
                <a:effectLst/>
                <a:latin typeface="DejaVuSans"/>
              </a:rPr>
              <a:t> </a:t>
            </a:r>
            <a:r>
              <a:rPr lang="en-US" sz="1600" b="1" dirty="0">
                <a:solidFill>
                  <a:srgbClr val="2B91AF"/>
                </a:solidFill>
                <a:latin typeface="Consolas" panose="020B0609020204030204" pitchFamily="49" charset="0"/>
              </a:rPr>
              <a:t>OutputIt </a:t>
            </a:r>
            <a:r>
              <a:rPr lang="en-US" sz="2000" dirty="0">
                <a:solidFill>
                  <a:srgbClr val="000000"/>
                </a:solidFill>
                <a:latin typeface="DejaVuSans"/>
              </a:rPr>
              <a:t>is an output iterator to the element past the last element transformed.</a:t>
            </a:r>
          </a:p>
        </p:txBody>
      </p:sp>
    </p:spTree>
    <p:extLst>
      <p:ext uri="{BB962C8B-B14F-4D97-AF65-F5344CB8AC3E}">
        <p14:creationId xmlns:p14="http://schemas.microsoft.com/office/powerpoint/2010/main" val="66539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49660" y="19812"/>
            <a:ext cx="12043023" cy="6494085"/>
          </a:xfrm>
          <a:prstGeom prst="rect">
            <a:avLst/>
          </a:prstGeom>
          <a:solidFill>
            <a:schemeClr val="bg1">
              <a:lumMod val="95000"/>
            </a:schemeClr>
          </a:solidFill>
        </p:spPr>
        <p:txBody>
          <a:bodyPr wrap="square">
            <a:spAutoFit/>
          </a:bodyPr>
          <a:lstStyle/>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&lt;iostream&gt;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&lt;algorithm&gt;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&lt;vector&gt;</a:t>
            </a:r>
            <a:endParaRPr lang="en-CA" sz="1600" dirty="0">
              <a:solidFill>
                <a:srgbClr val="000000"/>
              </a:solidFill>
              <a:latin typeface="Consolas" panose="020B0609020204030204" pitchFamily="49" charset="0"/>
            </a:endParaRP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&lt;functional&gt;</a:t>
            </a:r>
            <a:r>
              <a:rPr lang="en-CA" sz="1600" dirty="0">
                <a:solidFill>
                  <a:srgbClr val="000000"/>
                </a:solidFill>
                <a:latin typeface="Consolas" panose="020B0609020204030204" pitchFamily="49" charset="0"/>
              </a:rPr>
              <a:t>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using</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namespace</a:t>
            </a:r>
            <a:r>
              <a:rPr lang="en-CA" sz="1600" dirty="0">
                <a:solidFill>
                  <a:srgbClr val="000000"/>
                </a:solidFill>
                <a:latin typeface="Consolas" panose="020B0609020204030204" pitchFamily="49" charset="0"/>
              </a:rPr>
              <a:t> std;</a:t>
            </a:r>
          </a:p>
          <a:p>
            <a:endParaRPr lang="en-CA" sz="1600" dirty="0">
              <a:solidFill>
                <a:srgbClr val="000000"/>
              </a:solidFill>
              <a:latin typeface="Consolas" panose="020B0609020204030204" pitchFamily="49" charset="0"/>
            </a:endParaRPr>
          </a:p>
          <a:p>
            <a:r>
              <a:rPr lang="en-CA" sz="1600" dirty="0">
                <a:solidFill>
                  <a:srgbClr val="808080"/>
                </a:solidFill>
                <a:latin typeface="Consolas" panose="020B0609020204030204" pitchFamily="49" charset="0"/>
              </a:rPr>
              <a:t>#define</a:t>
            </a:r>
            <a:r>
              <a:rPr lang="en-CA" sz="1600" dirty="0">
                <a:solidFill>
                  <a:srgbClr val="000000"/>
                </a:solidFill>
                <a:latin typeface="Consolas" panose="020B0609020204030204" pitchFamily="49" charset="0"/>
              </a:rPr>
              <a:t> </a:t>
            </a:r>
            <a:r>
              <a:rPr lang="en-CA" sz="1600" dirty="0">
                <a:solidFill>
                  <a:srgbClr val="6F008A"/>
                </a:solidFill>
                <a:latin typeface="Consolas" panose="020B0609020204030204" pitchFamily="49" charset="0"/>
              </a:rPr>
              <a:t>A</a:t>
            </a:r>
            <a:r>
              <a:rPr lang="en-CA" sz="1600" dirty="0">
                <a:solidFill>
                  <a:srgbClr val="000000"/>
                </a:solidFill>
                <a:latin typeface="Consolas" panose="020B0609020204030204" pitchFamily="49" charset="0"/>
              </a:rPr>
              <a:t> 4</a:t>
            </a:r>
          </a:p>
          <a:p>
            <a:r>
              <a:rPr lang="en-US" sz="1600" dirty="0">
                <a:solidFill>
                  <a:srgbClr val="0000FF"/>
                </a:solidFill>
                <a:latin typeface="Consolas" panose="020B0609020204030204" pitchFamily="49" charset="0"/>
              </a:rPr>
              <a:t>int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unary_op</a:t>
            </a:r>
            <a:r>
              <a:rPr lang="en-US" sz="1600" dirty="0">
                <a:solidFill>
                  <a:srgbClr val="000000"/>
                </a:solidFill>
                <a:latin typeface="Consolas" panose="020B0609020204030204" pitchFamily="49" charset="0"/>
              </a:rPr>
              <a:t>(</a:t>
            </a:r>
            <a:r>
              <a:rPr lang="en-US" sz="1600" dirty="0">
                <a:solidFill>
                  <a:srgbClr val="0000FF"/>
                </a:solidFill>
                <a:latin typeface="Consolas" panose="020B0609020204030204" pitchFamily="49" charset="0"/>
              </a:rPr>
              <a:t>int</a:t>
            </a:r>
            <a:r>
              <a:rPr lang="en-US" sz="1600" dirty="0">
                <a:solidFill>
                  <a:srgbClr val="000000"/>
                </a:solidFill>
                <a:latin typeface="Consolas" panose="020B0609020204030204" pitchFamily="49" charset="0"/>
              </a:rPr>
              <a:t> </a:t>
            </a:r>
            <a:r>
              <a:rPr lang="en-US" sz="1600" dirty="0" err="1">
                <a:solidFill>
                  <a:srgbClr val="808080"/>
                </a:solidFill>
                <a:latin typeface="Consolas" panose="020B0609020204030204" pitchFamily="49" charset="0"/>
              </a:rPr>
              <a:t>i</a:t>
            </a:r>
            <a:r>
              <a:rPr lang="en-US" sz="1600" dirty="0">
                <a:solidFill>
                  <a:srgbClr val="000000"/>
                </a:solidFill>
                <a:latin typeface="Consolas" panose="020B0609020204030204" pitchFamily="49" charset="0"/>
              </a:rPr>
              <a:t>) { </a:t>
            </a:r>
            <a:r>
              <a:rPr lang="en-US" sz="1600" dirty="0">
                <a:solidFill>
                  <a:srgbClr val="0000FF"/>
                </a:solidFill>
                <a:latin typeface="Consolas" panose="020B0609020204030204" pitchFamily="49" charset="0"/>
              </a:rPr>
              <a:t>return</a:t>
            </a:r>
            <a:r>
              <a:rPr lang="en-US" sz="1600" dirty="0">
                <a:solidFill>
                  <a:srgbClr val="000000"/>
                </a:solidFill>
                <a:latin typeface="Consolas" panose="020B0609020204030204" pitchFamily="49" charset="0"/>
              </a:rPr>
              <a:t> </a:t>
            </a:r>
            <a:r>
              <a:rPr lang="en-US" sz="1600" dirty="0">
                <a:solidFill>
                  <a:srgbClr val="808080"/>
                </a:solidFill>
                <a:latin typeface="Consolas" panose="020B0609020204030204" pitchFamily="49" charset="0"/>
              </a:rPr>
              <a:t>i</a:t>
            </a:r>
            <a:r>
              <a:rPr lang="en-US" sz="1600" dirty="0">
                <a:solidFill>
                  <a:srgbClr val="000000"/>
                </a:solidFill>
                <a:latin typeface="Consolas" panose="020B0609020204030204" pitchFamily="49" charset="0"/>
              </a:rPr>
              <a:t>+</a:t>
            </a:r>
            <a:r>
              <a:rPr lang="en-US" sz="1600" dirty="0">
                <a:solidFill>
                  <a:srgbClr val="6F008A"/>
                </a:solidFill>
                <a:latin typeface="Consolas" panose="020B0609020204030204" pitchFamily="49" charset="0"/>
              </a:rPr>
              <a:t>__LINE__</a:t>
            </a:r>
            <a:r>
              <a:rPr lang="en-US" sz="1600" dirty="0">
                <a:solidFill>
                  <a:srgbClr val="000000"/>
                </a:solidFill>
                <a:latin typeface="Consolas" panose="020B0609020204030204" pitchFamily="49" charset="0"/>
              </a:rPr>
              <a:t>+10;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main() {</a:t>
            </a:r>
          </a:p>
          <a:p>
            <a:r>
              <a:rPr lang="en-CA" sz="1600" dirty="0">
                <a:solidFill>
                  <a:srgbClr val="000000"/>
                </a:solidFill>
                <a:latin typeface="Consolas" panose="020B0609020204030204" pitchFamily="49" charset="0"/>
              </a:rPr>
              <a:t>    </a:t>
            </a:r>
            <a:r>
              <a:rPr lang="en-CA" sz="1600" dirty="0">
                <a:solidFill>
                  <a:srgbClr val="2B91AF"/>
                </a:solidFill>
                <a:latin typeface="Consolas" panose="020B0609020204030204" pitchFamily="49" charset="0"/>
              </a:rPr>
              <a:t>vector</a:t>
            </a:r>
            <a:r>
              <a:rPr lang="en-CA" sz="1600" dirty="0">
                <a:solidFill>
                  <a:srgbClr val="000000"/>
                </a:solidFill>
                <a:latin typeface="Consolas" panose="020B0609020204030204" pitchFamily="49" charset="0"/>
              </a:rPr>
              <a:t>&lt;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&gt; V1;</a:t>
            </a:r>
          </a:p>
          <a:p>
            <a:r>
              <a:rPr lang="en-CA" sz="1600" dirty="0">
                <a:solidFill>
                  <a:srgbClr val="000000"/>
                </a:solidFill>
                <a:latin typeface="Consolas" panose="020B0609020204030204" pitchFamily="49" charset="0"/>
              </a:rPr>
              <a:t>    </a:t>
            </a:r>
            <a:r>
              <a:rPr lang="en-CA" sz="1600" dirty="0">
                <a:solidFill>
                  <a:srgbClr val="2B91AF"/>
                </a:solidFill>
                <a:latin typeface="Consolas" panose="020B0609020204030204" pitchFamily="49" charset="0"/>
              </a:rPr>
              <a:t>vector</a:t>
            </a:r>
            <a:r>
              <a:rPr lang="en-CA" sz="1600" dirty="0">
                <a:solidFill>
                  <a:srgbClr val="000000"/>
                </a:solidFill>
                <a:latin typeface="Consolas" panose="020B0609020204030204" pitchFamily="49" charset="0"/>
              </a:rPr>
              <a:t>&lt;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&gt; V2;</a:t>
            </a:r>
          </a:p>
          <a:p>
            <a:r>
              <a:rPr lang="en-CA" sz="1600" dirty="0">
                <a:solidFill>
                  <a:srgbClr val="000000"/>
                </a:solidFill>
                <a:latin typeface="Consolas" panose="020B0609020204030204" pitchFamily="49" charset="0"/>
              </a:rPr>
              <a:t>        </a:t>
            </a: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for</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i</a:t>
            </a:r>
            <a:r>
              <a:rPr lang="en-CA" sz="1600" dirty="0">
                <a:solidFill>
                  <a:srgbClr val="000000"/>
                </a:solidFill>
                <a:latin typeface="Consolas" panose="020B0609020204030204" pitchFamily="49" charset="0"/>
              </a:rPr>
              <a:t> = 1; </a:t>
            </a:r>
            <a:r>
              <a:rPr lang="en-CA" sz="1600" dirty="0" err="1">
                <a:solidFill>
                  <a:srgbClr val="000000"/>
                </a:solidFill>
                <a:latin typeface="Consolas" panose="020B0609020204030204" pitchFamily="49" charset="0"/>
              </a:rPr>
              <a:t>i</a:t>
            </a:r>
            <a:r>
              <a:rPr lang="en-CA" sz="1600" dirty="0">
                <a:solidFill>
                  <a:srgbClr val="000000"/>
                </a:solidFill>
                <a:latin typeface="Consolas" panose="020B0609020204030204" pitchFamily="49" charset="0"/>
              </a:rPr>
              <a:t> &lt; 6; </a:t>
            </a:r>
            <a:r>
              <a:rPr lang="en-CA" sz="1600" dirty="0" err="1">
                <a:solidFill>
                  <a:srgbClr val="000000"/>
                </a:solidFill>
                <a:latin typeface="Consolas" panose="020B0609020204030204" pitchFamily="49" charset="0"/>
              </a:rPr>
              <a:t>i</a:t>
            </a:r>
            <a:r>
              <a:rPr lang="en-CA" sz="1600" dirty="0">
                <a:solidFill>
                  <a:srgbClr val="000000"/>
                </a:solidFill>
                <a:latin typeface="Consolas" panose="020B0609020204030204" pitchFamily="49" charset="0"/>
              </a:rPr>
              <a:t>++)  V1.push_back(</a:t>
            </a:r>
            <a:r>
              <a:rPr lang="en-CA" sz="1600" dirty="0" err="1">
                <a:solidFill>
                  <a:srgbClr val="000000"/>
                </a:solidFill>
                <a:latin typeface="Consolas" panose="020B0609020204030204" pitchFamily="49" charset="0"/>
              </a:rPr>
              <a:t>i</a:t>
            </a:r>
            <a:r>
              <a:rPr lang="en-CA" sz="1600" dirty="0">
                <a:solidFill>
                  <a:srgbClr val="000000"/>
                </a:solidFill>
                <a:latin typeface="Consolas" panose="020B0609020204030204" pitchFamily="49" charset="0"/>
              </a:rPr>
              <a:t> * </a:t>
            </a:r>
            <a:r>
              <a:rPr lang="en-CA" sz="1600" dirty="0">
                <a:solidFill>
                  <a:srgbClr val="6F008A"/>
                </a:solidFill>
                <a:latin typeface="Consolas" panose="020B0609020204030204" pitchFamily="49" charset="0"/>
              </a:rPr>
              <a:t>A</a:t>
            </a:r>
            <a:r>
              <a:rPr lang="en-CA" sz="1600" dirty="0">
                <a:solidFill>
                  <a:srgbClr val="000000"/>
                </a:solidFill>
                <a:latin typeface="Consolas" panose="020B0609020204030204" pitchFamily="49" charset="0"/>
              </a:rPr>
              <a:t>);                        </a:t>
            </a:r>
          </a:p>
          <a:p>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vector</a:t>
            </a:r>
            <a:r>
              <a:rPr lang="en-US" sz="1600" dirty="0">
                <a:solidFill>
                  <a:srgbClr val="000000"/>
                </a:solidFill>
                <a:latin typeface="Consolas" panose="020B0609020204030204" pitchFamily="49" charset="0"/>
              </a:rPr>
              <a:t>&lt;</a:t>
            </a:r>
            <a:r>
              <a:rPr lang="en-US" sz="1600" dirty="0">
                <a:solidFill>
                  <a:srgbClr val="0000FF"/>
                </a:solidFill>
                <a:latin typeface="Consolas" panose="020B0609020204030204" pitchFamily="49" charset="0"/>
              </a:rPr>
              <a:t>int</a:t>
            </a:r>
            <a:r>
              <a:rPr lang="en-US" sz="1600" dirty="0">
                <a:solidFill>
                  <a:srgbClr val="000000"/>
                </a:solidFill>
                <a:latin typeface="Consolas" panose="020B0609020204030204" pitchFamily="49" charset="0"/>
              </a:rPr>
              <a:t>&gt;::</a:t>
            </a:r>
            <a:r>
              <a:rPr lang="en-US" sz="1600" dirty="0">
                <a:solidFill>
                  <a:srgbClr val="2B91AF"/>
                </a:solidFill>
                <a:latin typeface="Consolas" panose="020B0609020204030204" pitchFamily="49" charset="0"/>
              </a:rPr>
              <a:t>iterator</a:t>
            </a:r>
            <a:r>
              <a:rPr lang="en-US" sz="1600" dirty="0">
                <a:solidFill>
                  <a:srgbClr val="000000"/>
                </a:solidFill>
                <a:latin typeface="Consolas" panose="020B0609020204030204" pitchFamily="49" charset="0"/>
              </a:rPr>
              <a:t> it = V1.begin(); it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 V1.end();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it)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it</a:t>
            </a:r>
            <a:r>
              <a:rPr lang="en-US" sz="1600" dirty="0">
                <a:solidFill>
                  <a:srgbClr val="008080"/>
                </a:solidFill>
                <a:latin typeface="Consolas" panose="020B0609020204030204" pitchFamily="49" charset="0"/>
              </a:rPr>
              <a:t>&lt;&lt;</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endl</a:t>
            </a:r>
            <a:r>
              <a:rPr lang="en-US"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CA" sz="1600" dirty="0">
                <a:solidFill>
                  <a:srgbClr val="000000"/>
                </a:solidFill>
                <a:latin typeface="Consolas" panose="020B0609020204030204" pitchFamily="49" charset="0"/>
              </a:rPr>
              <a:t>    V2.resize(V1.size());</a:t>
            </a:r>
          </a:p>
          <a:p>
            <a:endParaRPr lang="en-CA" sz="1600" dirty="0">
              <a:solidFill>
                <a:srgbClr val="000000"/>
              </a:solidFill>
              <a:latin typeface="Consolas" panose="020B0609020204030204" pitchFamily="49" charset="0"/>
            </a:endParaRPr>
          </a:p>
          <a:p>
            <a:r>
              <a:rPr lang="en-US" sz="1600" dirty="0">
                <a:solidFill>
                  <a:srgbClr val="000000"/>
                </a:solidFill>
                <a:latin typeface="Consolas" panose="020B0609020204030204" pitchFamily="49" charset="0"/>
              </a:rPr>
              <a:t>    transform(V1.begin(), V1.end(), V2.begin(), </a:t>
            </a:r>
            <a:r>
              <a:rPr lang="en-US" sz="1600" dirty="0" err="1">
                <a:solidFill>
                  <a:srgbClr val="000000"/>
                </a:solidFill>
                <a:latin typeface="Consolas" panose="020B0609020204030204" pitchFamily="49" charset="0"/>
              </a:rPr>
              <a:t>unary_op</a:t>
            </a:r>
            <a:r>
              <a:rPr lang="en-US" sz="1600" dirty="0">
                <a:solidFill>
                  <a:srgbClr val="000000"/>
                </a:solidFill>
                <a:latin typeface="Consolas" panose="020B0609020204030204" pitchFamily="49" charset="0"/>
              </a:rPr>
              <a:t>);</a:t>
            </a:r>
          </a:p>
          <a:p>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vector</a:t>
            </a:r>
            <a:r>
              <a:rPr lang="en-US" sz="1600" dirty="0">
                <a:solidFill>
                  <a:srgbClr val="000000"/>
                </a:solidFill>
                <a:latin typeface="Consolas" panose="020B0609020204030204" pitchFamily="49" charset="0"/>
              </a:rPr>
              <a:t>&lt;</a:t>
            </a:r>
            <a:r>
              <a:rPr lang="en-US" sz="1600" dirty="0">
                <a:solidFill>
                  <a:srgbClr val="0000FF"/>
                </a:solidFill>
                <a:latin typeface="Consolas" panose="020B0609020204030204" pitchFamily="49" charset="0"/>
              </a:rPr>
              <a:t>int</a:t>
            </a:r>
            <a:r>
              <a:rPr lang="en-US" sz="1600" dirty="0">
                <a:solidFill>
                  <a:srgbClr val="000000"/>
                </a:solidFill>
                <a:latin typeface="Consolas" panose="020B0609020204030204" pitchFamily="49" charset="0"/>
              </a:rPr>
              <a:t>&gt;::</a:t>
            </a:r>
            <a:r>
              <a:rPr lang="en-US" sz="1600" dirty="0">
                <a:solidFill>
                  <a:srgbClr val="2B91AF"/>
                </a:solidFill>
                <a:latin typeface="Consolas" panose="020B0609020204030204" pitchFamily="49" charset="0"/>
              </a:rPr>
              <a:t>iterator</a:t>
            </a:r>
            <a:r>
              <a:rPr lang="en-US" sz="1600" dirty="0">
                <a:solidFill>
                  <a:srgbClr val="000000"/>
                </a:solidFill>
                <a:latin typeface="Consolas" panose="020B0609020204030204" pitchFamily="49" charset="0"/>
              </a:rPr>
              <a:t> it = V2.begin(); it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 V2.end();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it)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it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endl</a:t>
            </a:r>
            <a:r>
              <a:rPr lang="en-US"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    transform(V1.begin(), V1.end(), V2.begin(), V2.begin(), std::</a:t>
            </a:r>
            <a:r>
              <a:rPr lang="en-CA" sz="1600" dirty="0">
                <a:solidFill>
                  <a:srgbClr val="2B91AF"/>
                </a:solidFill>
                <a:latin typeface="Consolas" panose="020B0609020204030204" pitchFamily="49" charset="0"/>
              </a:rPr>
              <a:t>modulus</a:t>
            </a:r>
            <a:r>
              <a:rPr lang="en-CA" sz="1600" dirty="0">
                <a:solidFill>
                  <a:srgbClr val="000000"/>
                </a:solidFill>
                <a:latin typeface="Consolas" panose="020B0609020204030204" pitchFamily="49" charset="0"/>
              </a:rPr>
              <a:t>&lt;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&gt;());</a:t>
            </a:r>
          </a:p>
          <a:p>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vector</a:t>
            </a:r>
            <a:r>
              <a:rPr lang="en-US" sz="1600" dirty="0">
                <a:solidFill>
                  <a:srgbClr val="000000"/>
                </a:solidFill>
                <a:latin typeface="Consolas" panose="020B0609020204030204" pitchFamily="49" charset="0"/>
              </a:rPr>
              <a:t>&lt;</a:t>
            </a:r>
            <a:r>
              <a:rPr lang="en-US" sz="1600" dirty="0">
                <a:solidFill>
                  <a:srgbClr val="0000FF"/>
                </a:solidFill>
                <a:latin typeface="Consolas" panose="020B0609020204030204" pitchFamily="49" charset="0"/>
              </a:rPr>
              <a:t>int</a:t>
            </a:r>
            <a:r>
              <a:rPr lang="en-US" sz="1600" dirty="0">
                <a:solidFill>
                  <a:srgbClr val="000000"/>
                </a:solidFill>
                <a:latin typeface="Consolas" panose="020B0609020204030204" pitchFamily="49" charset="0"/>
              </a:rPr>
              <a:t>&gt;::</a:t>
            </a:r>
            <a:r>
              <a:rPr lang="en-US" sz="1600" dirty="0">
                <a:solidFill>
                  <a:srgbClr val="2B91AF"/>
                </a:solidFill>
                <a:latin typeface="Consolas" panose="020B0609020204030204" pitchFamily="49" charset="0"/>
              </a:rPr>
              <a:t>iterator</a:t>
            </a:r>
            <a:r>
              <a:rPr lang="en-US" sz="1600" dirty="0">
                <a:solidFill>
                  <a:srgbClr val="000000"/>
                </a:solidFill>
                <a:latin typeface="Consolas" panose="020B0609020204030204" pitchFamily="49" charset="0"/>
              </a:rPr>
              <a:t> it = V1.begin(); it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 V1.end();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it)cout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008080"/>
                </a:solidFill>
                <a:latin typeface="Consolas" panose="020B0609020204030204" pitchFamily="49" charset="0"/>
              </a:rPr>
              <a:t>*</a:t>
            </a:r>
            <a:r>
              <a:rPr lang="en-US" sz="1600" dirty="0">
                <a:solidFill>
                  <a:srgbClr val="000000"/>
                </a:solidFill>
                <a:latin typeface="Consolas" panose="020B0609020204030204" pitchFamily="49" charset="0"/>
              </a:rPr>
              <a:t>it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 cout </a:t>
            </a:r>
            <a:r>
              <a:rPr lang="en-US" sz="1600" dirty="0">
                <a:solidFill>
                  <a:srgbClr val="008080"/>
                </a:solidFill>
                <a:latin typeface="Consolas" panose="020B0609020204030204" pitchFamily="49" charset="0"/>
              </a:rPr>
              <a:t>&lt;&lt;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endl</a:t>
            </a:r>
            <a:r>
              <a:rPr lang="en-US"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          </a:t>
            </a:r>
          </a:p>
          <a:p>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0;</a:t>
            </a:r>
          </a:p>
          <a:p>
            <a:r>
              <a:rPr lang="en-CA" sz="1600" dirty="0">
                <a:solidFill>
                  <a:srgbClr val="000000"/>
                </a:solidFill>
                <a:latin typeface="Consolas" panose="020B0609020204030204" pitchFamily="49" charset="0"/>
              </a:rPr>
              <a:t>}</a:t>
            </a:r>
            <a:endParaRPr lang="en-CA" sz="1400" dirty="0">
              <a:solidFill>
                <a:srgbClr val="000000"/>
              </a:solidFill>
              <a:latin typeface="Consolas" panose="020B0609020204030204" pitchFamily="49" charset="0"/>
            </a:endParaRPr>
          </a:p>
        </p:txBody>
      </p:sp>
      <p:pic>
        <p:nvPicPr>
          <p:cNvPr id="4" name="Picture 3">
            <a:extLst>
              <a:ext uri="{FF2B5EF4-FFF2-40B4-BE49-F238E27FC236}">
                <a16:creationId xmlns:a16="http://schemas.microsoft.com/office/drawing/2014/main" id="{F275543E-6790-4BEC-90FF-FE643CAAD759}"/>
              </a:ext>
            </a:extLst>
          </p:cNvPr>
          <p:cNvPicPr>
            <a:picLocks noChangeAspect="1"/>
          </p:cNvPicPr>
          <p:nvPr/>
        </p:nvPicPr>
        <p:blipFill>
          <a:blip r:embed="rId2"/>
          <a:stretch>
            <a:fillRect/>
          </a:stretch>
        </p:blipFill>
        <p:spPr>
          <a:xfrm>
            <a:off x="8018339" y="451582"/>
            <a:ext cx="3867150" cy="1228725"/>
          </a:xfrm>
          <a:prstGeom prst="rect">
            <a:avLst/>
          </a:prstGeom>
        </p:spPr>
      </p:pic>
    </p:spTree>
    <p:extLst>
      <p:ext uri="{BB962C8B-B14F-4D97-AF65-F5344CB8AC3E}">
        <p14:creationId xmlns:p14="http://schemas.microsoft.com/office/powerpoint/2010/main" val="97083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a:t>
            </a:r>
            <a:r>
              <a:rPr lang="en-CA" dirty="0" err="1">
                <a:solidFill>
                  <a:srgbClr val="C00000"/>
                </a:solidFill>
              </a:rPr>
              <a:t>for_each</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178515" y="2056831"/>
            <a:ext cx="9595504" cy="413848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spcBef>
                <a:spcPts val="0"/>
              </a:spcBef>
              <a:spcAft>
                <a:spcPts val="0"/>
              </a:spcAft>
            </a:pPr>
            <a:r>
              <a:rPr lang="en-US" sz="1800" dirty="0">
                <a:solidFill>
                  <a:srgbClr val="2B91AF"/>
                </a:solidFill>
                <a:latin typeface="Consolas" panose="020B0609020204030204" pitchFamily="49" charset="0"/>
              </a:rPr>
              <a:t>Function</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for_each</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Function</a:t>
            </a:r>
            <a:r>
              <a:rPr lang="en-US" sz="1800" dirty="0">
                <a:solidFill>
                  <a:srgbClr val="000000"/>
                </a:solidFill>
                <a:latin typeface="Consolas" panose="020B0609020204030204" pitchFamily="49" charset="0"/>
              </a:rPr>
              <a:t> </a:t>
            </a:r>
            <a:r>
              <a:rPr lang="en-US" sz="1800" dirty="0" err="1">
                <a:solidFill>
                  <a:srgbClr val="808080"/>
                </a:solidFill>
                <a:latin typeface="Consolas" panose="020B0609020204030204" pitchFamily="49" charset="0"/>
              </a:rPr>
              <a:t>fn</a:t>
            </a:r>
            <a:r>
              <a:rPr lang="en-US" sz="1800" dirty="0">
                <a:solidFill>
                  <a:srgbClr val="000000"/>
                </a:solidFill>
                <a:latin typeface="Consolas" panose="020B0609020204030204" pitchFamily="49" charset="0"/>
              </a:rPr>
              <a:t>);</a:t>
            </a:r>
            <a:endParaRPr lang="en-US" sz="2000" b="1" dirty="0">
              <a:solidFill>
                <a:srgbClr val="002060"/>
              </a:solidFill>
            </a:endParaRPr>
          </a:p>
          <a:p>
            <a:pPr algn="l">
              <a:spcBef>
                <a:spcPts val="600"/>
              </a:spcBef>
              <a:spcAft>
                <a:spcPts val="0"/>
              </a:spcAft>
              <a:buFont typeface="Wingdings" panose="05000000000000000000" pitchFamily="2" charset="2"/>
              <a:buChar char="§"/>
            </a:pPr>
            <a:r>
              <a:rPr lang="en-US" sz="2000" dirty="0">
                <a:solidFill>
                  <a:srgbClr val="002060"/>
                </a:solidFill>
              </a:rPr>
              <a:t> Applies function </a:t>
            </a:r>
            <a:r>
              <a:rPr lang="en-US" sz="2000" dirty="0" err="1">
                <a:solidFill>
                  <a:srgbClr val="808080"/>
                </a:solidFill>
                <a:latin typeface="Consolas" panose="020B0609020204030204" pitchFamily="49" charset="0"/>
              </a:rPr>
              <a:t>fn</a:t>
            </a:r>
            <a:r>
              <a:rPr lang="en-US" sz="2000" dirty="0">
                <a:solidFill>
                  <a:srgbClr val="002060"/>
                </a:solidFill>
              </a:rPr>
              <a:t> to each of the elements in the range [</a:t>
            </a:r>
            <a:r>
              <a:rPr lang="en-US" sz="2000" dirty="0" err="1">
                <a:solidFill>
                  <a:srgbClr val="002060"/>
                </a:solidFill>
              </a:rPr>
              <a:t>first,last</a:t>
            </a:r>
            <a:r>
              <a:rPr lang="en-US" sz="2000" dirty="0">
                <a:solidFill>
                  <a:srgbClr val="002060"/>
                </a:solidFill>
              </a:rPr>
              <a:t>).</a:t>
            </a:r>
          </a:p>
          <a:p>
            <a:pPr>
              <a:spcBef>
                <a:spcPts val="600"/>
              </a:spcBef>
              <a:spcAft>
                <a:spcPts val="0"/>
              </a:spcAft>
              <a:buFont typeface="Wingdings" panose="05000000000000000000" pitchFamily="2" charset="2"/>
              <a:buChar char="§"/>
            </a:pPr>
            <a:r>
              <a:rPr lang="en-US" sz="2000" dirty="0">
                <a:solidFill>
                  <a:srgbClr val="002060"/>
                </a:solidFill>
              </a:rPr>
              <a:t>The Unary function </a:t>
            </a:r>
            <a:r>
              <a:rPr lang="en-US" sz="2000" dirty="0" err="1">
                <a:solidFill>
                  <a:srgbClr val="002060"/>
                </a:solidFill>
              </a:rPr>
              <a:t>fn</a:t>
            </a:r>
            <a:r>
              <a:rPr lang="en-US" sz="2000" dirty="0">
                <a:solidFill>
                  <a:srgbClr val="002060"/>
                </a:solidFill>
              </a:rPr>
              <a:t> accepts an element in the range as argument.</a:t>
            </a:r>
            <a:r>
              <a:rPr lang="en-US" sz="1400" dirty="0">
                <a:solidFill>
                  <a:srgbClr val="C00000"/>
                </a:solidFill>
              </a:rPr>
              <a:t> </a:t>
            </a:r>
          </a:p>
          <a:p>
            <a:pPr lvl="3">
              <a:spcBef>
                <a:spcPts val="600"/>
              </a:spcBef>
              <a:spcAft>
                <a:spcPts val="0"/>
              </a:spcAft>
              <a:buFont typeface="Wingdings" panose="05000000000000000000" pitchFamily="2" charset="2"/>
              <a:buChar char="Ø"/>
            </a:pPr>
            <a:r>
              <a:rPr lang="en-US" sz="1800" dirty="0">
                <a:solidFill>
                  <a:srgbClr val="C00000"/>
                </a:solidFill>
              </a:rPr>
              <a:t>  </a:t>
            </a:r>
            <a:r>
              <a:rPr lang="en-US" sz="1800" dirty="0">
                <a:solidFill>
                  <a:srgbClr val="C00000"/>
                </a:solidFill>
                <a:latin typeface="verdana" panose="020B0604030504040204" pitchFamily="34" charset="0"/>
              </a:rPr>
              <a:t>If the function returns a value, it will be ignored.</a:t>
            </a:r>
          </a:p>
          <a:p>
            <a:pPr>
              <a:spcBef>
                <a:spcPts val="600"/>
              </a:spcBef>
              <a:spcAft>
                <a:spcPts val="0"/>
              </a:spcAft>
              <a:buFont typeface="Wingdings" panose="05000000000000000000" pitchFamily="2" charset="2"/>
              <a:buChar char="Ø"/>
            </a:pPr>
            <a:r>
              <a:rPr lang="en-US" sz="2000" dirty="0">
                <a:solidFill>
                  <a:srgbClr val="002060"/>
                </a:solidFill>
              </a:rPr>
              <a:t> for-each </a:t>
            </a:r>
            <a:r>
              <a:rPr lang="en-US" sz="2000" dirty="0">
                <a:solidFill>
                  <a:srgbClr val="00B050"/>
                </a:solidFill>
              </a:rPr>
              <a:t>behavior is similar to :</a:t>
            </a:r>
          </a:p>
        </p:txBody>
      </p:sp>
      <p:pic>
        <p:nvPicPr>
          <p:cNvPr id="6" name="Picture 5">
            <a:extLst>
              <a:ext uri="{FF2B5EF4-FFF2-40B4-BE49-F238E27FC236}">
                <a16:creationId xmlns:a16="http://schemas.microsoft.com/office/drawing/2014/main" id="{6CD4577A-37AB-4524-8BEE-B506D185216F}"/>
              </a:ext>
            </a:extLst>
          </p:cNvPr>
          <p:cNvPicPr>
            <a:picLocks noChangeAspect="1"/>
          </p:cNvPicPr>
          <p:nvPr/>
        </p:nvPicPr>
        <p:blipFill>
          <a:blip r:embed="rId2"/>
          <a:stretch>
            <a:fillRect/>
          </a:stretch>
        </p:blipFill>
        <p:spPr>
          <a:xfrm>
            <a:off x="2666274" y="4386713"/>
            <a:ext cx="6544297" cy="2001871"/>
          </a:xfrm>
          <a:prstGeom prst="rect">
            <a:avLst/>
          </a:prstGeom>
          <a:ln>
            <a:solidFill>
              <a:schemeClr val="tx1"/>
            </a:solidFill>
          </a:ln>
        </p:spPr>
      </p:pic>
    </p:spTree>
    <p:extLst>
      <p:ext uri="{BB962C8B-B14F-4D97-AF65-F5344CB8AC3E}">
        <p14:creationId xmlns:p14="http://schemas.microsoft.com/office/powerpoint/2010/main" val="3706536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148977" y="134112"/>
            <a:ext cx="12043023" cy="6432530"/>
          </a:xfrm>
          <a:prstGeom prst="rect">
            <a:avLst/>
          </a:prstGeom>
          <a:solidFill>
            <a:schemeClr val="bg1">
              <a:lumMod val="95000"/>
            </a:schemeClr>
          </a:solidFill>
        </p:spPr>
        <p:txBody>
          <a:bodyPr wrap="square">
            <a:spAutoFit/>
          </a:bodyPr>
          <a:lstStyle/>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&lt;iostream&gt;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&lt;algorithm&gt;</a:t>
            </a:r>
            <a:r>
              <a:rPr lang="en-CA" sz="1600" dirty="0">
                <a:solidFill>
                  <a:srgbClr val="000000"/>
                </a:solidFill>
                <a:latin typeface="Consolas" panose="020B0609020204030204" pitchFamily="49" charset="0"/>
              </a:rPr>
              <a:t>    </a:t>
            </a:r>
          </a:p>
          <a:p>
            <a:r>
              <a:rPr lang="en-CA" sz="1600" dirty="0">
                <a:solidFill>
                  <a:srgbClr val="808080"/>
                </a:solidFill>
                <a:latin typeface="Consolas" panose="020B0609020204030204" pitchFamily="49" charset="0"/>
              </a:rPr>
              <a:t>#include</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&lt;vector&gt;</a:t>
            </a:r>
            <a:r>
              <a:rPr lang="en-CA" sz="1600" dirty="0">
                <a:solidFill>
                  <a:srgbClr val="000000"/>
                </a:solidFill>
                <a:latin typeface="Consolas" panose="020B0609020204030204" pitchFamily="49" charset="0"/>
              </a:rPr>
              <a:t>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void</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myfunction</a:t>
            </a:r>
            <a:r>
              <a:rPr lang="en-CA" sz="1600" dirty="0">
                <a:solidFill>
                  <a:srgbClr val="000000"/>
                </a:solidFill>
                <a:latin typeface="Consolas" panose="020B0609020204030204" pitchFamily="49" charset="0"/>
              </a:rPr>
              <a: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&amp;</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 {  </a:t>
            </a:r>
          </a:p>
          <a:p>
            <a:r>
              <a:rPr lang="en-CA" sz="1600" dirty="0">
                <a:solidFill>
                  <a:srgbClr val="000000"/>
                </a:solidFill>
                <a:latin typeface="Consolas" panose="020B0609020204030204" pitchFamily="49" charset="0"/>
              </a:rPr>
              <a:t> </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+=5;</a:t>
            </a:r>
          </a:p>
          <a:p>
            <a:r>
              <a:rPr lang="en-CA"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class</a:t>
            </a:r>
            <a:r>
              <a:rPr lang="en-CA" sz="1600" dirty="0">
                <a:solidFill>
                  <a:srgbClr val="000000"/>
                </a:solidFill>
                <a:latin typeface="Consolas" panose="020B0609020204030204" pitchFamily="49" charset="0"/>
              </a:rPr>
              <a:t> </a:t>
            </a:r>
            <a:r>
              <a:rPr lang="en-CA" sz="1600" dirty="0">
                <a:solidFill>
                  <a:srgbClr val="2B91AF"/>
                </a:solidFill>
                <a:latin typeface="Consolas" panose="020B0609020204030204" pitchFamily="49" charset="0"/>
              </a:rPr>
              <a:t>A</a:t>
            </a:r>
            <a:r>
              <a:rPr lang="en-CA" sz="1600" dirty="0">
                <a:solidFill>
                  <a:srgbClr val="000000"/>
                </a:solidFill>
                <a:latin typeface="Consolas" panose="020B0609020204030204" pitchFamily="49" charset="0"/>
              </a:rPr>
              <a:t> {           </a:t>
            </a:r>
          </a:p>
          <a:p>
            <a:r>
              <a:rPr lang="en-CA" sz="1600" dirty="0">
                <a:solidFill>
                  <a:srgbClr val="0000FF"/>
                </a:solidFill>
                <a:latin typeface="Consolas" panose="020B0609020204030204" pitchFamily="49" charset="0"/>
              </a:rPr>
              <a:t>public</a:t>
            </a:r>
            <a:r>
              <a:rPr lang="en-CA" sz="1600" dirty="0">
                <a:solidFill>
                  <a:srgbClr val="000000"/>
                </a:solidFill>
                <a:latin typeface="Consolas" panose="020B0609020204030204" pitchFamily="49" charset="0"/>
              </a:rPr>
              <a:t>:</a:t>
            </a:r>
          </a:p>
          <a:p>
            <a:r>
              <a:rPr lang="en-CA" sz="1600" dirty="0">
                <a:solidFill>
                  <a:srgbClr val="0000FF"/>
                </a:solidFill>
                <a:latin typeface="Consolas" panose="020B0609020204030204" pitchFamily="49" charset="0"/>
              </a:rPr>
              <a:t>void</a:t>
            </a:r>
            <a:r>
              <a:rPr lang="en-CA" sz="1600" dirty="0">
                <a:solidFill>
                  <a:srgbClr val="000000"/>
                </a:solidFill>
                <a:latin typeface="Consolas" panose="020B0609020204030204" pitchFamily="49" charset="0"/>
              </a:rPr>
              <a:t> </a:t>
            </a:r>
            <a:r>
              <a:rPr lang="en-CA" sz="1600" dirty="0">
                <a:solidFill>
                  <a:srgbClr val="008080"/>
                </a:solidFill>
                <a:latin typeface="Consolas" panose="020B0609020204030204" pitchFamily="49" charset="0"/>
              </a:rPr>
              <a:t>operator()</a:t>
            </a:r>
            <a:r>
              <a:rPr lang="en-CA" sz="1600" dirty="0">
                <a:solidFill>
                  <a:srgbClr val="000000"/>
                </a:solidFill>
                <a:latin typeface="Consolas" panose="020B0609020204030204" pitchFamily="49" charset="0"/>
              </a:rPr>
              <a:t> (</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 { std::cout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 '</a:t>
            </a:r>
            <a:r>
              <a:rPr lang="en-CA" sz="1600" dirty="0">
                <a:solidFill>
                  <a:srgbClr val="000000"/>
                </a:solidFill>
                <a:latin typeface="Consolas" panose="020B0609020204030204" pitchFamily="49" charset="0"/>
              </a:rPr>
              <a: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err="1">
                <a:solidFill>
                  <a:srgbClr val="808080"/>
                </a:solidFill>
                <a:latin typeface="Consolas" panose="020B0609020204030204" pitchFamily="49" charset="0"/>
              </a:rPr>
              <a:t>i</a:t>
            </a:r>
            <a:r>
              <a:rPr lang="en-CA" sz="1600" dirty="0">
                <a:solidFill>
                  <a:srgbClr val="000000"/>
                </a:solidFill>
                <a:latin typeface="Consolas" panose="020B0609020204030204" pitchFamily="49" charset="0"/>
              </a:rPr>
              <a:t>; }</a:t>
            </a:r>
          </a:p>
          <a:p>
            <a:r>
              <a:rPr lang="en-CA"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main() {</a:t>
            </a:r>
          </a:p>
          <a:p>
            <a:r>
              <a:rPr lang="en-CA" sz="1600" dirty="0">
                <a:solidFill>
                  <a:srgbClr val="2B91AF"/>
                </a:solidFill>
                <a:latin typeface="Consolas" panose="020B0609020204030204" pitchFamily="49" charset="0"/>
              </a:rPr>
              <a:t>A</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a</a:t>
            </a:r>
            <a:r>
              <a:rPr lang="en-CA" sz="1600" dirty="0">
                <a:solidFill>
                  <a:srgbClr val="000000"/>
                </a:solidFill>
                <a:latin typeface="Consolas" panose="020B0609020204030204" pitchFamily="49" charset="0"/>
              </a:rPr>
              <a:t>;</a:t>
            </a:r>
          </a:p>
          <a:p>
            <a:r>
              <a:rPr lang="en-CA" sz="1600" dirty="0">
                <a:solidFill>
                  <a:srgbClr val="000000"/>
                </a:solidFill>
                <a:latin typeface="Consolas" panose="020B0609020204030204" pitchFamily="49" charset="0"/>
              </a:rPr>
              <a:t>std::</a:t>
            </a:r>
            <a:r>
              <a:rPr lang="en-CA" sz="1600" dirty="0">
                <a:solidFill>
                  <a:srgbClr val="2B91AF"/>
                </a:solidFill>
                <a:latin typeface="Consolas" panose="020B0609020204030204" pitchFamily="49" charset="0"/>
              </a:rPr>
              <a:t>vector</a:t>
            </a:r>
            <a:r>
              <a:rPr lang="en-CA" sz="1600" dirty="0">
                <a:solidFill>
                  <a:srgbClr val="000000"/>
                </a:solidFill>
                <a:latin typeface="Consolas" panose="020B0609020204030204" pitchFamily="49" charset="0"/>
              </a:rPr>
              <a:t>&lt;</a:t>
            </a:r>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&gt; </a:t>
            </a:r>
            <a:r>
              <a:rPr lang="en-CA" sz="1600" dirty="0" err="1">
                <a:solidFill>
                  <a:srgbClr val="000000"/>
                </a:solidFill>
                <a:latin typeface="Consolas" panose="020B0609020204030204" pitchFamily="49" charset="0"/>
              </a:rPr>
              <a:t>myvector</a:t>
            </a:r>
            <a:r>
              <a:rPr lang="en-CA" sz="1600" dirty="0">
                <a:solidFill>
                  <a:srgbClr val="000000"/>
                </a:solidFill>
                <a:latin typeface="Consolas" panose="020B0609020204030204" pitchFamily="49" charset="0"/>
              </a:rPr>
              <a:t> = { 10, 30, 50, 70 };</a:t>
            </a:r>
          </a:p>
          <a:p>
            <a:endParaRPr lang="en-CA" sz="1600" dirty="0">
              <a:solidFill>
                <a:srgbClr val="000000"/>
              </a:solidFill>
              <a:latin typeface="Consolas" panose="020B0609020204030204" pitchFamily="49" charset="0"/>
            </a:endParaRPr>
          </a:p>
          <a:p>
            <a:r>
              <a:rPr lang="en-CA" sz="1600" dirty="0">
                <a:solidFill>
                  <a:srgbClr val="0000FF"/>
                </a:solidFill>
                <a:latin typeface="Consolas" panose="020B0609020204030204" pitchFamily="49" charset="0"/>
              </a:rPr>
              <a:t>int</a:t>
            </a:r>
            <a:r>
              <a:rPr lang="en-CA" sz="1600" dirty="0">
                <a:solidFill>
                  <a:srgbClr val="000000"/>
                </a:solidFill>
                <a:latin typeface="Consolas" panose="020B0609020204030204" pitchFamily="49" charset="0"/>
              </a:rPr>
              <a:t> </a:t>
            </a:r>
            <a:r>
              <a:rPr lang="en-CA" sz="1600" dirty="0" err="1">
                <a:solidFill>
                  <a:srgbClr val="000000"/>
                </a:solidFill>
                <a:latin typeface="Consolas" panose="020B0609020204030204" pitchFamily="49" charset="0"/>
              </a:rPr>
              <a:t>i</a:t>
            </a:r>
            <a:r>
              <a:rPr lang="en-CA" sz="1600" dirty="0">
                <a:solidFill>
                  <a:srgbClr val="000000"/>
                </a:solidFill>
                <a:latin typeface="Consolas" panose="020B0609020204030204" pitchFamily="49" charset="0"/>
              </a:rPr>
              <a:t> = 0;</a:t>
            </a:r>
          </a:p>
          <a:p>
            <a:r>
              <a:rPr lang="en-US" sz="1600" dirty="0">
                <a:solidFill>
                  <a:srgbClr val="0000FF"/>
                </a:solidFill>
                <a:latin typeface="Consolas" panose="020B0609020204030204" pitchFamily="49" charset="0"/>
              </a:rPr>
              <a:t>while</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i</a:t>
            </a:r>
            <a:r>
              <a:rPr lang="en-US" sz="1600" dirty="0">
                <a:solidFill>
                  <a:srgbClr val="000000"/>
                </a:solidFill>
                <a:latin typeface="Consolas" panose="020B0609020204030204" pitchFamily="49" charset="0"/>
              </a:rPr>
              <a:t>&lt;4) </a:t>
            </a:r>
          </a:p>
          <a:p>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for_each</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myvector.begin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myvector.end</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myfunction</a:t>
            </a:r>
            <a:r>
              <a:rPr lang="en-US" sz="1600" dirty="0">
                <a:solidFill>
                  <a:srgbClr val="000000"/>
                </a:solidFill>
                <a:latin typeface="Consolas" panose="020B0609020204030204" pitchFamily="49" charset="0"/>
              </a:rPr>
              <a:t>);}</a:t>
            </a:r>
          </a:p>
          <a:p>
            <a:endParaRPr lang="en-CA" sz="1600" dirty="0">
              <a:solidFill>
                <a:srgbClr val="000000"/>
              </a:solidFill>
              <a:latin typeface="Consolas" panose="020B0609020204030204" pitchFamily="49" charset="0"/>
            </a:endParaRPr>
          </a:p>
          <a:p>
            <a:r>
              <a:rPr lang="en-US" sz="1600" dirty="0" err="1">
                <a:solidFill>
                  <a:srgbClr val="000000"/>
                </a:solidFill>
                <a:latin typeface="Consolas" panose="020B0609020204030204" pitchFamily="49" charset="0"/>
              </a:rPr>
              <a:t>for_each</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myvector.begin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myvector.end</a:t>
            </a:r>
            <a:r>
              <a:rPr lang="en-US" sz="1600" dirty="0">
                <a:solidFill>
                  <a:srgbClr val="000000"/>
                </a:solidFill>
                <a:latin typeface="Consolas" panose="020B0609020204030204" pitchFamily="49" charset="0"/>
              </a:rPr>
              <a:t>(), a);</a:t>
            </a:r>
          </a:p>
          <a:p>
            <a:r>
              <a:rPr lang="en-CA" sz="1600" dirty="0">
                <a:solidFill>
                  <a:srgbClr val="000000"/>
                </a:solidFill>
                <a:latin typeface="Consolas" panose="020B0609020204030204" pitchFamily="49" charset="0"/>
              </a:rPr>
              <a:t>std::cout </a:t>
            </a:r>
            <a:r>
              <a:rPr lang="en-CA" sz="1600" dirty="0">
                <a:solidFill>
                  <a:srgbClr val="008080"/>
                </a:solidFill>
                <a:latin typeface="Consolas" panose="020B0609020204030204" pitchFamily="49" charset="0"/>
              </a:rPr>
              <a:t>&lt;&lt;</a:t>
            </a:r>
            <a:r>
              <a:rPr lang="en-CA" sz="1600" dirty="0">
                <a:solidFill>
                  <a:srgbClr val="000000"/>
                </a:solidFill>
                <a:latin typeface="Consolas" panose="020B0609020204030204" pitchFamily="49" charset="0"/>
              </a:rPr>
              <a:t> </a:t>
            </a:r>
            <a:r>
              <a:rPr lang="en-CA" sz="1600" dirty="0">
                <a:solidFill>
                  <a:srgbClr val="A31515"/>
                </a:solidFill>
                <a:latin typeface="Consolas" panose="020B0609020204030204" pitchFamily="49" charset="0"/>
              </a:rPr>
              <a:t>'\n'</a:t>
            </a:r>
            <a:r>
              <a:rPr lang="en-CA" sz="1600" dirty="0">
                <a:solidFill>
                  <a:srgbClr val="000000"/>
                </a:solidFill>
                <a:latin typeface="Consolas" panose="020B0609020204030204" pitchFamily="49" charset="0"/>
              </a:rPr>
              <a:t>;</a:t>
            </a:r>
          </a:p>
          <a:p>
            <a:r>
              <a:rPr lang="en-CA" sz="1600" dirty="0">
                <a:solidFill>
                  <a:srgbClr val="0000FF"/>
                </a:solidFill>
                <a:latin typeface="Consolas" panose="020B0609020204030204" pitchFamily="49" charset="0"/>
              </a:rPr>
              <a:t>return</a:t>
            </a:r>
            <a:r>
              <a:rPr lang="en-CA" sz="1600" dirty="0">
                <a:solidFill>
                  <a:srgbClr val="000000"/>
                </a:solidFill>
                <a:latin typeface="Consolas" panose="020B0609020204030204" pitchFamily="49" charset="0"/>
              </a:rPr>
              <a:t> 0;</a:t>
            </a:r>
          </a:p>
          <a:p>
            <a:r>
              <a:rPr lang="en-CA" sz="1600" dirty="0">
                <a:solidFill>
                  <a:srgbClr val="000000"/>
                </a:solidFill>
                <a:latin typeface="Consolas" panose="020B0609020204030204" pitchFamily="49" charset="0"/>
              </a:rPr>
              <a:t>}</a:t>
            </a:r>
          </a:p>
          <a:p>
            <a:endParaRPr lang="en-CA" sz="1200" dirty="0">
              <a:solidFill>
                <a:srgbClr val="000000"/>
              </a:solidFill>
              <a:latin typeface="Consolas" panose="020B0609020204030204" pitchFamily="49" charset="0"/>
            </a:endParaRPr>
          </a:p>
        </p:txBody>
      </p:sp>
      <p:pic>
        <p:nvPicPr>
          <p:cNvPr id="3" name="Picture 2">
            <a:extLst>
              <a:ext uri="{FF2B5EF4-FFF2-40B4-BE49-F238E27FC236}">
                <a16:creationId xmlns:a16="http://schemas.microsoft.com/office/drawing/2014/main" id="{64DE50C0-ED6C-4A43-B96D-A729B9553662}"/>
              </a:ext>
            </a:extLst>
          </p:cNvPr>
          <p:cNvPicPr>
            <a:picLocks noChangeAspect="1"/>
          </p:cNvPicPr>
          <p:nvPr/>
        </p:nvPicPr>
        <p:blipFill>
          <a:blip r:embed="rId2"/>
          <a:stretch>
            <a:fillRect/>
          </a:stretch>
        </p:blipFill>
        <p:spPr>
          <a:xfrm>
            <a:off x="7786272" y="242304"/>
            <a:ext cx="3914775" cy="819150"/>
          </a:xfrm>
          <a:prstGeom prst="rect">
            <a:avLst/>
          </a:prstGeom>
        </p:spPr>
      </p:pic>
    </p:spTree>
    <p:extLst>
      <p:ext uri="{BB962C8B-B14F-4D97-AF65-F5344CB8AC3E}">
        <p14:creationId xmlns:p14="http://schemas.microsoft.com/office/powerpoint/2010/main" val="10424298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BF8C0-207D-4157-9E63-E76EAA890CF2}"/>
              </a:ext>
            </a:extLst>
          </p:cNvPr>
          <p:cNvSpPr>
            <a:spLocks noGrp="1"/>
          </p:cNvSpPr>
          <p:nvPr>
            <p:ph type="title"/>
          </p:nvPr>
        </p:nvSpPr>
        <p:spPr/>
        <p:txBody>
          <a:bodyPr/>
          <a:lstStyle/>
          <a:p>
            <a:r>
              <a:rPr lang="en-CA" dirty="0"/>
              <a:t>Iterators categories</a:t>
            </a:r>
          </a:p>
        </p:txBody>
      </p:sp>
      <p:sp>
        <p:nvSpPr>
          <p:cNvPr id="3" name="Content Placeholder 2">
            <a:extLst>
              <a:ext uri="{FF2B5EF4-FFF2-40B4-BE49-F238E27FC236}">
                <a16:creationId xmlns:a16="http://schemas.microsoft.com/office/drawing/2014/main" id="{3CC820B2-3AFB-4163-B1D6-9A5343BAEF2F}"/>
              </a:ext>
            </a:extLst>
          </p:cNvPr>
          <p:cNvSpPr>
            <a:spLocks noGrp="1"/>
          </p:cNvSpPr>
          <p:nvPr>
            <p:ph idx="1"/>
          </p:nvPr>
        </p:nvSpPr>
        <p:spPr>
          <a:xfrm>
            <a:off x="371475" y="1917701"/>
            <a:ext cx="10784205" cy="4463196"/>
          </a:xfrm>
        </p:spPr>
        <p:txBody>
          <a:bodyPr>
            <a:normAutofit/>
          </a:bodyPr>
          <a:lstStyle/>
          <a:p>
            <a:r>
              <a:rPr lang="en-CA" sz="2000" dirty="0">
                <a:solidFill>
                  <a:srgbClr val="002060"/>
                </a:solidFill>
              </a:rPr>
              <a:t>Iterators are classified into the following categories based on their access power:</a:t>
            </a:r>
          </a:p>
          <a:p>
            <a:pPr>
              <a:spcBef>
                <a:spcPts val="0"/>
              </a:spcBef>
              <a:spcAft>
                <a:spcPts val="0"/>
              </a:spcAft>
            </a:pPr>
            <a:r>
              <a:rPr lang="en-CA" dirty="0"/>
              <a:t>1- Random access iterators: </a:t>
            </a:r>
            <a:r>
              <a:rPr lang="en-US" sz="1400" i="0" dirty="0">
                <a:solidFill>
                  <a:srgbClr val="C00000"/>
                </a:solidFill>
                <a:effectLst/>
                <a:latin typeface="verdana" panose="020B0604030504040204" pitchFamily="34" charset="0"/>
              </a:rPr>
              <a:t>Those iterators can access any element of the container by applying an arbitrary offset position relative to the element they point to. Random-access iterators are the most complete iterators in terms of functionality. </a:t>
            </a:r>
          </a:p>
          <a:p>
            <a:pPr marL="0" indent="0">
              <a:spcBef>
                <a:spcPts val="0"/>
              </a:spcBef>
              <a:spcAft>
                <a:spcPts val="0"/>
              </a:spcAft>
              <a:buNone/>
            </a:pPr>
            <a:r>
              <a:rPr lang="en-CA" dirty="0"/>
              <a:t>  2- Bidirectional iterators : </a:t>
            </a:r>
            <a:r>
              <a:rPr lang="en-US" sz="1400" dirty="0">
                <a:solidFill>
                  <a:srgbClr val="C00000"/>
                </a:solidFill>
                <a:latin typeface="verdana" panose="020B0604030504040204" pitchFamily="34" charset="0"/>
              </a:rPr>
              <a:t>Bidirectional iterators are single-step iterators that can be used to access the sequence of elements in a range in both directions (towards the end and towards the beginning).</a:t>
            </a:r>
          </a:p>
          <a:p>
            <a:pPr>
              <a:spcBef>
                <a:spcPts val="0"/>
              </a:spcBef>
              <a:spcAft>
                <a:spcPts val="0"/>
              </a:spcAft>
            </a:pPr>
            <a:r>
              <a:rPr lang="en-CA" dirty="0"/>
              <a:t>3- Forward iterators : </a:t>
            </a:r>
            <a:r>
              <a:rPr lang="en-US" sz="1400" dirty="0">
                <a:solidFill>
                  <a:srgbClr val="C00000"/>
                </a:solidFill>
                <a:latin typeface="verdana" panose="020B0604030504040204" pitchFamily="34" charset="0"/>
              </a:rPr>
              <a:t>they are single-step iterators that can be used to access the sequence of elements in a range in the direction that goes from its beginning towards its end (i.e. they move in one direction only).</a:t>
            </a:r>
          </a:p>
          <a:p>
            <a:pPr>
              <a:spcBef>
                <a:spcPts val="0"/>
              </a:spcBef>
              <a:spcAft>
                <a:spcPts val="0"/>
              </a:spcAft>
            </a:pPr>
            <a:endParaRPr lang="en-US" sz="1400" dirty="0">
              <a:solidFill>
                <a:srgbClr val="C00000"/>
              </a:solidFill>
              <a:latin typeface="verdana" panose="020B0604030504040204" pitchFamily="34" charset="0"/>
            </a:endParaRPr>
          </a:p>
          <a:p>
            <a:pPr marL="0" indent="0">
              <a:buNone/>
            </a:pPr>
            <a:r>
              <a:rPr lang="en-CA" sz="1800" dirty="0">
                <a:solidFill>
                  <a:srgbClr val="002060"/>
                </a:solidFill>
              </a:rPr>
              <a:t>Iterators are classified into the following categories based on their reading/writing capabilities:</a:t>
            </a:r>
          </a:p>
          <a:p>
            <a:pPr marL="0" indent="0">
              <a:spcBef>
                <a:spcPts val="0"/>
              </a:spcBef>
              <a:spcAft>
                <a:spcPts val="0"/>
              </a:spcAft>
              <a:buNone/>
            </a:pPr>
            <a:r>
              <a:rPr lang="en-US" b="0" i="0" dirty="0">
                <a:solidFill>
                  <a:srgbClr val="000000"/>
                </a:solidFill>
                <a:effectLst/>
                <a:latin typeface="verdana" panose="020B0604030504040204" pitchFamily="34" charset="0"/>
              </a:rPr>
              <a:t>1 - </a:t>
            </a:r>
            <a:r>
              <a:rPr lang="en-US" dirty="0"/>
              <a:t>Input iterator : </a:t>
            </a:r>
            <a:r>
              <a:rPr lang="en-US" sz="1400" dirty="0">
                <a:solidFill>
                  <a:srgbClr val="C00000"/>
                </a:solidFill>
                <a:latin typeface="verdana" panose="020B0604030504040204" pitchFamily="34" charset="0"/>
              </a:rPr>
              <a:t>are iterators that can be used in sequential input operations, where each value pointed by the iterator is read only once and then the iterator is incremented.</a:t>
            </a:r>
          </a:p>
          <a:p>
            <a:pPr marL="0" indent="0">
              <a:buNone/>
            </a:pPr>
            <a:r>
              <a:rPr lang="en-US" dirty="0">
                <a:solidFill>
                  <a:srgbClr val="000000"/>
                </a:solidFill>
                <a:latin typeface="verdana" panose="020B0604030504040204" pitchFamily="34" charset="0"/>
              </a:rPr>
              <a:t>2</a:t>
            </a:r>
            <a:r>
              <a:rPr lang="en-US" b="0" i="0" dirty="0">
                <a:solidFill>
                  <a:srgbClr val="000000"/>
                </a:solidFill>
                <a:effectLst/>
                <a:latin typeface="verdana" panose="020B0604030504040204" pitchFamily="34" charset="0"/>
              </a:rPr>
              <a:t> - </a:t>
            </a:r>
            <a:r>
              <a:rPr lang="en-US" dirty="0"/>
              <a:t>output iterator : </a:t>
            </a:r>
            <a:r>
              <a:rPr lang="en-US" sz="1400" dirty="0">
                <a:solidFill>
                  <a:srgbClr val="C00000"/>
                </a:solidFill>
                <a:latin typeface="verdana" panose="020B0604030504040204" pitchFamily="34" charset="0"/>
              </a:rPr>
              <a:t>are iterators that can be used in sequential output operations, where each element pointed by the iterator is written a value only once and then the iterator is incremented.</a:t>
            </a:r>
            <a:endParaRPr lang="en-CA" dirty="0"/>
          </a:p>
        </p:txBody>
      </p:sp>
    </p:spTree>
    <p:extLst>
      <p:ext uri="{BB962C8B-B14F-4D97-AF65-F5344CB8AC3E}">
        <p14:creationId xmlns:p14="http://schemas.microsoft.com/office/powerpoint/2010/main" val="36623699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std::unique</a:t>
            </a: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74661" y="2056831"/>
            <a:ext cx="11527525" cy="4411826"/>
          </a:xfrm>
        </p:spPr>
        <p:txBody>
          <a:bodyPr>
            <a:normAutofit lnSpcReduction="10000"/>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lgn="ctr"/>
            <a:r>
              <a:rPr lang="en-US" sz="1800" dirty="0" err="1">
                <a:solidFill>
                  <a:srgbClr val="2B91AF"/>
                </a:solidFill>
                <a:latin typeface="Consolas" panose="020B0609020204030204" pitchFamily="49" charset="0"/>
              </a:rPr>
              <a:t>ForwardIterator</a:t>
            </a:r>
            <a:r>
              <a:rPr lang="en-US" sz="1800" dirty="0">
                <a:solidFill>
                  <a:srgbClr val="000000"/>
                </a:solidFill>
                <a:latin typeface="Consolas" panose="020B0609020204030204" pitchFamily="49" charset="0"/>
              </a:rPr>
              <a:t> unique(</a:t>
            </a:r>
            <a:r>
              <a:rPr lang="en-US" sz="1800" dirty="0" err="1">
                <a:solidFill>
                  <a:srgbClr val="2B91AF"/>
                </a:solidFill>
                <a:latin typeface="Consolas" panose="020B0609020204030204" pitchFamily="49" charset="0"/>
              </a:rPr>
              <a:t>ForwardIterator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ForwardIterator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a:t>
            </a:r>
            <a:r>
              <a:rPr lang="en-CA" sz="1800" dirty="0" err="1">
                <a:solidFill>
                  <a:srgbClr val="2B91AF"/>
                </a:solidFill>
                <a:latin typeface="Consolas" panose="020B0609020204030204" pitchFamily="49" charset="0"/>
              </a:rPr>
              <a:t>BinaryPredicate</a:t>
            </a:r>
            <a:r>
              <a:rPr lang="en-CA" sz="1800" dirty="0">
                <a:solidFill>
                  <a:srgbClr val="000000"/>
                </a:solidFill>
                <a:latin typeface="Consolas" panose="020B0609020204030204" pitchFamily="49" charset="0"/>
              </a:rPr>
              <a:t> </a:t>
            </a:r>
            <a:r>
              <a:rPr lang="en-CA" sz="1800" dirty="0" err="1">
                <a:solidFill>
                  <a:srgbClr val="808080"/>
                </a:solidFill>
                <a:latin typeface="Consolas" panose="020B0609020204030204" pitchFamily="49" charset="0"/>
              </a:rPr>
              <a:t>pred</a:t>
            </a:r>
            <a:r>
              <a:rPr lang="en-CA" sz="1800" dirty="0">
                <a:solidFill>
                  <a:srgbClr val="000000"/>
                </a:solidFill>
                <a:latin typeface="Consolas" panose="020B0609020204030204" pitchFamily="49" charset="0"/>
              </a:rPr>
              <a:t>);</a:t>
            </a:r>
          </a:p>
          <a:p>
            <a:pPr marL="0" indent="0">
              <a:spcBef>
                <a:spcPts val="0"/>
              </a:spcBef>
              <a:spcAft>
                <a:spcPts val="0"/>
              </a:spcAft>
              <a:buNone/>
            </a:pPr>
            <a:endParaRPr lang="en-CA" sz="16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000" dirty="0">
                <a:solidFill>
                  <a:srgbClr val="002060"/>
                </a:solidFill>
              </a:rPr>
              <a:t>Removes all elements except the first element from every consecutive group of equivalent elements in the range [</a:t>
            </a:r>
            <a:r>
              <a:rPr lang="en-US" sz="2000" dirty="0" err="1">
                <a:solidFill>
                  <a:srgbClr val="002060"/>
                </a:solidFill>
              </a:rPr>
              <a:t>first,last</a:t>
            </a:r>
            <a:r>
              <a:rPr lang="en-US" sz="2000" dirty="0">
                <a:solidFill>
                  <a:srgbClr val="002060"/>
                </a:solidFill>
              </a:rPr>
              <a:t>).</a:t>
            </a:r>
          </a:p>
          <a:p>
            <a:pPr lvl="3">
              <a:spcBef>
                <a:spcPts val="0"/>
              </a:spcBef>
              <a:spcAft>
                <a:spcPts val="0"/>
              </a:spcAft>
              <a:buFont typeface="Wingdings" panose="05000000000000000000" pitchFamily="2" charset="2"/>
              <a:buChar char="§"/>
            </a:pPr>
            <a:r>
              <a:rPr lang="en-US" sz="1500" b="0" i="0" dirty="0">
                <a:solidFill>
                  <a:srgbClr val="C00000"/>
                </a:solidFill>
                <a:effectLst/>
                <a:latin typeface="verdana" panose="020B0604030504040204" pitchFamily="34" charset="0"/>
              </a:rPr>
              <a:t>The function cannot change the size of the container </a:t>
            </a:r>
            <a:r>
              <a:rPr lang="en-US" sz="1500" b="0" i="0" dirty="0">
                <a:solidFill>
                  <a:srgbClr val="C00000"/>
                </a:solidFill>
                <a:effectLst/>
                <a:latin typeface="verdana" panose="020B0604030504040204" pitchFamily="34" charset="0"/>
                <a:sym typeface="Wingdings" panose="05000000000000000000" pitchFamily="2" charset="2"/>
              </a:rPr>
              <a:t></a:t>
            </a:r>
            <a:r>
              <a:rPr lang="en-US" sz="1500" b="0" i="0" dirty="0">
                <a:solidFill>
                  <a:srgbClr val="C00000"/>
                </a:solidFill>
                <a:effectLst/>
                <a:latin typeface="verdana" panose="020B0604030504040204" pitchFamily="34" charset="0"/>
              </a:rPr>
              <a:t> The removal is done by replacing the duplicate elements by the next element that is not a duplicate, and returning an iterator to the element that should be considered its new </a:t>
            </a:r>
            <a:r>
              <a:rPr lang="en-US" sz="1500" b="0" i="1" dirty="0">
                <a:solidFill>
                  <a:srgbClr val="C00000"/>
                </a:solidFill>
                <a:effectLst/>
                <a:latin typeface="verdana" panose="020B0604030504040204" pitchFamily="34" charset="0"/>
              </a:rPr>
              <a:t>past-the-end</a:t>
            </a:r>
            <a:r>
              <a:rPr lang="en-US" sz="1500" b="0" i="0" dirty="0">
                <a:solidFill>
                  <a:srgbClr val="C00000"/>
                </a:solidFill>
                <a:effectLst/>
                <a:latin typeface="verdana" panose="020B0604030504040204" pitchFamily="34" charset="0"/>
              </a:rPr>
              <a:t> element</a:t>
            </a:r>
          </a:p>
          <a:p>
            <a:pPr lvl="3">
              <a:spcBef>
                <a:spcPts val="0"/>
              </a:spcBef>
              <a:spcAft>
                <a:spcPts val="0"/>
              </a:spcAft>
              <a:buFont typeface="Wingdings" panose="05000000000000000000" pitchFamily="2" charset="2"/>
              <a:buChar char="§"/>
            </a:pPr>
            <a:r>
              <a:rPr lang="en-US" sz="1500" dirty="0">
                <a:solidFill>
                  <a:srgbClr val="00B050"/>
                </a:solidFill>
                <a:latin typeface="verdana" panose="020B0604030504040204" pitchFamily="34" charset="0"/>
              </a:rPr>
              <a:t>The relative order of the elements not removed is preserved, while the elements between the returned iterator and last are left in a valid but unspecified state.</a:t>
            </a:r>
            <a:br>
              <a:rPr lang="en-US" sz="2000" dirty="0"/>
            </a:br>
            <a:r>
              <a:rPr lang="en-US" sz="1400" dirty="0">
                <a:solidFill>
                  <a:srgbClr val="C00000"/>
                </a:solidFill>
              </a:rPr>
              <a:t> </a:t>
            </a:r>
            <a:endParaRPr lang="en-US" sz="2000" dirty="0">
              <a:solidFill>
                <a:srgbClr val="002060"/>
              </a:solidFill>
            </a:endParaRPr>
          </a:p>
          <a:p>
            <a:pPr>
              <a:spcBef>
                <a:spcPts val="0"/>
              </a:spcBef>
              <a:spcAft>
                <a:spcPts val="0"/>
              </a:spcAft>
              <a:buFont typeface="Wingdings" panose="05000000000000000000" pitchFamily="2" charset="2"/>
              <a:buChar char="§"/>
            </a:pPr>
            <a:r>
              <a:rPr lang="en-US" sz="1600" dirty="0" err="1">
                <a:solidFill>
                  <a:srgbClr val="2B91AF"/>
                </a:solidFill>
                <a:latin typeface="Consolas" panose="020B0609020204030204" pitchFamily="49" charset="0"/>
              </a:rPr>
              <a:t>ForwardIterator</a:t>
            </a:r>
            <a:r>
              <a:rPr lang="en-US" sz="1600" dirty="0">
                <a:solidFill>
                  <a:srgbClr val="000000"/>
                </a:solidFill>
                <a:latin typeface="Consolas" panose="020B0609020204030204" pitchFamily="49" charset="0"/>
              </a:rPr>
              <a:t> </a:t>
            </a:r>
            <a:r>
              <a:rPr lang="en-US" sz="2000" dirty="0">
                <a:solidFill>
                  <a:srgbClr val="000000"/>
                </a:solidFill>
                <a:latin typeface="DejaVuSans"/>
              </a:rPr>
              <a:t>has the features explained in the previous slide (i.e. cant move it backward).</a:t>
            </a:r>
          </a:p>
          <a:p>
            <a:pPr>
              <a:spcBef>
                <a:spcPts val="0"/>
              </a:spcBef>
              <a:spcAft>
                <a:spcPts val="0"/>
              </a:spcAft>
              <a:buFont typeface="Wingdings" panose="05000000000000000000" pitchFamily="2" charset="2"/>
              <a:buChar char="§"/>
            </a:pPr>
            <a:r>
              <a:rPr lang="en-US" sz="2000" dirty="0">
                <a:solidFill>
                  <a:srgbClr val="000000"/>
                </a:solidFill>
                <a:latin typeface="DejaVuSans"/>
              </a:rPr>
              <a:t> The </a:t>
            </a:r>
            <a:r>
              <a:rPr lang="en-CA" sz="2000" dirty="0" err="1">
                <a:solidFill>
                  <a:srgbClr val="2B91AF"/>
                </a:solidFill>
                <a:latin typeface="Consolas" panose="020B0609020204030204" pitchFamily="49" charset="0"/>
              </a:rPr>
              <a:t>BinaryPredicate</a:t>
            </a:r>
            <a:r>
              <a:rPr lang="en-US" sz="2000" dirty="0">
                <a:solidFill>
                  <a:srgbClr val="000000"/>
                </a:solidFill>
                <a:latin typeface="DejaVuSans"/>
              </a:rPr>
              <a:t> is optional , and when presents it accepts two elements in the range and returns a value convertible to bool to indicate if one of them is to be removed (if the returned value is </a:t>
            </a:r>
            <a:r>
              <a:rPr lang="en-US" sz="2000" dirty="0">
                <a:solidFill>
                  <a:srgbClr val="0070C0"/>
                </a:solidFill>
                <a:latin typeface="DejaVuSans"/>
              </a:rPr>
              <a:t>TURE</a:t>
            </a:r>
            <a:r>
              <a:rPr lang="en-US" sz="2000" dirty="0">
                <a:solidFill>
                  <a:srgbClr val="000000"/>
                </a:solidFill>
                <a:latin typeface="DejaVuSans"/>
              </a:rPr>
              <a:t>) or not (if returned value is </a:t>
            </a:r>
            <a:r>
              <a:rPr lang="en-US" sz="2000" dirty="0">
                <a:solidFill>
                  <a:srgbClr val="0070C0"/>
                </a:solidFill>
                <a:latin typeface="DejaVuSans"/>
              </a:rPr>
              <a:t>FALSE</a:t>
            </a:r>
            <a:r>
              <a:rPr lang="en-US" sz="2000" dirty="0">
                <a:solidFill>
                  <a:srgbClr val="000000"/>
                </a:solidFill>
                <a:latin typeface="DejaVuSans"/>
              </a:rPr>
              <a:t>).</a:t>
            </a:r>
          </a:p>
          <a:p>
            <a:pPr>
              <a:spcBef>
                <a:spcPts val="0"/>
              </a:spcBef>
              <a:spcAft>
                <a:spcPts val="0"/>
              </a:spcAft>
              <a:buFont typeface="Wingdings" panose="05000000000000000000" pitchFamily="2" charset="2"/>
              <a:buChar char="§"/>
            </a:pPr>
            <a:endParaRPr lang="en-US" sz="1600" b="1" dirty="0">
              <a:solidFill>
                <a:srgbClr val="2B91AF"/>
              </a:solidFill>
              <a:latin typeface="Consolas" panose="020B0609020204030204" pitchFamily="49" charset="0"/>
            </a:endParaRPr>
          </a:p>
        </p:txBody>
      </p:sp>
    </p:spTree>
    <p:extLst>
      <p:ext uri="{BB962C8B-B14F-4D97-AF65-F5344CB8AC3E}">
        <p14:creationId xmlns:p14="http://schemas.microsoft.com/office/powerpoint/2010/main" val="16117540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90BD05A-4DB6-41C8-A661-7C145025B9F2}"/>
              </a:ext>
            </a:extLst>
          </p:cNvPr>
          <p:cNvPicPr>
            <a:picLocks noChangeAspect="1"/>
          </p:cNvPicPr>
          <p:nvPr/>
        </p:nvPicPr>
        <p:blipFill>
          <a:blip r:embed="rId2"/>
          <a:stretch>
            <a:fillRect/>
          </a:stretch>
        </p:blipFill>
        <p:spPr>
          <a:xfrm>
            <a:off x="0" y="0"/>
            <a:ext cx="7791450" cy="6858000"/>
          </a:xfrm>
          <a:prstGeom prst="rect">
            <a:avLst/>
          </a:prstGeom>
        </p:spPr>
      </p:pic>
      <p:pic>
        <p:nvPicPr>
          <p:cNvPr id="9" name="Picture 8">
            <a:extLst>
              <a:ext uri="{FF2B5EF4-FFF2-40B4-BE49-F238E27FC236}">
                <a16:creationId xmlns:a16="http://schemas.microsoft.com/office/drawing/2014/main" id="{F4E6987F-8BF4-452B-9315-11EB3E8D87BC}"/>
              </a:ext>
            </a:extLst>
          </p:cNvPr>
          <p:cNvPicPr>
            <a:picLocks noChangeAspect="1"/>
          </p:cNvPicPr>
          <p:nvPr/>
        </p:nvPicPr>
        <p:blipFill>
          <a:blip r:embed="rId3"/>
          <a:stretch>
            <a:fillRect/>
          </a:stretch>
        </p:blipFill>
        <p:spPr>
          <a:xfrm>
            <a:off x="5678805" y="1165226"/>
            <a:ext cx="6419850" cy="942975"/>
          </a:xfrm>
          <a:prstGeom prst="rect">
            <a:avLst/>
          </a:prstGeom>
        </p:spPr>
      </p:pic>
    </p:spTree>
    <p:extLst>
      <p:ext uri="{BB962C8B-B14F-4D97-AF65-F5344CB8AC3E}">
        <p14:creationId xmlns:p14="http://schemas.microsoft.com/office/powerpoint/2010/main" val="2792771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008AB-4076-42A1-8306-0B03D75CFFA8}"/>
              </a:ext>
            </a:extLst>
          </p:cNvPr>
          <p:cNvSpPr>
            <a:spLocks noGrp="1"/>
          </p:cNvSpPr>
          <p:nvPr>
            <p:ph type="title"/>
          </p:nvPr>
        </p:nvSpPr>
        <p:spPr/>
        <p:txBody>
          <a:bodyPr/>
          <a:lstStyle/>
          <a:p>
            <a:r>
              <a:rPr lang="en-CA" dirty="0">
                <a:solidFill>
                  <a:srgbClr val="C00000"/>
                </a:solidFill>
              </a:rPr>
              <a:t>Introduction</a:t>
            </a:r>
          </a:p>
        </p:txBody>
      </p:sp>
      <p:sp>
        <p:nvSpPr>
          <p:cNvPr id="3" name="Content Placeholder 2">
            <a:extLst>
              <a:ext uri="{FF2B5EF4-FFF2-40B4-BE49-F238E27FC236}">
                <a16:creationId xmlns:a16="http://schemas.microsoft.com/office/drawing/2014/main" id="{F9F9FBA1-6029-4EEE-B24B-449B570BDF37}"/>
              </a:ext>
            </a:extLst>
          </p:cNvPr>
          <p:cNvSpPr>
            <a:spLocks noGrp="1"/>
          </p:cNvSpPr>
          <p:nvPr>
            <p:ph idx="1"/>
          </p:nvPr>
        </p:nvSpPr>
        <p:spPr>
          <a:xfrm>
            <a:off x="948189" y="1988931"/>
            <a:ext cx="10426147" cy="4143512"/>
          </a:xfrm>
        </p:spPr>
        <p:txBody>
          <a:bodyPr>
            <a:normAutofit/>
          </a:bodyPr>
          <a:lstStyle/>
          <a:p>
            <a:pPr>
              <a:spcBef>
                <a:spcPts val="0"/>
              </a:spcBef>
              <a:spcAft>
                <a:spcPts val="0"/>
              </a:spcAft>
              <a:buFont typeface="Wingdings" panose="05000000000000000000" pitchFamily="2" charset="2"/>
              <a:buChar char="§"/>
            </a:pPr>
            <a:r>
              <a:rPr lang="en-CA" sz="2000" dirty="0">
                <a:solidFill>
                  <a:srgbClr val="002060"/>
                </a:solidFill>
              </a:rPr>
              <a:t> </a:t>
            </a:r>
            <a:r>
              <a:rPr lang="en-CA" sz="2000" dirty="0">
                <a:solidFill>
                  <a:srgbClr val="C00000"/>
                </a:solidFill>
              </a:rPr>
              <a:t>Standard Template Library (STL) </a:t>
            </a:r>
            <a:r>
              <a:rPr lang="en-CA" sz="2000" dirty="0">
                <a:solidFill>
                  <a:srgbClr val="002060"/>
                </a:solidFill>
              </a:rPr>
              <a:t>provides implementation of many </a:t>
            </a:r>
            <a:r>
              <a:rPr lang="en-CA" sz="2000" dirty="0">
                <a:solidFill>
                  <a:srgbClr val="00B050"/>
                </a:solidFill>
              </a:rPr>
              <a:t>template classes </a:t>
            </a:r>
            <a:r>
              <a:rPr lang="en-CA" sz="2000" dirty="0">
                <a:solidFill>
                  <a:srgbClr val="002060"/>
                </a:solidFill>
              </a:rPr>
              <a:t>where the majority of the classes implements data structures that act as containers.</a:t>
            </a:r>
          </a:p>
          <a:p>
            <a:pPr>
              <a:spcBef>
                <a:spcPts val="0"/>
              </a:spcBef>
              <a:spcAft>
                <a:spcPts val="0"/>
              </a:spcAft>
              <a:buFont typeface="Wingdings" panose="05000000000000000000" pitchFamily="2" charset="2"/>
              <a:buChar char="§"/>
            </a:pPr>
            <a:r>
              <a:rPr lang="en-CA" sz="2000" dirty="0">
                <a:solidFill>
                  <a:srgbClr val="002060"/>
                </a:solidFill>
              </a:rPr>
              <a:t> In addition to, STL offers more than 100 </a:t>
            </a:r>
            <a:r>
              <a:rPr lang="en-CA" sz="2000" dirty="0">
                <a:solidFill>
                  <a:srgbClr val="00B050"/>
                </a:solidFill>
              </a:rPr>
              <a:t>functions</a:t>
            </a:r>
            <a:r>
              <a:rPr lang="en-CA" sz="2000" dirty="0">
                <a:solidFill>
                  <a:srgbClr val="002060"/>
                </a:solidFill>
              </a:rPr>
              <a:t> providing powerful techniques for manipulating container’s data or other forms of data (mostly data represented as sequences).</a:t>
            </a:r>
          </a:p>
          <a:p>
            <a:pPr>
              <a:spcBef>
                <a:spcPts val="0"/>
              </a:spcBef>
              <a:spcAft>
                <a:spcPts val="0"/>
              </a:spcAft>
              <a:buFont typeface="Wingdings" panose="05000000000000000000" pitchFamily="2" charset="2"/>
              <a:buChar char="§"/>
            </a:pPr>
            <a:r>
              <a:rPr lang="en-CA" sz="2000" dirty="0">
                <a:solidFill>
                  <a:srgbClr val="002060"/>
                </a:solidFill>
              </a:rPr>
              <a:t> </a:t>
            </a:r>
            <a:r>
              <a:rPr lang="en-CA" sz="2000" dirty="0">
                <a:solidFill>
                  <a:srgbClr val="00B050"/>
                </a:solidFill>
              </a:rPr>
              <a:t>Iterators</a:t>
            </a:r>
            <a:r>
              <a:rPr lang="en-CA" sz="2000" dirty="0">
                <a:solidFill>
                  <a:srgbClr val="002060"/>
                </a:solidFill>
              </a:rPr>
              <a:t> are also implemented in the library to facilitate traversing the containers elements.</a:t>
            </a:r>
          </a:p>
          <a:p>
            <a:pPr>
              <a:spcBef>
                <a:spcPts val="0"/>
              </a:spcBef>
              <a:spcAft>
                <a:spcPts val="0"/>
              </a:spcAft>
              <a:buFont typeface="Wingdings" panose="05000000000000000000" pitchFamily="2" charset="2"/>
              <a:buChar char="§"/>
            </a:pPr>
            <a:r>
              <a:rPr lang="en-US" sz="2000" dirty="0">
                <a:solidFill>
                  <a:srgbClr val="002060"/>
                </a:solidFill>
              </a:rPr>
              <a:t> Numerous advantages.</a:t>
            </a:r>
          </a:p>
          <a:p>
            <a:pPr lvl="3">
              <a:spcBef>
                <a:spcPts val="0"/>
              </a:spcBef>
              <a:spcAft>
                <a:spcPts val="0"/>
              </a:spcAft>
              <a:buFont typeface="Wingdings" panose="05000000000000000000" pitchFamily="2" charset="2"/>
              <a:buChar char="§"/>
            </a:pPr>
            <a:r>
              <a:rPr lang="en-US" sz="1900" dirty="0">
                <a:solidFill>
                  <a:srgbClr val="C00000"/>
                </a:solidFill>
              </a:rPr>
              <a:t>High level of abstraction </a:t>
            </a:r>
            <a:r>
              <a:rPr lang="en-US" sz="1900" dirty="0">
                <a:solidFill>
                  <a:srgbClr val="C00000"/>
                </a:solidFill>
                <a:sym typeface="Wingdings" panose="05000000000000000000" pitchFamily="2" charset="2"/>
              </a:rPr>
              <a:t> more expressive code. </a:t>
            </a:r>
          </a:p>
          <a:p>
            <a:pPr lvl="3">
              <a:spcBef>
                <a:spcPts val="0"/>
              </a:spcBef>
              <a:spcAft>
                <a:spcPts val="0"/>
              </a:spcAft>
              <a:buFont typeface="Wingdings" panose="05000000000000000000" pitchFamily="2" charset="2"/>
              <a:buChar char="§"/>
            </a:pPr>
            <a:r>
              <a:rPr lang="en-US" sz="1900" dirty="0">
                <a:solidFill>
                  <a:srgbClr val="C00000"/>
                </a:solidFill>
                <a:sym typeface="Wingdings" panose="05000000000000000000" pitchFamily="2" charset="2"/>
              </a:rPr>
              <a:t>Avoid implementation errors.</a:t>
            </a:r>
          </a:p>
          <a:p>
            <a:pPr lvl="3">
              <a:spcBef>
                <a:spcPts val="0"/>
              </a:spcBef>
              <a:spcAft>
                <a:spcPts val="0"/>
              </a:spcAft>
              <a:buFont typeface="Wingdings" panose="05000000000000000000" pitchFamily="2" charset="2"/>
              <a:buChar char="§"/>
            </a:pPr>
            <a:r>
              <a:rPr lang="en-US" sz="1900" dirty="0">
                <a:solidFill>
                  <a:srgbClr val="C00000"/>
                </a:solidFill>
                <a:sym typeface="Wingdings" panose="05000000000000000000" pitchFamily="2" charset="2"/>
              </a:rPr>
              <a:t>Promotes code reusability</a:t>
            </a:r>
            <a:r>
              <a:rPr lang="en-US" sz="1400" dirty="0">
                <a:solidFill>
                  <a:srgbClr val="002060"/>
                </a:solidFill>
                <a:sym typeface="Wingdings" panose="05000000000000000000" pitchFamily="2" charset="2"/>
              </a:rPr>
              <a:t>.</a:t>
            </a:r>
            <a:endParaRPr lang="en-US" sz="2000" dirty="0">
              <a:solidFill>
                <a:srgbClr val="002060"/>
              </a:solidFill>
              <a:sym typeface="Wingdings" panose="05000000000000000000" pitchFamily="2" charset="2"/>
            </a:endParaRPr>
          </a:p>
          <a:p>
            <a:pPr>
              <a:spcBef>
                <a:spcPts val="0"/>
              </a:spcBef>
              <a:spcAft>
                <a:spcPts val="0"/>
              </a:spcAft>
              <a:buFont typeface="Wingdings" panose="05000000000000000000" pitchFamily="2" charset="2"/>
              <a:buChar char="§"/>
            </a:pPr>
            <a:r>
              <a:rPr lang="en-US" sz="2000" dirty="0">
                <a:solidFill>
                  <a:srgbClr val="002060"/>
                </a:solidFill>
                <a:sym typeface="Wingdings" panose="05000000000000000000" pitchFamily="2" charset="2"/>
              </a:rPr>
              <a:t>We have already seen several implementations that relay on STL such as &lt;vector&gt;, &lt;stack&gt;, &lt;queue&gt;,…</a:t>
            </a:r>
          </a:p>
          <a:p>
            <a:pPr>
              <a:spcBef>
                <a:spcPts val="0"/>
              </a:spcBef>
              <a:spcAft>
                <a:spcPts val="0"/>
              </a:spcAft>
              <a:buFont typeface="Wingdings" panose="05000000000000000000" pitchFamily="2" charset="2"/>
              <a:buChar char="§"/>
            </a:pPr>
            <a:r>
              <a:rPr lang="en-US" sz="2000" dirty="0">
                <a:solidFill>
                  <a:srgbClr val="002060"/>
                </a:solidFill>
                <a:sym typeface="Wingdings" panose="05000000000000000000" pitchFamily="2" charset="2"/>
              </a:rPr>
              <a:t> However, </a:t>
            </a:r>
            <a:r>
              <a:rPr lang="en-US" sz="2000" dirty="0">
                <a:solidFill>
                  <a:srgbClr val="C00000"/>
                </a:solidFill>
                <a:sym typeface="Wingdings" panose="05000000000000000000" pitchFamily="2" charset="2"/>
              </a:rPr>
              <a:t>STL is much bigger and provides much more functions</a:t>
            </a:r>
            <a:r>
              <a:rPr lang="en-US" sz="2000" dirty="0">
                <a:solidFill>
                  <a:srgbClr val="002060"/>
                </a:solidFill>
                <a:sym typeface="Wingdings" panose="05000000000000000000" pitchFamily="2" charset="2"/>
              </a:rPr>
              <a:t>.  </a:t>
            </a:r>
          </a:p>
          <a:p>
            <a:pPr>
              <a:buFont typeface="Wingdings" panose="05000000000000000000" pitchFamily="2" charset="2"/>
              <a:buChar char="§"/>
            </a:pPr>
            <a:endParaRPr lang="en-CA" sz="2000" dirty="0">
              <a:solidFill>
                <a:srgbClr val="002060"/>
              </a:solidFill>
            </a:endParaRPr>
          </a:p>
          <a:p>
            <a:pPr marL="0" indent="0">
              <a:buNone/>
            </a:pPr>
            <a:endParaRPr lang="en-CA" sz="2000" dirty="0">
              <a:solidFill>
                <a:srgbClr val="002060"/>
              </a:solidFill>
            </a:endParaRPr>
          </a:p>
          <a:p>
            <a:pPr marL="0" indent="0">
              <a:buNone/>
            </a:pPr>
            <a:endParaRPr lang="en-CA" sz="2000" dirty="0">
              <a:solidFill>
                <a:srgbClr val="002060"/>
              </a:solidFill>
            </a:endParaRPr>
          </a:p>
          <a:p>
            <a:pPr>
              <a:buFont typeface="Wingdings" panose="05000000000000000000" pitchFamily="2" charset="2"/>
              <a:buChar char="§"/>
            </a:pPr>
            <a:endParaRPr lang="en-CA" sz="2000" dirty="0">
              <a:solidFill>
                <a:srgbClr val="002060"/>
              </a:solidFill>
            </a:endParaRPr>
          </a:p>
          <a:p>
            <a:pPr marL="0" indent="0">
              <a:buNone/>
            </a:pPr>
            <a:endParaRPr lang="en-CA" dirty="0">
              <a:solidFill>
                <a:srgbClr val="002060"/>
              </a:solidFill>
            </a:endParaRPr>
          </a:p>
          <a:p>
            <a:pPr>
              <a:buFont typeface="Wingdings" panose="05000000000000000000" pitchFamily="2" charset="2"/>
              <a:buChar char="§"/>
            </a:pPr>
            <a:endParaRPr lang="en-CA" dirty="0">
              <a:solidFill>
                <a:srgbClr val="002060"/>
              </a:solidFill>
            </a:endParaRPr>
          </a:p>
          <a:p>
            <a:pPr>
              <a:buFont typeface="Wingdings" panose="05000000000000000000" pitchFamily="2" charset="2"/>
              <a:buChar char="§"/>
            </a:pPr>
            <a:endParaRPr lang="en-CA" dirty="0">
              <a:solidFill>
                <a:srgbClr val="002060"/>
              </a:solidFill>
            </a:endParaRPr>
          </a:p>
          <a:p>
            <a:pPr>
              <a:buFont typeface="Wingdings" panose="05000000000000000000" pitchFamily="2" charset="2"/>
              <a:buChar char="§"/>
            </a:pPr>
            <a:endParaRPr lang="en-CA" dirty="0">
              <a:solidFill>
                <a:srgbClr val="002060"/>
              </a:solidFill>
            </a:endParaRPr>
          </a:p>
          <a:p>
            <a:pPr>
              <a:buFont typeface="Wingdings" panose="05000000000000000000" pitchFamily="2" charset="2"/>
              <a:buChar char="§"/>
            </a:pPr>
            <a:endParaRPr lang="en-CA" dirty="0">
              <a:solidFill>
                <a:srgbClr val="002060"/>
              </a:solidFill>
            </a:endParaRPr>
          </a:p>
          <a:p>
            <a:pPr>
              <a:buFont typeface="Wingdings" panose="05000000000000000000" pitchFamily="2" charset="2"/>
              <a:buChar char="§"/>
            </a:pPr>
            <a:endParaRPr lang="en-CA" dirty="0"/>
          </a:p>
          <a:p>
            <a:pPr>
              <a:buFont typeface="Wingdings" panose="05000000000000000000" pitchFamily="2" charset="2"/>
              <a:buChar char="§"/>
            </a:pPr>
            <a:endParaRPr lang="en-CA" dirty="0"/>
          </a:p>
        </p:txBody>
      </p:sp>
    </p:spTree>
    <p:extLst>
      <p:ext uri="{BB962C8B-B14F-4D97-AF65-F5344CB8AC3E}">
        <p14:creationId xmlns:p14="http://schemas.microsoft.com/office/powerpoint/2010/main" val="8556863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std::fill and std::</a:t>
            </a:r>
            <a:r>
              <a:rPr lang="en-CA" dirty="0" err="1">
                <a:solidFill>
                  <a:srgbClr val="C00000"/>
                </a:solidFill>
              </a:rPr>
              <a:t>fill_n</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74661" y="2056831"/>
            <a:ext cx="11527525" cy="441182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buFontTx/>
              <a:buChar char="-"/>
            </a:pPr>
            <a:r>
              <a:rPr lang="en-US" sz="1800" dirty="0">
                <a:solidFill>
                  <a:srgbClr val="0000FF"/>
                </a:solidFill>
                <a:latin typeface="Consolas" panose="020B0609020204030204" pitchFamily="49" charset="0"/>
              </a:rPr>
              <a:t> void</a:t>
            </a:r>
            <a:r>
              <a:rPr lang="en-US" sz="1800" dirty="0">
                <a:solidFill>
                  <a:srgbClr val="000000"/>
                </a:solidFill>
                <a:latin typeface="Consolas" panose="020B0609020204030204" pitchFamily="49" charset="0"/>
              </a:rPr>
              <a:t> fill(</a:t>
            </a:r>
            <a:r>
              <a:rPr lang="en-US" sz="1800" dirty="0" err="1">
                <a:solidFill>
                  <a:srgbClr val="2B91AF"/>
                </a:solidFill>
                <a:latin typeface="Consolas" panose="020B0609020204030204" pitchFamily="49" charset="0"/>
              </a:rPr>
              <a:t>ForwardIt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ForwardIt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const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T</a:t>
            </a:r>
            <a:r>
              <a:rPr lang="en-US" sz="1800" dirty="0">
                <a:solidFill>
                  <a:srgbClr val="000000"/>
                </a:solidFill>
                <a:latin typeface="Consolas" panose="020B0609020204030204" pitchFamily="49" charset="0"/>
              </a:rPr>
              <a:t>&amp; </a:t>
            </a:r>
            <a:r>
              <a:rPr lang="en-US" sz="1800" dirty="0">
                <a:solidFill>
                  <a:srgbClr val="808080"/>
                </a:solidFill>
                <a:latin typeface="Consolas" panose="020B0609020204030204" pitchFamily="49" charset="0"/>
              </a:rPr>
              <a:t>value</a:t>
            </a:r>
            <a:r>
              <a:rPr lang="en-US" sz="1800" dirty="0">
                <a:solidFill>
                  <a:srgbClr val="000000"/>
                </a:solidFill>
                <a:latin typeface="Consolas" panose="020B0609020204030204" pitchFamily="49" charset="0"/>
              </a:rPr>
              <a:t>);</a:t>
            </a:r>
          </a:p>
          <a:p>
            <a:pPr>
              <a:buFontTx/>
              <a:buChar char="-"/>
            </a:pP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void</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fill_n</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OutputIt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Size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count</a:t>
            </a:r>
            <a:r>
              <a:rPr lang="en-US" sz="1800" dirty="0">
                <a:solidFill>
                  <a:srgbClr val="000000"/>
                </a:solidFill>
                <a:latin typeface="Consolas" panose="020B0609020204030204" pitchFamily="49" charset="0"/>
              </a:rPr>
              <a:t>, </a:t>
            </a:r>
            <a:r>
              <a:rPr lang="en-US" sz="1800" dirty="0">
                <a:solidFill>
                  <a:srgbClr val="0000FF"/>
                </a:solidFill>
                <a:latin typeface="Consolas" panose="020B0609020204030204" pitchFamily="49" charset="0"/>
              </a:rPr>
              <a:t>const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T</a:t>
            </a:r>
            <a:r>
              <a:rPr lang="en-US" sz="1800" dirty="0">
                <a:solidFill>
                  <a:srgbClr val="000000"/>
                </a:solidFill>
                <a:latin typeface="Consolas" panose="020B0609020204030204" pitchFamily="49" charset="0"/>
              </a:rPr>
              <a:t>&amp; </a:t>
            </a:r>
            <a:r>
              <a:rPr lang="en-US" sz="1800" dirty="0">
                <a:solidFill>
                  <a:srgbClr val="808080"/>
                </a:solidFill>
                <a:latin typeface="Consolas" panose="020B0609020204030204" pitchFamily="49" charset="0"/>
              </a:rPr>
              <a:t>value</a:t>
            </a:r>
            <a:r>
              <a:rPr lang="en-US" sz="1800" dirty="0">
                <a:solidFill>
                  <a:srgbClr val="000000"/>
                </a:solidFill>
                <a:latin typeface="Consolas" panose="020B0609020204030204" pitchFamily="49" charset="0"/>
              </a:rPr>
              <a:t>)</a:t>
            </a:r>
            <a:endParaRPr lang="en-US" sz="1800" dirty="0">
              <a:solidFill>
                <a:srgbClr val="2B91AF"/>
              </a:solidFill>
              <a:latin typeface="Consolas" panose="020B0609020204030204" pitchFamily="49" charset="0"/>
            </a:endParaRPr>
          </a:p>
          <a:p>
            <a:pPr marL="0" indent="0">
              <a:spcBef>
                <a:spcPts val="0"/>
              </a:spcBef>
              <a:spcAft>
                <a:spcPts val="0"/>
              </a:spcAft>
              <a:buNone/>
            </a:pPr>
            <a:endParaRPr lang="en-CA" sz="16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000" dirty="0">
                <a:solidFill>
                  <a:srgbClr val="002060"/>
                </a:solidFill>
              </a:rPr>
              <a:t>fill : Assigns the given value to the elements in the range [first, last).</a:t>
            </a:r>
          </a:p>
          <a:p>
            <a:pPr>
              <a:spcBef>
                <a:spcPts val="0"/>
              </a:spcBef>
              <a:spcAft>
                <a:spcPts val="0"/>
              </a:spcAft>
              <a:buFont typeface="Wingdings" panose="05000000000000000000" pitchFamily="2" charset="2"/>
              <a:buChar char="§"/>
            </a:pPr>
            <a:r>
              <a:rPr lang="en-US" sz="2000" dirty="0" err="1">
                <a:solidFill>
                  <a:srgbClr val="002060"/>
                </a:solidFill>
              </a:rPr>
              <a:t>fill_n</a:t>
            </a:r>
            <a:r>
              <a:rPr lang="en-US" sz="2000" dirty="0">
                <a:solidFill>
                  <a:srgbClr val="002060"/>
                </a:solidFill>
              </a:rPr>
              <a:t> : Assigns the given value to the first count elements in the range beginning at first if count &gt; 0. Does nothing otherwise.</a:t>
            </a:r>
          </a:p>
          <a:p>
            <a:pPr>
              <a:spcBef>
                <a:spcPts val="0"/>
              </a:spcBef>
              <a:spcAft>
                <a:spcPts val="0"/>
              </a:spcAft>
              <a:buFont typeface="Wingdings" panose="05000000000000000000" pitchFamily="2" charset="2"/>
              <a:buChar char="§"/>
            </a:pPr>
            <a:endParaRPr lang="en-US" sz="2000" dirty="0">
              <a:solidFill>
                <a:srgbClr val="002060"/>
              </a:solidFill>
            </a:endParaRPr>
          </a:p>
          <a:p>
            <a:pPr>
              <a:spcBef>
                <a:spcPts val="0"/>
              </a:spcBef>
              <a:spcAft>
                <a:spcPts val="0"/>
              </a:spcAft>
              <a:buFont typeface="Wingdings" panose="05000000000000000000" pitchFamily="2" charset="2"/>
              <a:buChar char="§"/>
            </a:pPr>
            <a:r>
              <a:rPr lang="en-US" sz="2000" dirty="0">
                <a:solidFill>
                  <a:srgbClr val="C00000"/>
                </a:solidFill>
              </a:rPr>
              <a:t> if the locations pointed by the iterator are not empty, the stored value will be replaced by</a:t>
            </a:r>
            <a:r>
              <a:rPr lang="en-US" sz="2000" dirty="0">
                <a:solidFill>
                  <a:srgbClr val="C00000"/>
                </a:solidFill>
                <a:latin typeface="Consolas" panose="020B0609020204030204" pitchFamily="49" charset="0"/>
              </a:rPr>
              <a:t> value</a:t>
            </a:r>
          </a:p>
          <a:p>
            <a:pPr>
              <a:spcBef>
                <a:spcPts val="0"/>
              </a:spcBef>
              <a:spcAft>
                <a:spcPts val="0"/>
              </a:spcAft>
              <a:buFont typeface="Wingdings" panose="05000000000000000000" pitchFamily="2" charset="2"/>
              <a:buChar char="§"/>
            </a:pPr>
            <a:endParaRPr lang="en-US" sz="2000" dirty="0">
              <a:solidFill>
                <a:srgbClr val="002060"/>
              </a:solidFill>
            </a:endParaRPr>
          </a:p>
          <a:p>
            <a:pPr marL="0" indent="0">
              <a:spcBef>
                <a:spcPts val="0"/>
              </a:spcBef>
              <a:spcAft>
                <a:spcPts val="0"/>
              </a:spcAft>
              <a:buNone/>
            </a:pPr>
            <a:endParaRPr lang="en-US" sz="1600" b="1" dirty="0">
              <a:solidFill>
                <a:srgbClr val="2B91AF"/>
              </a:solidFill>
              <a:latin typeface="Consolas" panose="020B0609020204030204" pitchFamily="49" charset="0"/>
            </a:endParaRPr>
          </a:p>
        </p:txBody>
      </p:sp>
    </p:spTree>
    <p:extLst>
      <p:ext uri="{BB962C8B-B14F-4D97-AF65-F5344CB8AC3E}">
        <p14:creationId xmlns:p14="http://schemas.microsoft.com/office/powerpoint/2010/main" val="29899242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std::generate and std::</a:t>
            </a:r>
            <a:r>
              <a:rPr lang="en-CA" dirty="0" err="1">
                <a:solidFill>
                  <a:srgbClr val="C00000"/>
                </a:solidFill>
              </a:rPr>
              <a:t>generate_n</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74661" y="2056831"/>
            <a:ext cx="11527525" cy="441182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buFontTx/>
              <a:buChar char="-"/>
            </a:pPr>
            <a:r>
              <a:rPr lang="en-US" sz="1800" dirty="0">
                <a:solidFill>
                  <a:srgbClr val="0000FF"/>
                </a:solidFill>
                <a:latin typeface="Consolas" panose="020B0609020204030204" pitchFamily="49" charset="0"/>
              </a:rPr>
              <a:t> void</a:t>
            </a:r>
            <a:r>
              <a:rPr lang="en-US" sz="1800" dirty="0">
                <a:solidFill>
                  <a:srgbClr val="000000"/>
                </a:solidFill>
                <a:latin typeface="Consolas" panose="020B0609020204030204" pitchFamily="49" charset="0"/>
              </a:rPr>
              <a:t> generate(</a:t>
            </a:r>
            <a:r>
              <a:rPr lang="en-US" sz="1800" dirty="0" err="1">
                <a:solidFill>
                  <a:srgbClr val="2B91AF"/>
                </a:solidFill>
                <a:latin typeface="Consolas" panose="020B0609020204030204" pitchFamily="49" charset="0"/>
              </a:rPr>
              <a:t>ForwardIt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ForwardIt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Generator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a:t>
            </a:r>
            <a:r>
              <a:rPr lang="en-US" sz="1800" dirty="0">
                <a:solidFill>
                  <a:srgbClr val="000000"/>
                </a:solidFill>
                <a:latin typeface="Consolas" panose="020B0609020204030204" pitchFamily="49" charset="0"/>
              </a:rPr>
              <a:t>);</a:t>
            </a:r>
          </a:p>
          <a:p>
            <a:pPr>
              <a:buFontTx/>
              <a:buChar char="-"/>
            </a:pPr>
            <a:r>
              <a:rPr lang="en-US" sz="1800" dirty="0">
                <a:solidFill>
                  <a:srgbClr val="0000FF"/>
                </a:solidFill>
                <a:latin typeface="Consolas" panose="020B0609020204030204" pitchFamily="49" charset="0"/>
              </a:rPr>
              <a:t> void</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generate_n</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OutputIt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Size</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count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Generator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g</a:t>
            </a:r>
            <a:r>
              <a:rPr lang="en-US" sz="1800" dirty="0">
                <a:solidFill>
                  <a:srgbClr val="000000"/>
                </a:solidFill>
                <a:latin typeface="Consolas" panose="020B0609020204030204" pitchFamily="49" charset="0"/>
              </a:rPr>
              <a:t>);</a:t>
            </a:r>
            <a:endParaRPr lang="en-US" sz="1800" dirty="0">
              <a:solidFill>
                <a:srgbClr val="2B91AF"/>
              </a:solidFill>
              <a:latin typeface="Consolas" panose="020B0609020204030204" pitchFamily="49" charset="0"/>
            </a:endParaRPr>
          </a:p>
          <a:p>
            <a:pPr marL="0" indent="0">
              <a:spcBef>
                <a:spcPts val="0"/>
              </a:spcBef>
              <a:spcAft>
                <a:spcPts val="0"/>
              </a:spcAft>
              <a:buNone/>
            </a:pPr>
            <a:endParaRPr lang="en-CA" sz="16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000" dirty="0">
                <a:solidFill>
                  <a:srgbClr val="002060"/>
                </a:solidFill>
              </a:rPr>
              <a:t> generate : Assigns the value returned by successive calls to gen to the elements in the range [</a:t>
            </a:r>
            <a:r>
              <a:rPr lang="en-US" sz="2000" dirty="0" err="1">
                <a:solidFill>
                  <a:srgbClr val="002060"/>
                </a:solidFill>
              </a:rPr>
              <a:t>first,last</a:t>
            </a:r>
            <a:r>
              <a:rPr lang="en-US" sz="2000" dirty="0">
                <a:solidFill>
                  <a:srgbClr val="002060"/>
                </a:solidFill>
              </a:rPr>
              <a:t>).</a:t>
            </a:r>
          </a:p>
          <a:p>
            <a:pPr>
              <a:spcBef>
                <a:spcPts val="0"/>
              </a:spcBef>
              <a:spcAft>
                <a:spcPts val="0"/>
              </a:spcAft>
              <a:buFont typeface="Wingdings" panose="05000000000000000000" pitchFamily="2" charset="2"/>
              <a:buChar char="§"/>
            </a:pPr>
            <a:r>
              <a:rPr lang="en-US" sz="2000" dirty="0">
                <a:solidFill>
                  <a:srgbClr val="002060"/>
                </a:solidFill>
              </a:rPr>
              <a:t> </a:t>
            </a:r>
            <a:r>
              <a:rPr lang="en-US" sz="2000" dirty="0" err="1">
                <a:solidFill>
                  <a:srgbClr val="002060"/>
                </a:solidFill>
              </a:rPr>
              <a:t>generate_n</a:t>
            </a:r>
            <a:r>
              <a:rPr lang="en-US" sz="2000" dirty="0">
                <a:solidFill>
                  <a:srgbClr val="002060"/>
                </a:solidFill>
              </a:rPr>
              <a:t> :  Assigns values, generated by given function object g, to the first count elements in the range beginning at first, if count&gt;0. Does nothing otherwise.</a:t>
            </a:r>
          </a:p>
          <a:p>
            <a:pPr>
              <a:spcBef>
                <a:spcPts val="0"/>
              </a:spcBef>
              <a:spcAft>
                <a:spcPts val="0"/>
              </a:spcAft>
              <a:buFont typeface="Wingdings" panose="05000000000000000000" pitchFamily="2" charset="2"/>
              <a:buChar char="§"/>
            </a:pPr>
            <a:endParaRPr lang="en-US" sz="2000" dirty="0">
              <a:solidFill>
                <a:srgbClr val="002060"/>
              </a:solidFill>
            </a:endParaRPr>
          </a:p>
          <a:p>
            <a:pPr>
              <a:spcBef>
                <a:spcPts val="0"/>
              </a:spcBef>
              <a:spcAft>
                <a:spcPts val="0"/>
              </a:spcAft>
              <a:buFont typeface="Wingdings" panose="05000000000000000000" pitchFamily="2" charset="2"/>
              <a:buChar char="§"/>
            </a:pPr>
            <a:r>
              <a:rPr lang="en-US" sz="2000" dirty="0">
                <a:solidFill>
                  <a:srgbClr val="C00000"/>
                </a:solidFill>
              </a:rPr>
              <a:t> if the locations pointed by the iterator are not empty, the stored value will be replaced by</a:t>
            </a:r>
            <a:r>
              <a:rPr lang="en-US" sz="2000" dirty="0">
                <a:solidFill>
                  <a:srgbClr val="C00000"/>
                </a:solidFill>
                <a:latin typeface="Consolas" panose="020B0609020204030204" pitchFamily="49" charset="0"/>
              </a:rPr>
              <a:t> value</a:t>
            </a:r>
          </a:p>
          <a:p>
            <a:pPr>
              <a:spcBef>
                <a:spcPts val="0"/>
              </a:spcBef>
              <a:spcAft>
                <a:spcPts val="0"/>
              </a:spcAft>
              <a:buFont typeface="Wingdings" panose="05000000000000000000" pitchFamily="2" charset="2"/>
              <a:buChar char="§"/>
            </a:pPr>
            <a:r>
              <a:rPr lang="en-US" sz="2000" dirty="0">
                <a:solidFill>
                  <a:srgbClr val="2B91AF"/>
                </a:solidFill>
                <a:latin typeface="Consolas" panose="020B0609020204030204" pitchFamily="49" charset="0"/>
              </a:rPr>
              <a:t>Generator </a:t>
            </a:r>
            <a:r>
              <a:rPr lang="en-US" sz="2000" dirty="0">
                <a:solidFill>
                  <a:srgbClr val="000000"/>
                </a:solidFill>
                <a:latin typeface="DejaVuSans"/>
              </a:rPr>
              <a:t>is a </a:t>
            </a:r>
            <a:r>
              <a:rPr lang="en-US" sz="2000" b="0" i="0" dirty="0">
                <a:solidFill>
                  <a:srgbClr val="000000"/>
                </a:solidFill>
                <a:effectLst/>
                <a:latin typeface="DejaVuSans"/>
              </a:rPr>
              <a:t>function object that will be called, where the return value of the function must matches the iterator type</a:t>
            </a:r>
          </a:p>
          <a:p>
            <a:pPr>
              <a:spcBef>
                <a:spcPts val="0"/>
              </a:spcBef>
              <a:spcAft>
                <a:spcPts val="0"/>
              </a:spcAft>
              <a:buFont typeface="Wingdings" panose="05000000000000000000" pitchFamily="2" charset="2"/>
              <a:buChar char="§"/>
            </a:pPr>
            <a:r>
              <a:rPr lang="en-US" sz="2000" dirty="0">
                <a:solidFill>
                  <a:srgbClr val="000000"/>
                </a:solidFill>
                <a:latin typeface="DejaVuSans"/>
              </a:rPr>
              <a:t> Note: it is not necessary for the generator function to take parameters.</a:t>
            </a:r>
            <a:endParaRPr lang="en-US" sz="2000" dirty="0">
              <a:solidFill>
                <a:srgbClr val="C00000"/>
              </a:solidFill>
              <a:latin typeface="Consolas" panose="020B0609020204030204" pitchFamily="49" charset="0"/>
            </a:endParaRPr>
          </a:p>
          <a:p>
            <a:pPr>
              <a:spcBef>
                <a:spcPts val="0"/>
              </a:spcBef>
              <a:spcAft>
                <a:spcPts val="0"/>
              </a:spcAft>
              <a:buFont typeface="Wingdings" panose="05000000000000000000" pitchFamily="2" charset="2"/>
              <a:buChar char="§"/>
            </a:pPr>
            <a:endParaRPr lang="en-US" sz="2000" dirty="0">
              <a:solidFill>
                <a:srgbClr val="002060"/>
              </a:solidFill>
            </a:endParaRPr>
          </a:p>
          <a:p>
            <a:pPr marL="0" indent="0">
              <a:spcBef>
                <a:spcPts val="0"/>
              </a:spcBef>
              <a:spcAft>
                <a:spcPts val="0"/>
              </a:spcAft>
              <a:buNone/>
            </a:pPr>
            <a:endParaRPr lang="en-US" sz="1600" b="1" dirty="0">
              <a:solidFill>
                <a:srgbClr val="2B91AF"/>
              </a:solidFill>
              <a:latin typeface="Consolas" panose="020B0609020204030204" pitchFamily="49" charset="0"/>
            </a:endParaRPr>
          </a:p>
        </p:txBody>
      </p:sp>
    </p:spTree>
    <p:extLst>
      <p:ext uri="{BB962C8B-B14F-4D97-AF65-F5344CB8AC3E}">
        <p14:creationId xmlns:p14="http://schemas.microsoft.com/office/powerpoint/2010/main" val="40136538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fontScale="90000"/>
          </a:bodyPr>
          <a:lstStyle/>
          <a:p>
            <a:pPr algn="l"/>
            <a:r>
              <a:rPr lang="en-CA" dirty="0">
                <a:solidFill>
                  <a:srgbClr val="C00000"/>
                </a:solidFill>
              </a:rPr>
              <a:t>std::copy</a:t>
            </a:r>
            <a:br>
              <a:rPr lang="en-CA" dirty="0">
                <a:solidFill>
                  <a:srgbClr val="C00000"/>
                </a:solidFill>
              </a:rPr>
            </a:br>
            <a:r>
              <a:rPr lang="en-CA" dirty="0">
                <a:solidFill>
                  <a:srgbClr val="C00000"/>
                </a:solidFill>
              </a:rPr>
              <a:t>std::</a:t>
            </a:r>
            <a:r>
              <a:rPr lang="en-CA" dirty="0" err="1">
                <a:solidFill>
                  <a:srgbClr val="C00000"/>
                </a:solidFill>
              </a:rPr>
              <a:t>copy_if</a:t>
            </a:r>
            <a:r>
              <a:rPr lang="en-CA" dirty="0">
                <a:solidFill>
                  <a:srgbClr val="C00000"/>
                </a:solidFill>
              </a:rPr>
              <a:t> </a:t>
            </a:r>
            <a:br>
              <a:rPr lang="en-CA" dirty="0">
                <a:solidFill>
                  <a:srgbClr val="C00000"/>
                </a:solidFill>
              </a:rPr>
            </a:br>
            <a:r>
              <a:rPr lang="en-CA" dirty="0">
                <a:solidFill>
                  <a:srgbClr val="C00000"/>
                </a:solidFill>
              </a:rPr>
              <a:t>std::</a:t>
            </a:r>
            <a:r>
              <a:rPr lang="en-CA" dirty="0" err="1">
                <a:solidFill>
                  <a:srgbClr val="C00000"/>
                </a:solidFill>
              </a:rPr>
              <a:t>copy_backward</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174661" y="1942531"/>
            <a:ext cx="11527525" cy="4411826"/>
          </a:xfrm>
        </p:spPr>
        <p:txBody>
          <a:bodyPr>
            <a:normAutofit fontScale="85000" lnSpcReduction="20000"/>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buFontTx/>
              <a:buChar char="-"/>
            </a:pPr>
            <a:r>
              <a:rPr lang="en-US" sz="1800" dirty="0">
                <a:solidFill>
                  <a:srgbClr val="0000FF"/>
                </a:solidFill>
                <a:latin typeface="Consolas" panose="020B0609020204030204" pitchFamily="49" charset="0"/>
              </a:rPr>
              <a:t> </a:t>
            </a:r>
            <a:r>
              <a:rPr lang="en-US" sz="1800" dirty="0" err="1">
                <a:solidFill>
                  <a:srgbClr val="2B91AF"/>
                </a:solidFill>
                <a:latin typeface="Consolas" panose="020B0609020204030204" pitchFamily="49" charset="0"/>
              </a:rPr>
              <a:t>OutputIt</a:t>
            </a:r>
            <a:r>
              <a:rPr lang="en-US" sz="1800" dirty="0">
                <a:solidFill>
                  <a:srgbClr val="000000"/>
                </a:solidFill>
                <a:latin typeface="Consolas" panose="020B0609020204030204" pitchFamily="49" charset="0"/>
              </a:rPr>
              <a:t> copy(</a:t>
            </a:r>
            <a:r>
              <a:rPr lang="en-US" sz="1800" dirty="0" err="1">
                <a:solidFill>
                  <a:srgbClr val="2B91AF"/>
                </a:solidFill>
                <a:latin typeface="Consolas" panose="020B0609020204030204" pitchFamily="49" charset="0"/>
              </a:rPr>
              <a:t>InputIt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InputIt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OutputIt</a:t>
            </a:r>
            <a:r>
              <a:rPr lang="en-US" sz="1800" dirty="0">
                <a:solidFill>
                  <a:srgbClr val="000000"/>
                </a:solidFill>
                <a:latin typeface="Consolas" panose="020B0609020204030204" pitchFamily="49" charset="0"/>
              </a:rPr>
              <a:t> </a:t>
            </a:r>
            <a:r>
              <a:rPr lang="en-US" sz="1800" dirty="0" err="1">
                <a:solidFill>
                  <a:srgbClr val="808080"/>
                </a:solidFill>
                <a:latin typeface="Consolas" panose="020B0609020204030204" pitchFamily="49" charset="0"/>
              </a:rPr>
              <a:t>d_first</a:t>
            </a:r>
            <a:r>
              <a:rPr lang="en-US" sz="1800" dirty="0">
                <a:solidFill>
                  <a:srgbClr val="000000"/>
                </a:solidFill>
                <a:latin typeface="Consolas" panose="020B0609020204030204" pitchFamily="49" charset="0"/>
              </a:rPr>
              <a:t>);</a:t>
            </a:r>
          </a:p>
          <a:p>
            <a:pPr>
              <a:buFontTx/>
              <a:buChar char="-"/>
            </a:pPr>
            <a:r>
              <a:rPr lang="en-US" sz="1800" dirty="0">
                <a:solidFill>
                  <a:srgbClr val="2B91AF"/>
                </a:solidFill>
                <a:latin typeface="Consolas" panose="020B0609020204030204" pitchFamily="49" charset="0"/>
              </a:rPr>
              <a:t> </a:t>
            </a:r>
            <a:r>
              <a:rPr lang="en-US" sz="1800" dirty="0" err="1">
                <a:solidFill>
                  <a:srgbClr val="2B91AF"/>
                </a:solidFill>
                <a:latin typeface="Consolas" panose="020B0609020204030204" pitchFamily="49" charset="0"/>
              </a:rPr>
              <a:t>OutputIt</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copy_if</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InputIt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InputIt</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a:t>
            </a:r>
            <a:r>
              <a:rPr lang="en-CA" sz="1800" dirty="0" err="1">
                <a:solidFill>
                  <a:srgbClr val="2B91AF"/>
                </a:solidFill>
                <a:latin typeface="Consolas" panose="020B0609020204030204" pitchFamily="49" charset="0"/>
              </a:rPr>
              <a:t>OutputIt</a:t>
            </a:r>
            <a:r>
              <a:rPr lang="en-CA" sz="1800" dirty="0">
                <a:solidFill>
                  <a:srgbClr val="000000"/>
                </a:solidFill>
                <a:latin typeface="Consolas" panose="020B0609020204030204" pitchFamily="49" charset="0"/>
              </a:rPr>
              <a:t> </a:t>
            </a:r>
            <a:r>
              <a:rPr lang="en-CA" sz="1800" dirty="0" err="1">
                <a:solidFill>
                  <a:srgbClr val="808080"/>
                </a:solidFill>
                <a:latin typeface="Consolas" panose="020B0609020204030204" pitchFamily="49" charset="0"/>
              </a:rPr>
              <a:t>d_first</a:t>
            </a:r>
            <a:r>
              <a:rPr lang="en-CA" sz="1800" dirty="0" err="1">
                <a:solidFill>
                  <a:srgbClr val="000000"/>
                </a:solidFill>
                <a:latin typeface="Consolas" panose="020B0609020204030204" pitchFamily="49" charset="0"/>
              </a:rPr>
              <a:t>,</a:t>
            </a:r>
            <a:r>
              <a:rPr lang="en-CA" sz="1800" dirty="0" err="1">
                <a:solidFill>
                  <a:srgbClr val="2B91AF"/>
                </a:solidFill>
                <a:latin typeface="Consolas" panose="020B0609020204030204" pitchFamily="49" charset="0"/>
              </a:rPr>
              <a:t>UnaryPredicate</a:t>
            </a:r>
            <a:r>
              <a:rPr lang="en-CA" sz="1800" dirty="0">
                <a:solidFill>
                  <a:srgbClr val="000000"/>
                </a:solidFill>
                <a:latin typeface="Consolas" panose="020B0609020204030204" pitchFamily="49" charset="0"/>
              </a:rPr>
              <a:t> </a:t>
            </a:r>
            <a:r>
              <a:rPr lang="en-CA" sz="1800" dirty="0" err="1">
                <a:solidFill>
                  <a:srgbClr val="808080"/>
                </a:solidFill>
                <a:latin typeface="Consolas" panose="020B0609020204030204" pitchFamily="49" charset="0"/>
              </a:rPr>
              <a:t>pred</a:t>
            </a:r>
            <a:r>
              <a:rPr lang="en-CA" sz="1800" dirty="0">
                <a:solidFill>
                  <a:srgbClr val="000000"/>
                </a:solidFill>
                <a:latin typeface="Consolas" panose="020B0609020204030204" pitchFamily="49" charset="0"/>
              </a:rPr>
              <a:t>);</a:t>
            </a:r>
          </a:p>
          <a:p>
            <a:pPr>
              <a:buFontTx/>
              <a:buChar char="-"/>
            </a:pPr>
            <a:r>
              <a:rPr lang="en-CA"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BidirIt2</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copy_backward</a:t>
            </a:r>
            <a:r>
              <a:rPr lang="en-US" sz="1800" dirty="0">
                <a:solidFill>
                  <a:srgbClr val="000000"/>
                </a:solidFill>
                <a:latin typeface="Consolas" panose="020B0609020204030204" pitchFamily="49" charset="0"/>
              </a:rPr>
              <a:t>(</a:t>
            </a:r>
            <a:r>
              <a:rPr lang="en-US" sz="1800" dirty="0">
                <a:solidFill>
                  <a:srgbClr val="2B91AF"/>
                </a:solidFill>
                <a:latin typeface="Consolas" panose="020B0609020204030204" pitchFamily="49" charset="0"/>
              </a:rPr>
              <a:t>BidirIt1</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BidirIt1</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BidirIt2</a:t>
            </a:r>
            <a:r>
              <a:rPr lang="en-US" sz="1800" dirty="0">
                <a:solidFill>
                  <a:srgbClr val="000000"/>
                </a:solidFill>
                <a:latin typeface="Consolas" panose="020B0609020204030204" pitchFamily="49" charset="0"/>
              </a:rPr>
              <a:t> </a:t>
            </a:r>
            <a:r>
              <a:rPr lang="en-US" sz="1800" dirty="0" err="1">
                <a:solidFill>
                  <a:srgbClr val="808080"/>
                </a:solidFill>
                <a:latin typeface="Consolas" panose="020B0609020204030204" pitchFamily="49" charset="0"/>
              </a:rPr>
              <a:t>d_last</a:t>
            </a:r>
            <a:r>
              <a:rPr lang="en-US" sz="1800" dirty="0">
                <a:solidFill>
                  <a:srgbClr val="000000"/>
                </a:solidFill>
                <a:latin typeface="Consolas" panose="020B0609020204030204" pitchFamily="49" charset="0"/>
              </a:rPr>
              <a:t>);</a:t>
            </a:r>
            <a:endParaRPr lang="en-CA" sz="1800" dirty="0">
              <a:solidFill>
                <a:srgbClr val="000000"/>
              </a:solidFill>
              <a:latin typeface="Consolas" panose="020B0609020204030204" pitchFamily="49" charset="0"/>
            </a:endParaRPr>
          </a:p>
          <a:p>
            <a:pPr>
              <a:buFontTx/>
              <a:buChar char="-"/>
            </a:pPr>
            <a:endParaRPr lang="en-CA" sz="16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600" b="1" u="sng" dirty="0">
                <a:solidFill>
                  <a:srgbClr val="FF0000"/>
                </a:solidFill>
              </a:rPr>
              <a:t>copy</a:t>
            </a:r>
            <a:r>
              <a:rPr lang="en-US" sz="2600" b="1" dirty="0">
                <a:solidFill>
                  <a:srgbClr val="FF0000"/>
                </a:solidFill>
              </a:rPr>
              <a:t>: </a:t>
            </a:r>
            <a:r>
              <a:rPr lang="en-US" sz="2000" dirty="0">
                <a:solidFill>
                  <a:srgbClr val="002060"/>
                </a:solidFill>
              </a:rPr>
              <a:t>Copies all elements in the range [first, last) starting from first and proceeding to last - 1. The behavior is undefined if </a:t>
            </a:r>
            <a:r>
              <a:rPr lang="en-US" sz="2000" dirty="0" err="1">
                <a:solidFill>
                  <a:srgbClr val="002060"/>
                </a:solidFill>
              </a:rPr>
              <a:t>d_first</a:t>
            </a:r>
            <a:r>
              <a:rPr lang="en-US" sz="2000" dirty="0">
                <a:solidFill>
                  <a:srgbClr val="002060"/>
                </a:solidFill>
              </a:rPr>
              <a:t> is within the range [first, last). </a:t>
            </a:r>
          </a:p>
          <a:p>
            <a:pPr>
              <a:spcBef>
                <a:spcPts val="0"/>
              </a:spcBef>
              <a:spcAft>
                <a:spcPts val="0"/>
              </a:spcAft>
              <a:buFont typeface="Wingdings" panose="05000000000000000000" pitchFamily="2" charset="2"/>
              <a:buChar char="§"/>
            </a:pPr>
            <a:r>
              <a:rPr lang="en-US" sz="2600" b="1" u="sng" dirty="0" err="1">
                <a:solidFill>
                  <a:srgbClr val="FF0000"/>
                </a:solidFill>
              </a:rPr>
              <a:t>Copy_if</a:t>
            </a:r>
            <a:r>
              <a:rPr lang="en-US" sz="2600" b="1" dirty="0">
                <a:solidFill>
                  <a:srgbClr val="FF0000"/>
                </a:solidFill>
              </a:rPr>
              <a:t>: </a:t>
            </a:r>
            <a:r>
              <a:rPr lang="en-US" sz="2000" dirty="0">
                <a:solidFill>
                  <a:srgbClr val="002060"/>
                </a:solidFill>
              </a:rPr>
              <a:t>Only copies the elements for which the predicate </a:t>
            </a:r>
            <a:r>
              <a:rPr lang="en-US" sz="2000" dirty="0" err="1">
                <a:solidFill>
                  <a:srgbClr val="002060"/>
                </a:solidFill>
              </a:rPr>
              <a:t>pred</a:t>
            </a:r>
            <a:r>
              <a:rPr lang="en-US" sz="2000" dirty="0">
                <a:solidFill>
                  <a:srgbClr val="002060"/>
                </a:solidFill>
              </a:rPr>
              <a:t> returns true, the behavior is undefined if the source and the destination ranges overlap.</a:t>
            </a:r>
          </a:p>
          <a:p>
            <a:pPr>
              <a:spcBef>
                <a:spcPts val="0"/>
              </a:spcBef>
              <a:spcAft>
                <a:spcPts val="0"/>
              </a:spcAft>
              <a:buFont typeface="Wingdings" panose="05000000000000000000" pitchFamily="2" charset="2"/>
              <a:buChar char="§"/>
            </a:pPr>
            <a:r>
              <a:rPr lang="en-US" sz="2600" b="1" u="sng" dirty="0" err="1">
                <a:solidFill>
                  <a:srgbClr val="FF0000"/>
                </a:solidFill>
              </a:rPr>
              <a:t>copy_backward</a:t>
            </a:r>
            <a:r>
              <a:rPr lang="en-US" sz="2600" b="1" dirty="0">
                <a:solidFill>
                  <a:srgbClr val="FF0000"/>
                </a:solidFill>
              </a:rPr>
              <a:t>: </a:t>
            </a:r>
            <a:r>
              <a:rPr lang="en-US" sz="2000" dirty="0">
                <a:solidFill>
                  <a:srgbClr val="002060"/>
                </a:solidFill>
              </a:rPr>
              <a:t>Copies the elements from the range, defined by [first, last), to another range ending at </a:t>
            </a:r>
            <a:r>
              <a:rPr lang="en-US" sz="2000" dirty="0" err="1">
                <a:solidFill>
                  <a:srgbClr val="002060"/>
                </a:solidFill>
              </a:rPr>
              <a:t>d_last</a:t>
            </a:r>
            <a:r>
              <a:rPr lang="en-US" sz="2000" dirty="0">
                <a:solidFill>
                  <a:srgbClr val="002060"/>
                </a:solidFill>
              </a:rPr>
              <a:t>. The elements are copied in reverse order (the last element is copied first), but their relative order is preserved.</a:t>
            </a:r>
          </a:p>
          <a:p>
            <a:pPr>
              <a:spcBef>
                <a:spcPts val="0"/>
              </a:spcBef>
              <a:spcAft>
                <a:spcPts val="0"/>
              </a:spcAft>
              <a:buFont typeface="Wingdings" panose="05000000000000000000" pitchFamily="2" charset="2"/>
              <a:buChar char="§"/>
            </a:pPr>
            <a:r>
              <a:rPr lang="en-US" sz="2000" dirty="0">
                <a:solidFill>
                  <a:srgbClr val="000000"/>
                </a:solidFill>
                <a:latin typeface="DejaVuSans"/>
              </a:rPr>
              <a:t> </a:t>
            </a:r>
            <a:r>
              <a:rPr lang="en-CA" sz="2000" dirty="0" err="1">
                <a:solidFill>
                  <a:srgbClr val="808080"/>
                </a:solidFill>
                <a:latin typeface="Consolas" panose="020B0609020204030204" pitchFamily="49" charset="0"/>
              </a:rPr>
              <a:t>pred</a:t>
            </a:r>
            <a:r>
              <a:rPr lang="en-CA" sz="2000" dirty="0">
                <a:solidFill>
                  <a:srgbClr val="808080"/>
                </a:solidFill>
                <a:latin typeface="Consolas" panose="020B0609020204030204" pitchFamily="49" charset="0"/>
              </a:rPr>
              <a:t> </a:t>
            </a:r>
            <a:r>
              <a:rPr lang="en-US" sz="2000" dirty="0">
                <a:solidFill>
                  <a:srgbClr val="00B050"/>
                </a:solidFill>
                <a:latin typeface="DejaVuSans"/>
              </a:rPr>
              <a:t>is the condition that must be met </a:t>
            </a:r>
            <a:r>
              <a:rPr lang="en-US" sz="2000" dirty="0">
                <a:solidFill>
                  <a:srgbClr val="000000"/>
                </a:solidFill>
                <a:latin typeface="DejaVuSans"/>
              </a:rPr>
              <a:t>(</a:t>
            </a:r>
            <a:r>
              <a:rPr lang="en-US" sz="2000" dirty="0">
                <a:solidFill>
                  <a:srgbClr val="0070C0"/>
                </a:solidFill>
                <a:latin typeface="DejaVuSans"/>
              </a:rPr>
              <a:t>TURE)</a:t>
            </a:r>
            <a:r>
              <a:rPr lang="en-US" sz="2000" dirty="0">
                <a:solidFill>
                  <a:srgbClr val="00B050"/>
                </a:solidFill>
                <a:latin typeface="DejaVuSans"/>
              </a:rPr>
              <a:t> for the copying to occur.</a:t>
            </a:r>
          </a:p>
          <a:p>
            <a:pPr>
              <a:spcBef>
                <a:spcPts val="0"/>
              </a:spcBef>
              <a:spcAft>
                <a:spcPts val="0"/>
              </a:spcAft>
              <a:buFont typeface="Wingdings" panose="05000000000000000000" pitchFamily="2" charset="2"/>
              <a:buChar char="§"/>
            </a:pPr>
            <a:endParaRPr lang="en-US" sz="2000" dirty="0">
              <a:solidFill>
                <a:srgbClr val="002060"/>
              </a:solidFill>
            </a:endParaRPr>
          </a:p>
          <a:p>
            <a:pPr>
              <a:spcBef>
                <a:spcPts val="0"/>
              </a:spcBef>
              <a:spcAft>
                <a:spcPts val="0"/>
              </a:spcAft>
              <a:buFont typeface="Wingdings" panose="05000000000000000000" pitchFamily="2" charset="2"/>
              <a:buChar char="§"/>
            </a:pPr>
            <a:r>
              <a:rPr lang="en-US" sz="2000" dirty="0">
                <a:solidFill>
                  <a:srgbClr val="C00000"/>
                </a:solidFill>
              </a:rPr>
              <a:t> copy and </a:t>
            </a:r>
            <a:r>
              <a:rPr lang="en-US" sz="2000" dirty="0" err="1">
                <a:solidFill>
                  <a:srgbClr val="C00000"/>
                </a:solidFill>
              </a:rPr>
              <a:t>copy_if</a:t>
            </a:r>
            <a:r>
              <a:rPr lang="en-US" sz="2000" dirty="0">
                <a:solidFill>
                  <a:srgbClr val="C00000"/>
                </a:solidFill>
              </a:rPr>
              <a:t> function return an output iterator to destination range to the location past the last element. </a:t>
            </a:r>
          </a:p>
          <a:p>
            <a:pPr>
              <a:spcBef>
                <a:spcPts val="0"/>
              </a:spcBef>
              <a:spcAft>
                <a:spcPts val="0"/>
              </a:spcAft>
              <a:buFont typeface="Wingdings" panose="05000000000000000000" pitchFamily="2" charset="2"/>
              <a:buChar char="§"/>
            </a:pPr>
            <a:r>
              <a:rPr lang="en-US" sz="2000" dirty="0">
                <a:solidFill>
                  <a:srgbClr val="C00000"/>
                </a:solidFill>
              </a:rPr>
              <a:t> </a:t>
            </a:r>
            <a:r>
              <a:rPr lang="en-US" sz="2000" dirty="0" err="1">
                <a:solidFill>
                  <a:srgbClr val="C00000"/>
                </a:solidFill>
              </a:rPr>
              <a:t>copy_backward</a:t>
            </a:r>
            <a:r>
              <a:rPr lang="en-US" sz="2000" dirty="0">
                <a:solidFill>
                  <a:srgbClr val="C00000"/>
                </a:solidFill>
              </a:rPr>
              <a:t> function return a bidirectional iterator to the location past the last element in destination range</a:t>
            </a:r>
          </a:p>
          <a:p>
            <a:pPr>
              <a:spcBef>
                <a:spcPts val="0"/>
              </a:spcBef>
              <a:spcAft>
                <a:spcPts val="0"/>
              </a:spcAft>
              <a:buFont typeface="Wingdings" panose="05000000000000000000" pitchFamily="2" charset="2"/>
              <a:buChar char="§"/>
            </a:pPr>
            <a:endParaRPr lang="en-US" sz="2000" dirty="0">
              <a:solidFill>
                <a:srgbClr val="C00000"/>
              </a:solidFill>
              <a:latin typeface="Consolas" panose="020B0609020204030204" pitchFamily="49" charset="0"/>
            </a:endParaRPr>
          </a:p>
          <a:p>
            <a:pPr>
              <a:spcBef>
                <a:spcPts val="0"/>
              </a:spcBef>
              <a:spcAft>
                <a:spcPts val="0"/>
              </a:spcAft>
              <a:buFont typeface="Wingdings" panose="05000000000000000000" pitchFamily="2" charset="2"/>
              <a:buChar char="§"/>
            </a:pPr>
            <a:endParaRPr lang="en-US" sz="2000" dirty="0">
              <a:solidFill>
                <a:srgbClr val="C00000"/>
              </a:solidFill>
              <a:latin typeface="Consolas" panose="020B0609020204030204" pitchFamily="49" charset="0"/>
            </a:endParaRPr>
          </a:p>
          <a:p>
            <a:pPr>
              <a:spcBef>
                <a:spcPts val="0"/>
              </a:spcBef>
              <a:spcAft>
                <a:spcPts val="0"/>
              </a:spcAft>
              <a:buFont typeface="Wingdings" panose="05000000000000000000" pitchFamily="2" charset="2"/>
              <a:buChar char="§"/>
            </a:pPr>
            <a:endParaRPr lang="en-US" sz="2000" dirty="0">
              <a:solidFill>
                <a:srgbClr val="002060"/>
              </a:solidFill>
            </a:endParaRPr>
          </a:p>
          <a:p>
            <a:pPr marL="0" indent="0">
              <a:spcBef>
                <a:spcPts val="0"/>
              </a:spcBef>
              <a:spcAft>
                <a:spcPts val="0"/>
              </a:spcAft>
              <a:buNone/>
            </a:pPr>
            <a:endParaRPr lang="en-US" sz="1600" b="1" dirty="0">
              <a:solidFill>
                <a:srgbClr val="2B91AF"/>
              </a:solidFill>
              <a:latin typeface="Consolas" panose="020B0609020204030204" pitchFamily="49" charset="0"/>
            </a:endParaRPr>
          </a:p>
        </p:txBody>
      </p:sp>
    </p:spTree>
    <p:extLst>
      <p:ext uri="{BB962C8B-B14F-4D97-AF65-F5344CB8AC3E}">
        <p14:creationId xmlns:p14="http://schemas.microsoft.com/office/powerpoint/2010/main" val="7038398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6E41F-609D-4633-B78B-2E20C06DED01}"/>
              </a:ext>
            </a:extLst>
          </p:cNvPr>
          <p:cNvSpPr>
            <a:spLocks noGrp="1"/>
          </p:cNvSpPr>
          <p:nvPr>
            <p:ph type="title"/>
          </p:nvPr>
        </p:nvSpPr>
        <p:spPr/>
        <p:txBody>
          <a:bodyPr/>
          <a:lstStyle/>
          <a:p>
            <a:r>
              <a:rPr lang="en-CA" dirty="0">
                <a:solidFill>
                  <a:srgbClr val="C00000"/>
                </a:solidFill>
              </a:rPr>
              <a:t>std::array</a:t>
            </a:r>
            <a:endParaRPr lang="en-CA" dirty="0"/>
          </a:p>
        </p:txBody>
      </p:sp>
      <p:sp>
        <p:nvSpPr>
          <p:cNvPr id="3" name="Content Placeholder 2">
            <a:extLst>
              <a:ext uri="{FF2B5EF4-FFF2-40B4-BE49-F238E27FC236}">
                <a16:creationId xmlns:a16="http://schemas.microsoft.com/office/drawing/2014/main" id="{ACED1A70-E446-417E-A343-CE2EA32E5B8F}"/>
              </a:ext>
            </a:extLst>
          </p:cNvPr>
          <p:cNvSpPr>
            <a:spLocks noGrp="1"/>
          </p:cNvSpPr>
          <p:nvPr>
            <p:ph idx="1"/>
          </p:nvPr>
        </p:nvSpPr>
        <p:spPr>
          <a:xfrm>
            <a:off x="142875" y="2108201"/>
            <a:ext cx="11668125" cy="3760891"/>
          </a:xfrm>
        </p:spPr>
        <p:txBody>
          <a:bodyPr>
            <a:normAutofit/>
          </a:bodyPr>
          <a:lstStyle/>
          <a:p>
            <a:pPr>
              <a:buFont typeface="Wingdings" panose="05000000000000000000" pitchFamily="2" charset="2"/>
              <a:buChar char="§"/>
            </a:pPr>
            <a:r>
              <a:rPr lang="en-CA" sz="1800" dirty="0">
                <a:solidFill>
                  <a:srgbClr val="002060"/>
                </a:solidFill>
              </a:rPr>
              <a:t> Container class of aggregate type defined in STL that encapsulates fixed size arrays.</a:t>
            </a:r>
          </a:p>
          <a:p>
            <a:pPr lvl="7">
              <a:buFont typeface="Wingdings" panose="05000000000000000000" pitchFamily="2" charset="2"/>
              <a:buChar char="Ø"/>
            </a:pPr>
            <a:r>
              <a:rPr lang="en-CA" sz="1600" b="1" dirty="0">
                <a:solidFill>
                  <a:srgbClr val="C00000"/>
                </a:solidFill>
              </a:rPr>
              <a:t>defined in &lt;array&gt; header</a:t>
            </a:r>
          </a:p>
          <a:p>
            <a:pPr lvl="7">
              <a:buFont typeface="Wingdings" panose="05000000000000000000" pitchFamily="2" charset="2"/>
              <a:buChar char="Ø"/>
            </a:pPr>
            <a:r>
              <a:rPr lang="en-CA" sz="1600" b="1" dirty="0">
                <a:solidFill>
                  <a:srgbClr val="C00000"/>
                </a:solidFill>
              </a:rPr>
              <a:t>declared as: </a:t>
            </a:r>
            <a:r>
              <a:rPr lang="en-CA" sz="1800" b="1" dirty="0">
                <a:solidFill>
                  <a:srgbClr val="000000"/>
                </a:solidFill>
                <a:latin typeface="Consolas" panose="020B0609020204030204" pitchFamily="49" charset="0"/>
              </a:rPr>
              <a:t> </a:t>
            </a:r>
            <a:r>
              <a:rPr lang="en-CA" sz="1800" b="1" dirty="0">
                <a:solidFill>
                  <a:srgbClr val="2B91AF"/>
                </a:solidFill>
                <a:latin typeface="Consolas" panose="020B0609020204030204" pitchFamily="49" charset="0"/>
              </a:rPr>
              <a:t>array</a:t>
            </a:r>
            <a:r>
              <a:rPr lang="en-CA" sz="1800" b="1" dirty="0">
                <a:solidFill>
                  <a:srgbClr val="000000"/>
                </a:solidFill>
                <a:latin typeface="Consolas" panose="020B0609020204030204" pitchFamily="49" charset="0"/>
              </a:rPr>
              <a:t>&lt;</a:t>
            </a:r>
            <a:r>
              <a:rPr lang="en-CA" sz="1800" b="1" dirty="0">
                <a:solidFill>
                  <a:srgbClr val="0000FF"/>
                </a:solidFill>
                <a:latin typeface="Consolas" panose="020B0609020204030204" pitchFamily="49" charset="0"/>
              </a:rPr>
              <a:t>T</a:t>
            </a:r>
            <a:r>
              <a:rPr lang="en-CA" sz="1800" b="1" dirty="0">
                <a:solidFill>
                  <a:srgbClr val="000000"/>
                </a:solidFill>
                <a:latin typeface="Consolas" panose="020B0609020204030204" pitchFamily="49" charset="0"/>
              </a:rPr>
              <a:t>, </a:t>
            </a:r>
            <a:r>
              <a:rPr lang="en-CA" sz="1800" b="1" dirty="0" err="1">
                <a:solidFill>
                  <a:srgbClr val="000000"/>
                </a:solidFill>
                <a:latin typeface="Consolas" panose="020B0609020204030204" pitchFamily="49" charset="0"/>
              </a:rPr>
              <a:t>size_t</a:t>
            </a:r>
            <a:r>
              <a:rPr lang="en-CA" sz="1800" b="1" dirty="0">
                <a:solidFill>
                  <a:srgbClr val="000000"/>
                </a:solidFill>
                <a:latin typeface="Consolas" panose="020B0609020204030204" pitchFamily="49" charset="0"/>
              </a:rPr>
              <a:t>&gt; </a:t>
            </a:r>
            <a:r>
              <a:rPr lang="en-CA" sz="1800" b="1" dirty="0" err="1">
                <a:solidFill>
                  <a:srgbClr val="000000"/>
                </a:solidFill>
                <a:latin typeface="Consolas" panose="020B0609020204030204" pitchFamily="49" charset="0"/>
              </a:rPr>
              <a:t>array_name</a:t>
            </a:r>
            <a:r>
              <a:rPr lang="en-CA" sz="1800" b="1" dirty="0">
                <a:solidFill>
                  <a:srgbClr val="000000"/>
                </a:solidFill>
                <a:latin typeface="Consolas" panose="020B0609020204030204" pitchFamily="49" charset="0"/>
              </a:rPr>
              <a:t>;</a:t>
            </a:r>
            <a:endParaRPr lang="en-CA" sz="1600" b="1" dirty="0">
              <a:solidFill>
                <a:srgbClr val="C00000"/>
              </a:solidFill>
            </a:endParaRPr>
          </a:p>
          <a:p>
            <a:pPr lvl="7">
              <a:buFont typeface="Wingdings" panose="05000000000000000000" pitchFamily="2" charset="2"/>
              <a:buChar char="Ø"/>
            </a:pPr>
            <a:r>
              <a:rPr lang="en-CA" sz="1600" b="1" dirty="0">
                <a:solidFill>
                  <a:srgbClr val="C00000"/>
                </a:solidFill>
              </a:rPr>
              <a:t>elements are of generic type T </a:t>
            </a:r>
            <a:r>
              <a:rPr lang="en-CA" sz="1600" b="1" dirty="0">
                <a:solidFill>
                  <a:srgbClr val="002060"/>
                </a:solidFill>
              </a:rPr>
              <a:t>(could be initialized using </a:t>
            </a:r>
            <a:r>
              <a:rPr lang="en-CA" sz="1600" b="1" dirty="0" err="1">
                <a:solidFill>
                  <a:srgbClr val="002060"/>
                </a:solidFill>
              </a:rPr>
              <a:t>constructur</a:t>
            </a:r>
            <a:r>
              <a:rPr lang="en-CA" sz="1600" b="1" dirty="0">
                <a:solidFill>
                  <a:srgbClr val="002060"/>
                </a:solidFill>
              </a:rPr>
              <a:t>, initializer list or using a loop)</a:t>
            </a:r>
          </a:p>
          <a:p>
            <a:pPr lvl="7">
              <a:buFont typeface="Wingdings" panose="05000000000000000000" pitchFamily="2" charset="2"/>
              <a:buChar char="Ø"/>
            </a:pPr>
            <a:r>
              <a:rPr lang="en-CA" sz="1600" b="1" dirty="0">
                <a:solidFill>
                  <a:srgbClr val="C00000"/>
                </a:solidFill>
              </a:rPr>
              <a:t>the container size is of type </a:t>
            </a:r>
            <a:r>
              <a:rPr lang="en-CA" sz="1600" b="1" dirty="0" err="1">
                <a:solidFill>
                  <a:srgbClr val="C00000"/>
                </a:solidFill>
              </a:rPr>
              <a:t>size_t</a:t>
            </a:r>
            <a:endParaRPr lang="en-CA" sz="1600" b="1" dirty="0">
              <a:solidFill>
                <a:srgbClr val="C00000"/>
              </a:solidFill>
            </a:endParaRPr>
          </a:p>
          <a:p>
            <a:pPr>
              <a:spcBef>
                <a:spcPts val="0"/>
              </a:spcBef>
              <a:buFont typeface="Wingdings" panose="05000000000000000000" pitchFamily="2" charset="2"/>
              <a:buChar char="Ø"/>
            </a:pPr>
            <a:r>
              <a:rPr lang="en-CA" sz="1800" dirty="0">
                <a:solidFill>
                  <a:srgbClr val="C00000"/>
                </a:solidFill>
              </a:rPr>
              <a:t> </a:t>
            </a:r>
            <a:r>
              <a:rPr lang="en-CA" sz="1800" dirty="0" err="1">
                <a:solidFill>
                  <a:srgbClr val="0070C0"/>
                </a:solidFill>
              </a:rPr>
              <a:t>size_t</a:t>
            </a:r>
            <a:r>
              <a:rPr lang="en-CA" sz="1800" dirty="0">
                <a:solidFill>
                  <a:srgbClr val="0070C0"/>
                </a:solidFill>
              </a:rPr>
              <a:t> </a:t>
            </a:r>
            <a:r>
              <a:rPr lang="en-CA" sz="1800" dirty="0">
                <a:solidFill>
                  <a:schemeClr val="tx1"/>
                </a:solidFill>
              </a:rPr>
              <a:t>is an unsigned integer type of </a:t>
            </a:r>
            <a:r>
              <a:rPr lang="en-CA" sz="1800" dirty="0" err="1">
                <a:solidFill>
                  <a:srgbClr val="0070C0"/>
                </a:solidFill>
              </a:rPr>
              <a:t>sizeof</a:t>
            </a:r>
            <a:r>
              <a:rPr lang="en-CA" sz="1800" dirty="0">
                <a:solidFill>
                  <a:srgbClr val="0070C0"/>
                </a:solidFill>
              </a:rPr>
              <a:t> </a:t>
            </a:r>
            <a:r>
              <a:rPr lang="en-CA" sz="1800" dirty="0">
                <a:solidFill>
                  <a:srgbClr val="002060"/>
                </a:solidFill>
              </a:rPr>
              <a:t>result</a:t>
            </a:r>
            <a:r>
              <a:rPr lang="en-CA" sz="1800" dirty="0">
                <a:solidFill>
                  <a:schemeClr val="tx1"/>
                </a:solidFill>
              </a:rPr>
              <a:t>, </a:t>
            </a:r>
            <a:r>
              <a:rPr lang="en-US" sz="1800" dirty="0">
                <a:solidFill>
                  <a:schemeClr val="tx1"/>
                </a:solidFill>
              </a:rPr>
              <a:t>stores the </a:t>
            </a:r>
            <a:r>
              <a:rPr lang="en-US" sz="1800" dirty="0">
                <a:solidFill>
                  <a:srgbClr val="00B050"/>
                </a:solidFill>
              </a:rPr>
              <a:t>maximum</a:t>
            </a:r>
            <a:r>
              <a:rPr lang="en-US" sz="1800" dirty="0">
                <a:solidFill>
                  <a:schemeClr val="tx1"/>
                </a:solidFill>
              </a:rPr>
              <a:t> size of an object of any type (including array)</a:t>
            </a:r>
          </a:p>
          <a:p>
            <a:pPr>
              <a:buFont typeface="Wingdings" panose="05000000000000000000" pitchFamily="2" charset="2"/>
              <a:buChar char="Ø"/>
            </a:pPr>
            <a:endParaRPr lang="en-CA" sz="1800" dirty="0">
              <a:solidFill>
                <a:schemeClr val="tx1"/>
              </a:solidFill>
            </a:endParaRPr>
          </a:p>
        </p:txBody>
      </p:sp>
      <p:graphicFrame>
        <p:nvGraphicFramePr>
          <p:cNvPr id="5" name="Table 5">
            <a:extLst>
              <a:ext uri="{FF2B5EF4-FFF2-40B4-BE49-F238E27FC236}">
                <a16:creationId xmlns:a16="http://schemas.microsoft.com/office/drawing/2014/main" id="{58F77DB4-C924-442B-8C36-E609BAA27B63}"/>
              </a:ext>
            </a:extLst>
          </p:cNvPr>
          <p:cNvGraphicFramePr>
            <a:graphicFrameLocks noGrp="1"/>
          </p:cNvGraphicFramePr>
          <p:nvPr>
            <p:extLst>
              <p:ext uri="{D42A27DB-BD31-4B8C-83A1-F6EECF244321}">
                <p14:modId xmlns:p14="http://schemas.microsoft.com/office/powerpoint/2010/main" val="3898900975"/>
              </p:ext>
            </p:extLst>
          </p:nvPr>
        </p:nvGraphicFramePr>
        <p:xfrm>
          <a:off x="3146425" y="4123932"/>
          <a:ext cx="5845175" cy="2558415"/>
        </p:xfrm>
        <a:graphic>
          <a:graphicData uri="http://schemas.openxmlformats.org/drawingml/2006/table">
            <a:tbl>
              <a:tblPr firstRow="1" bandRow="1">
                <a:tableStyleId>{5C22544A-7EE6-4342-B048-85BDC9FD1C3A}</a:tableStyleId>
              </a:tblPr>
              <a:tblGrid>
                <a:gridCol w="1749425">
                  <a:extLst>
                    <a:ext uri="{9D8B030D-6E8A-4147-A177-3AD203B41FA5}">
                      <a16:colId xmlns:a16="http://schemas.microsoft.com/office/drawing/2014/main" val="1434488381"/>
                    </a:ext>
                  </a:extLst>
                </a:gridCol>
                <a:gridCol w="4095750">
                  <a:extLst>
                    <a:ext uri="{9D8B030D-6E8A-4147-A177-3AD203B41FA5}">
                      <a16:colId xmlns:a16="http://schemas.microsoft.com/office/drawing/2014/main" val="889237092"/>
                    </a:ext>
                  </a:extLst>
                </a:gridCol>
              </a:tblGrid>
              <a:tr h="216503">
                <a:tc>
                  <a:txBody>
                    <a:bodyPr/>
                    <a:lstStyle/>
                    <a:p>
                      <a:pPr algn="ctr"/>
                      <a:r>
                        <a:rPr lang="en-CA" sz="1400" dirty="0">
                          <a:solidFill>
                            <a:srgbClr val="C00000"/>
                          </a:solidFill>
                        </a:rPr>
                        <a:t>Member function</a:t>
                      </a:r>
                    </a:p>
                  </a:txBody>
                  <a:tcPr/>
                </a:tc>
                <a:tc>
                  <a:txBody>
                    <a:bodyPr/>
                    <a:lstStyle/>
                    <a:p>
                      <a:pPr algn="ctr"/>
                      <a:r>
                        <a:rPr lang="en-CA" sz="1400" dirty="0">
                          <a:solidFill>
                            <a:srgbClr val="C00000"/>
                          </a:solidFill>
                        </a:rPr>
                        <a:t>description</a:t>
                      </a:r>
                    </a:p>
                  </a:txBody>
                  <a:tcPr/>
                </a:tc>
                <a:extLst>
                  <a:ext uri="{0D108BD9-81ED-4DB2-BD59-A6C34878D82A}">
                    <a16:rowId xmlns:a16="http://schemas.microsoft.com/office/drawing/2014/main" val="3235989944"/>
                  </a:ext>
                </a:extLst>
              </a:tr>
              <a:tr h="278523">
                <a:tc>
                  <a:txBody>
                    <a:bodyPr/>
                    <a:lstStyle/>
                    <a:p>
                      <a:r>
                        <a:rPr lang="en-CA" sz="1200" b="1" dirty="0"/>
                        <a:t>at</a:t>
                      </a:r>
                    </a:p>
                  </a:txBody>
                  <a:tcPr/>
                </a:tc>
                <a:tc>
                  <a:txBody>
                    <a:bodyPr/>
                    <a:lstStyle/>
                    <a:p>
                      <a:r>
                        <a:rPr lang="en-US" sz="1200" b="1" dirty="0"/>
                        <a:t>access specified element with range checking</a:t>
                      </a:r>
                      <a:endParaRPr lang="en-CA" sz="1200" b="1" dirty="0"/>
                    </a:p>
                  </a:txBody>
                  <a:tcPr/>
                </a:tc>
                <a:extLst>
                  <a:ext uri="{0D108BD9-81ED-4DB2-BD59-A6C34878D82A}">
                    <a16:rowId xmlns:a16="http://schemas.microsoft.com/office/drawing/2014/main" val="646105337"/>
                  </a:ext>
                </a:extLst>
              </a:tr>
              <a:tr h="264795">
                <a:tc>
                  <a:txBody>
                    <a:bodyPr/>
                    <a:lstStyle/>
                    <a:p>
                      <a:r>
                        <a:rPr lang="en-CA" sz="1200" b="1" dirty="0"/>
                        <a:t>Front</a:t>
                      </a:r>
                    </a:p>
                  </a:txBody>
                  <a:tcPr/>
                </a:tc>
                <a:tc>
                  <a:txBody>
                    <a:bodyPr/>
                    <a:lstStyle/>
                    <a:p>
                      <a:r>
                        <a:rPr lang="en-CA" sz="1200" b="1" dirty="0"/>
                        <a:t>access the first element</a:t>
                      </a:r>
                    </a:p>
                  </a:txBody>
                  <a:tcPr/>
                </a:tc>
                <a:extLst>
                  <a:ext uri="{0D108BD9-81ED-4DB2-BD59-A6C34878D82A}">
                    <a16:rowId xmlns:a16="http://schemas.microsoft.com/office/drawing/2014/main" val="1427331206"/>
                  </a:ext>
                </a:extLst>
              </a:tr>
              <a:tr h="222492">
                <a:tc>
                  <a:txBody>
                    <a:bodyPr/>
                    <a:lstStyle/>
                    <a:p>
                      <a:r>
                        <a:rPr lang="en-CA" sz="1200" b="1" dirty="0"/>
                        <a:t>back</a:t>
                      </a:r>
                    </a:p>
                  </a:txBody>
                  <a:tcPr/>
                </a:tc>
                <a:tc>
                  <a:txBody>
                    <a:bodyPr/>
                    <a:lstStyle/>
                    <a:p>
                      <a:r>
                        <a:rPr lang="en-CA" sz="1200" b="1" dirty="0"/>
                        <a:t>access the last element</a:t>
                      </a:r>
                    </a:p>
                  </a:txBody>
                  <a:tcPr/>
                </a:tc>
                <a:extLst>
                  <a:ext uri="{0D108BD9-81ED-4DB2-BD59-A6C34878D82A}">
                    <a16:rowId xmlns:a16="http://schemas.microsoft.com/office/drawing/2014/main" val="968313551"/>
                  </a:ext>
                </a:extLst>
              </a:tr>
              <a:tr h="275439">
                <a:tc>
                  <a:txBody>
                    <a:bodyPr/>
                    <a:lstStyle/>
                    <a:p>
                      <a:r>
                        <a:rPr lang="en-CA" sz="1200" b="1" dirty="0"/>
                        <a:t>fill</a:t>
                      </a:r>
                    </a:p>
                  </a:txBody>
                  <a:tcPr/>
                </a:tc>
                <a:tc>
                  <a:txBody>
                    <a:bodyPr/>
                    <a:lstStyle/>
                    <a:p>
                      <a:r>
                        <a:rPr lang="en-US" sz="1200" b="1" dirty="0"/>
                        <a:t>fill the array with a specified value</a:t>
                      </a:r>
                      <a:endParaRPr lang="en-CA" sz="1200" b="1" dirty="0"/>
                    </a:p>
                  </a:txBody>
                  <a:tcPr/>
                </a:tc>
                <a:extLst>
                  <a:ext uri="{0D108BD9-81ED-4DB2-BD59-A6C34878D82A}">
                    <a16:rowId xmlns:a16="http://schemas.microsoft.com/office/drawing/2014/main" val="126202150"/>
                  </a:ext>
                </a:extLst>
              </a:tr>
              <a:tr h="233136">
                <a:tc>
                  <a:txBody>
                    <a:bodyPr/>
                    <a:lstStyle/>
                    <a:p>
                      <a:r>
                        <a:rPr lang="en-CA" sz="1200" b="1" dirty="0"/>
                        <a:t>begin /</a:t>
                      </a:r>
                      <a:r>
                        <a:rPr lang="en-CA" sz="1200" b="1" dirty="0" err="1"/>
                        <a:t>cbegin</a:t>
                      </a:r>
                      <a:endParaRPr lang="en-CA" sz="1200" b="1" dirty="0"/>
                    </a:p>
                  </a:txBody>
                  <a:tcPr/>
                </a:tc>
                <a:tc>
                  <a:txBody>
                    <a:bodyPr/>
                    <a:lstStyle/>
                    <a:p>
                      <a:r>
                        <a:rPr lang="en-US" sz="1200" b="1" dirty="0"/>
                        <a:t>returns iterator to the beginning of array</a:t>
                      </a:r>
                      <a:endParaRPr lang="en-CA" sz="1200" b="1" dirty="0"/>
                    </a:p>
                  </a:txBody>
                  <a:tcPr/>
                </a:tc>
                <a:extLst>
                  <a:ext uri="{0D108BD9-81ED-4DB2-BD59-A6C34878D82A}">
                    <a16:rowId xmlns:a16="http://schemas.microsoft.com/office/drawing/2014/main" val="4175268916"/>
                  </a:ext>
                </a:extLst>
              </a:tr>
              <a:tr h="238458">
                <a:tc>
                  <a:txBody>
                    <a:bodyPr/>
                    <a:lstStyle/>
                    <a:p>
                      <a:r>
                        <a:rPr lang="en-CA" sz="1200" b="1" dirty="0"/>
                        <a:t>end / </a:t>
                      </a:r>
                      <a:r>
                        <a:rPr lang="en-CA" sz="1200" b="1" dirty="0" err="1"/>
                        <a:t>cend</a:t>
                      </a:r>
                      <a:endParaRPr lang="en-CA"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returns iterator to the end of array</a:t>
                      </a:r>
                      <a:endParaRPr lang="en-CA" sz="1200" b="1" dirty="0"/>
                    </a:p>
                  </a:txBody>
                  <a:tcPr/>
                </a:tc>
                <a:extLst>
                  <a:ext uri="{0D108BD9-81ED-4DB2-BD59-A6C34878D82A}">
                    <a16:rowId xmlns:a16="http://schemas.microsoft.com/office/drawing/2014/main" val="355809318"/>
                  </a:ext>
                </a:extLst>
              </a:tr>
              <a:tr h="234255">
                <a:tc>
                  <a:txBody>
                    <a:bodyPr/>
                    <a:lstStyle/>
                    <a:p>
                      <a:r>
                        <a:rPr lang="en-CA" sz="1200" b="1" dirty="0" err="1"/>
                        <a:t>rbegin</a:t>
                      </a:r>
                      <a:r>
                        <a:rPr lang="en-CA" sz="1200" b="1" dirty="0"/>
                        <a:t> /</a:t>
                      </a:r>
                      <a:r>
                        <a:rPr lang="en-CA" sz="1200" b="1" dirty="0" err="1"/>
                        <a:t>crbegin</a:t>
                      </a:r>
                      <a:endParaRPr lang="en-CA"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returns a reverse iterator to the beginning of array</a:t>
                      </a:r>
                      <a:endParaRPr lang="en-CA" sz="1200" b="1" dirty="0"/>
                    </a:p>
                  </a:txBody>
                  <a:tcPr/>
                </a:tc>
                <a:extLst>
                  <a:ext uri="{0D108BD9-81ED-4DB2-BD59-A6C34878D82A}">
                    <a16:rowId xmlns:a16="http://schemas.microsoft.com/office/drawing/2014/main" val="3355487898"/>
                  </a:ext>
                </a:extLst>
              </a:tr>
              <a:tr h="328053">
                <a:tc>
                  <a:txBody>
                    <a:bodyPr/>
                    <a:lstStyle/>
                    <a:p>
                      <a:r>
                        <a:rPr lang="en-CA" sz="1200" b="1" dirty="0"/>
                        <a:t>rend / </a:t>
                      </a:r>
                      <a:r>
                        <a:rPr lang="en-CA" sz="1200" b="1" dirty="0" err="1"/>
                        <a:t>crend</a:t>
                      </a:r>
                      <a:endParaRPr lang="en-CA" sz="12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returns a reverse iterator to the end of array</a:t>
                      </a:r>
                      <a:endParaRPr lang="en-CA" sz="1200" b="1" dirty="0"/>
                    </a:p>
                  </a:txBody>
                  <a:tcPr/>
                </a:tc>
                <a:extLst>
                  <a:ext uri="{0D108BD9-81ED-4DB2-BD59-A6C34878D82A}">
                    <a16:rowId xmlns:a16="http://schemas.microsoft.com/office/drawing/2014/main" val="3658559137"/>
                  </a:ext>
                </a:extLst>
              </a:tr>
            </a:tbl>
          </a:graphicData>
        </a:graphic>
      </p:graphicFrame>
    </p:spTree>
    <p:extLst>
      <p:ext uri="{BB962C8B-B14F-4D97-AF65-F5344CB8AC3E}">
        <p14:creationId xmlns:p14="http://schemas.microsoft.com/office/powerpoint/2010/main" val="41801277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6E41F-609D-4633-B78B-2E20C06DED01}"/>
              </a:ext>
            </a:extLst>
          </p:cNvPr>
          <p:cNvSpPr>
            <a:spLocks noGrp="1"/>
          </p:cNvSpPr>
          <p:nvPr>
            <p:ph type="title"/>
          </p:nvPr>
        </p:nvSpPr>
        <p:spPr/>
        <p:txBody>
          <a:bodyPr/>
          <a:lstStyle/>
          <a:p>
            <a:r>
              <a:rPr lang="en-CA" dirty="0" err="1">
                <a:solidFill>
                  <a:srgbClr val="C00000"/>
                </a:solidFill>
              </a:rPr>
              <a:t>Ostream_iterator</a:t>
            </a:r>
            <a:endParaRPr lang="en-CA" dirty="0"/>
          </a:p>
        </p:txBody>
      </p:sp>
      <p:sp>
        <p:nvSpPr>
          <p:cNvPr id="3" name="Content Placeholder 2">
            <a:extLst>
              <a:ext uri="{FF2B5EF4-FFF2-40B4-BE49-F238E27FC236}">
                <a16:creationId xmlns:a16="http://schemas.microsoft.com/office/drawing/2014/main" id="{ACED1A70-E446-417E-A343-CE2EA32E5B8F}"/>
              </a:ext>
            </a:extLst>
          </p:cNvPr>
          <p:cNvSpPr>
            <a:spLocks noGrp="1"/>
          </p:cNvSpPr>
          <p:nvPr>
            <p:ph idx="1"/>
          </p:nvPr>
        </p:nvSpPr>
        <p:spPr>
          <a:xfrm>
            <a:off x="142875" y="2108201"/>
            <a:ext cx="11668125" cy="4206874"/>
          </a:xfrm>
        </p:spPr>
        <p:txBody>
          <a:bodyPr>
            <a:normAutofit fontScale="92500" lnSpcReduction="20000"/>
          </a:bodyPr>
          <a:lstStyle/>
          <a:p>
            <a:pPr>
              <a:buFont typeface="Wingdings" panose="05000000000000000000" pitchFamily="2" charset="2"/>
              <a:buChar char="§"/>
            </a:pPr>
            <a:r>
              <a:rPr lang="en-CA" sz="2400" dirty="0">
                <a:solidFill>
                  <a:srgbClr val="002060"/>
                </a:solidFill>
              </a:rPr>
              <a:t> As we have seen, there are many types of iterators such as </a:t>
            </a:r>
            <a:r>
              <a:rPr lang="en-CA" sz="2400" dirty="0">
                <a:solidFill>
                  <a:srgbClr val="0070C0"/>
                </a:solidFill>
              </a:rPr>
              <a:t>random access</a:t>
            </a:r>
            <a:r>
              <a:rPr lang="en-CA" sz="2400" dirty="0">
                <a:solidFill>
                  <a:srgbClr val="002060"/>
                </a:solidFill>
              </a:rPr>
              <a:t>, </a:t>
            </a:r>
            <a:r>
              <a:rPr lang="en-CA" sz="2400" dirty="0">
                <a:solidFill>
                  <a:srgbClr val="0070C0"/>
                </a:solidFill>
              </a:rPr>
              <a:t>bidirectional</a:t>
            </a:r>
            <a:r>
              <a:rPr lang="en-CA" sz="2400" dirty="0">
                <a:solidFill>
                  <a:srgbClr val="002060"/>
                </a:solidFill>
              </a:rPr>
              <a:t>, </a:t>
            </a:r>
            <a:r>
              <a:rPr lang="en-CA" sz="2400" dirty="0">
                <a:solidFill>
                  <a:srgbClr val="0070C0"/>
                </a:solidFill>
              </a:rPr>
              <a:t>forward</a:t>
            </a:r>
            <a:r>
              <a:rPr lang="en-CA" sz="2400" dirty="0">
                <a:solidFill>
                  <a:srgbClr val="002060"/>
                </a:solidFill>
              </a:rPr>
              <a:t> , </a:t>
            </a:r>
            <a:r>
              <a:rPr lang="en-CA" sz="2400" dirty="0">
                <a:solidFill>
                  <a:srgbClr val="0070C0"/>
                </a:solidFill>
              </a:rPr>
              <a:t>input</a:t>
            </a:r>
            <a:r>
              <a:rPr lang="en-CA" sz="2400" dirty="0">
                <a:solidFill>
                  <a:srgbClr val="002060"/>
                </a:solidFill>
              </a:rPr>
              <a:t> and </a:t>
            </a:r>
            <a:r>
              <a:rPr lang="en-CA" sz="2400" dirty="0">
                <a:solidFill>
                  <a:srgbClr val="0070C0"/>
                </a:solidFill>
              </a:rPr>
              <a:t>output</a:t>
            </a:r>
            <a:r>
              <a:rPr lang="en-CA" sz="2400" dirty="0">
                <a:solidFill>
                  <a:srgbClr val="002060"/>
                </a:solidFill>
              </a:rPr>
              <a:t> iterators.</a:t>
            </a:r>
          </a:p>
          <a:p>
            <a:pPr>
              <a:buFont typeface="Wingdings" panose="05000000000000000000" pitchFamily="2" charset="2"/>
              <a:buChar char="§"/>
            </a:pPr>
            <a:r>
              <a:rPr lang="en-CA" sz="2400" dirty="0" err="1">
                <a:solidFill>
                  <a:srgbClr val="002060"/>
                </a:solidFill>
              </a:rPr>
              <a:t>Ostream_iterator</a:t>
            </a:r>
            <a:r>
              <a:rPr lang="en-CA" sz="2400" dirty="0">
                <a:solidFill>
                  <a:srgbClr val="002060"/>
                </a:solidFill>
              </a:rPr>
              <a:t> is a special type of output iterator</a:t>
            </a:r>
          </a:p>
          <a:p>
            <a:pPr lvl="3">
              <a:buFont typeface="Wingdings" panose="05000000000000000000" pitchFamily="2" charset="2"/>
              <a:buChar char="Ø"/>
            </a:pPr>
            <a:r>
              <a:rPr lang="en-US" sz="1500" dirty="0">
                <a:solidFill>
                  <a:srgbClr val="C00000"/>
                </a:solidFill>
                <a:latin typeface="Verdana" panose="020B0604030504040204" pitchFamily="34" charset="0"/>
                <a:ea typeface="Verdana" panose="020B0604030504040204" pitchFamily="34" charset="0"/>
              </a:rPr>
              <a:t>Output iterators are iterators that can be used in sequential output operations, in which each element pointed by the iterator is written a value only once and then the iterator is incremented</a:t>
            </a:r>
            <a:endParaRPr lang="en-CA" sz="1500" dirty="0">
              <a:solidFill>
                <a:srgbClr val="C00000"/>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US" sz="2400" dirty="0">
                <a:solidFill>
                  <a:srgbClr val="002060"/>
                </a:solidFill>
              </a:rPr>
              <a:t>It is defined in header &lt;iterator&gt; that writes sequentially objects of generic type T to an output stream such as cout in &lt;iostream&gt;.</a:t>
            </a:r>
            <a:r>
              <a:rPr lang="en-US" sz="1800" dirty="0">
                <a:solidFill>
                  <a:srgbClr val="002060"/>
                </a:solidFill>
              </a:rPr>
              <a:t> </a:t>
            </a:r>
          </a:p>
          <a:p>
            <a:pPr lvl="3">
              <a:buFont typeface="Wingdings" panose="05000000000000000000" pitchFamily="2" charset="2"/>
              <a:buChar char="§"/>
            </a:pPr>
            <a:r>
              <a:rPr lang="en-US" sz="1500" dirty="0">
                <a:solidFill>
                  <a:srgbClr val="C00000"/>
                </a:solidFill>
                <a:latin typeface="Verdana" panose="020B0604030504040204" pitchFamily="34" charset="0"/>
                <a:ea typeface="Verdana" panose="020B0604030504040204" pitchFamily="34" charset="0"/>
              </a:rPr>
              <a:t>When you declare the iterator, you must specify the output stream it is associated with.</a:t>
            </a:r>
          </a:p>
          <a:p>
            <a:pPr lvl="3">
              <a:buFont typeface="Wingdings" panose="05000000000000000000" pitchFamily="2" charset="2"/>
              <a:buChar char="§"/>
            </a:pPr>
            <a:r>
              <a:rPr lang="en-US" sz="1500" dirty="0">
                <a:solidFill>
                  <a:srgbClr val="C00000"/>
                </a:solidFill>
                <a:latin typeface="Verdana" panose="020B0604030504040204" pitchFamily="34" charset="0"/>
                <a:ea typeface="Verdana" panose="020B0604030504040204" pitchFamily="34" charset="0"/>
              </a:rPr>
              <a:t>The declaration may include an optional delimiter string that will be written after each write operation (after an item is inserted in the output)</a:t>
            </a:r>
            <a:endParaRPr lang="en-US" sz="1900" dirty="0">
              <a:solidFill>
                <a:srgbClr val="002060"/>
              </a:solidFill>
              <a:latin typeface="Verdana" panose="020B0604030504040204" pitchFamily="34" charset="0"/>
              <a:ea typeface="Verdana" panose="020B0604030504040204" pitchFamily="34" charset="0"/>
            </a:endParaRPr>
          </a:p>
          <a:p>
            <a:pPr>
              <a:buFont typeface="Wingdings" panose="05000000000000000000" pitchFamily="2" charset="2"/>
              <a:buChar char="§"/>
            </a:pPr>
            <a:r>
              <a:rPr lang="en-US" sz="1800" b="1" u="sng" dirty="0">
                <a:solidFill>
                  <a:srgbClr val="C00000"/>
                </a:solidFill>
                <a:latin typeface="Consolas" panose="020B0609020204030204" pitchFamily="49" charset="0"/>
              </a:rPr>
              <a:t>Syntax</a:t>
            </a:r>
            <a:r>
              <a:rPr lang="en-US" sz="1800" dirty="0">
                <a:solidFill>
                  <a:srgbClr val="000000"/>
                </a:solidFill>
                <a:latin typeface="Consolas" panose="020B0609020204030204" pitchFamily="49" charset="0"/>
              </a:rPr>
              <a:t> std::</a:t>
            </a:r>
            <a:r>
              <a:rPr lang="en-US" sz="1800" dirty="0" err="1">
                <a:solidFill>
                  <a:srgbClr val="2B91AF"/>
                </a:solidFill>
                <a:latin typeface="Consolas" panose="020B0609020204030204" pitchFamily="49" charset="0"/>
              </a:rPr>
              <a:t>ostream_iterator</a:t>
            </a:r>
            <a:r>
              <a:rPr lang="en-US" sz="1800" dirty="0">
                <a:solidFill>
                  <a:srgbClr val="000000"/>
                </a:solidFill>
                <a:latin typeface="Consolas" panose="020B0609020204030204" pitchFamily="49" charset="0"/>
              </a:rPr>
              <a:t>&lt;</a:t>
            </a:r>
            <a:r>
              <a:rPr lang="en-US" sz="1800" dirty="0" err="1">
                <a:solidFill>
                  <a:srgbClr val="0000FF"/>
                </a:solidFill>
                <a:latin typeface="Consolas" panose="020B0609020204030204" pitchFamily="49" charset="0"/>
              </a:rPr>
              <a:t>typename</a:t>
            </a:r>
            <a:r>
              <a:rPr lang="en-US" sz="1800" dirty="0">
                <a:solidFill>
                  <a:srgbClr val="000000"/>
                </a:solidFill>
                <a:latin typeface="Consolas" panose="020B0609020204030204" pitchFamily="49" charset="0"/>
              </a:rPr>
              <a:t>&gt; </a:t>
            </a:r>
            <a:r>
              <a:rPr lang="en-US" sz="1800" dirty="0" err="1">
                <a:solidFill>
                  <a:srgbClr val="000000"/>
                </a:solidFill>
                <a:latin typeface="Consolas" panose="020B0609020204030204" pitchFamily="49" charset="0"/>
              </a:rPr>
              <a:t>iterator_name</a:t>
            </a:r>
            <a:r>
              <a:rPr lang="en-US" sz="1800" dirty="0">
                <a:solidFill>
                  <a:srgbClr val="000000"/>
                </a:solidFill>
                <a:latin typeface="Consolas" panose="020B0609020204030204" pitchFamily="49" charset="0"/>
              </a:rPr>
              <a:t>(</a:t>
            </a:r>
            <a:r>
              <a:rPr lang="en-US" sz="1800" dirty="0" err="1">
                <a:solidFill>
                  <a:srgbClr val="000000"/>
                </a:solidFill>
                <a:latin typeface="Consolas" panose="020B0609020204030204" pitchFamily="49" charset="0"/>
              </a:rPr>
              <a:t>output_stream</a:t>
            </a:r>
            <a:r>
              <a:rPr lang="en-US" sz="1800" dirty="0">
                <a:solidFill>
                  <a:srgbClr val="000000"/>
                </a:solidFill>
                <a:latin typeface="Consolas" panose="020B0609020204030204" pitchFamily="49" charset="0"/>
              </a:rPr>
              <a:t>, </a:t>
            </a:r>
            <a:r>
              <a:rPr lang="en-US" sz="1800" dirty="0">
                <a:solidFill>
                  <a:srgbClr val="A31515"/>
                </a:solidFill>
                <a:latin typeface="Consolas" panose="020B0609020204030204" pitchFamily="49" charset="0"/>
              </a:rPr>
              <a:t>delimiter</a:t>
            </a:r>
            <a:r>
              <a:rPr lang="en-US" sz="1800" dirty="0">
                <a:solidFill>
                  <a:srgbClr val="000000"/>
                </a:solidFill>
                <a:latin typeface="Consolas" panose="020B0609020204030204" pitchFamily="49" charset="0"/>
              </a:rPr>
              <a:t>);</a:t>
            </a:r>
          </a:p>
          <a:p>
            <a:pPr>
              <a:buFont typeface="Wingdings" panose="05000000000000000000" pitchFamily="2" charset="2"/>
              <a:buChar char="§"/>
            </a:pPr>
            <a:r>
              <a:rPr lang="en-US" sz="1800" dirty="0">
                <a:solidFill>
                  <a:srgbClr val="002060"/>
                </a:solidFill>
              </a:rPr>
              <a:t> Operators *   ++    and = are already overloaded to be used with </a:t>
            </a:r>
            <a:r>
              <a:rPr lang="en-US" sz="1800" dirty="0" err="1">
                <a:solidFill>
                  <a:srgbClr val="002060"/>
                </a:solidFill>
              </a:rPr>
              <a:t>ostream</a:t>
            </a:r>
            <a:r>
              <a:rPr lang="en-US" sz="1800" dirty="0">
                <a:solidFill>
                  <a:srgbClr val="002060"/>
                </a:solidFill>
              </a:rPr>
              <a:t> iterator </a:t>
            </a:r>
          </a:p>
          <a:p>
            <a:pPr>
              <a:buFont typeface="Wingdings" panose="05000000000000000000" pitchFamily="2" charset="2"/>
              <a:buChar char="§"/>
            </a:pPr>
            <a:endParaRPr lang="en-US" sz="1800" dirty="0">
              <a:solidFill>
                <a:srgbClr val="002060"/>
              </a:solidFill>
            </a:endParaRPr>
          </a:p>
          <a:p>
            <a:pPr>
              <a:buFont typeface="Wingdings" panose="05000000000000000000" pitchFamily="2" charset="2"/>
              <a:buChar char="§"/>
            </a:pPr>
            <a:endParaRPr lang="en-US" sz="1800" dirty="0">
              <a:solidFill>
                <a:schemeClr val="tx1"/>
              </a:solidFill>
            </a:endParaRPr>
          </a:p>
          <a:p>
            <a:pPr>
              <a:buFont typeface="Wingdings" panose="05000000000000000000" pitchFamily="2" charset="2"/>
              <a:buChar char="Ø"/>
            </a:pPr>
            <a:endParaRPr lang="en-CA" sz="1800" dirty="0">
              <a:solidFill>
                <a:schemeClr val="tx1"/>
              </a:solidFill>
            </a:endParaRPr>
          </a:p>
        </p:txBody>
      </p:sp>
    </p:spTree>
    <p:extLst>
      <p:ext uri="{BB962C8B-B14F-4D97-AF65-F5344CB8AC3E}">
        <p14:creationId xmlns:p14="http://schemas.microsoft.com/office/powerpoint/2010/main" val="21785646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04BCD3-C391-41C0-A933-811C94F9A886}"/>
              </a:ext>
            </a:extLst>
          </p:cNvPr>
          <p:cNvPicPr>
            <a:picLocks noChangeAspect="1"/>
          </p:cNvPicPr>
          <p:nvPr/>
        </p:nvPicPr>
        <p:blipFill>
          <a:blip r:embed="rId2"/>
          <a:stretch>
            <a:fillRect/>
          </a:stretch>
        </p:blipFill>
        <p:spPr>
          <a:xfrm>
            <a:off x="-1" y="38100"/>
            <a:ext cx="9163051" cy="6324600"/>
          </a:xfrm>
          <a:prstGeom prst="rect">
            <a:avLst/>
          </a:prstGeom>
        </p:spPr>
      </p:pic>
      <p:pic>
        <p:nvPicPr>
          <p:cNvPr id="7" name="Picture 6">
            <a:extLst>
              <a:ext uri="{FF2B5EF4-FFF2-40B4-BE49-F238E27FC236}">
                <a16:creationId xmlns:a16="http://schemas.microsoft.com/office/drawing/2014/main" id="{FA525C89-3A50-48D6-A58F-D1EE2BFA0787}"/>
              </a:ext>
            </a:extLst>
          </p:cNvPr>
          <p:cNvPicPr>
            <a:picLocks noChangeAspect="1"/>
          </p:cNvPicPr>
          <p:nvPr/>
        </p:nvPicPr>
        <p:blipFill>
          <a:blip r:embed="rId3"/>
          <a:stretch>
            <a:fillRect/>
          </a:stretch>
        </p:blipFill>
        <p:spPr>
          <a:xfrm>
            <a:off x="8153400" y="1220053"/>
            <a:ext cx="4038600" cy="914400"/>
          </a:xfrm>
          <a:prstGeom prst="rect">
            <a:avLst/>
          </a:prstGeom>
        </p:spPr>
      </p:pic>
    </p:spTree>
    <p:extLst>
      <p:ext uri="{BB962C8B-B14F-4D97-AF65-F5344CB8AC3E}">
        <p14:creationId xmlns:p14="http://schemas.microsoft.com/office/powerpoint/2010/main" val="26774849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BEF106-3031-4B41-BC75-99FD12267242}"/>
              </a:ext>
            </a:extLst>
          </p:cNvPr>
          <p:cNvSpPr>
            <a:spLocks noGrp="1"/>
          </p:cNvSpPr>
          <p:nvPr>
            <p:ph type="title"/>
          </p:nvPr>
        </p:nvSpPr>
        <p:spPr/>
        <p:txBody>
          <a:bodyPr/>
          <a:lstStyle/>
          <a:p>
            <a:endParaRPr lang="en-CA"/>
          </a:p>
        </p:txBody>
      </p:sp>
      <p:pic>
        <p:nvPicPr>
          <p:cNvPr id="4" name="Picture 3">
            <a:extLst>
              <a:ext uri="{FF2B5EF4-FFF2-40B4-BE49-F238E27FC236}">
                <a16:creationId xmlns:a16="http://schemas.microsoft.com/office/drawing/2014/main" id="{BC5E5F19-503F-4D34-B5A8-DD5E2F7B3385}"/>
              </a:ext>
            </a:extLst>
          </p:cNvPr>
          <p:cNvPicPr>
            <a:picLocks noChangeAspect="1"/>
          </p:cNvPicPr>
          <p:nvPr/>
        </p:nvPicPr>
        <p:blipFill>
          <a:blip r:embed="rId2"/>
          <a:stretch>
            <a:fillRect/>
          </a:stretch>
        </p:blipFill>
        <p:spPr>
          <a:xfrm>
            <a:off x="38100" y="-76200"/>
            <a:ext cx="6118817" cy="6229350"/>
          </a:xfrm>
          <a:prstGeom prst="rect">
            <a:avLst/>
          </a:prstGeom>
        </p:spPr>
      </p:pic>
      <p:pic>
        <p:nvPicPr>
          <p:cNvPr id="6" name="Picture 5">
            <a:extLst>
              <a:ext uri="{FF2B5EF4-FFF2-40B4-BE49-F238E27FC236}">
                <a16:creationId xmlns:a16="http://schemas.microsoft.com/office/drawing/2014/main" id="{1D32C4C2-ADF3-4534-8CCB-E0DE548C4697}"/>
              </a:ext>
            </a:extLst>
          </p:cNvPr>
          <p:cNvPicPr>
            <a:picLocks noChangeAspect="1"/>
          </p:cNvPicPr>
          <p:nvPr/>
        </p:nvPicPr>
        <p:blipFill>
          <a:blip r:embed="rId3"/>
          <a:stretch>
            <a:fillRect/>
          </a:stretch>
        </p:blipFill>
        <p:spPr>
          <a:xfrm>
            <a:off x="6280785" y="23261"/>
            <a:ext cx="5814060" cy="4106378"/>
          </a:xfrm>
          <a:prstGeom prst="rect">
            <a:avLst/>
          </a:prstGeom>
        </p:spPr>
      </p:pic>
      <p:pic>
        <p:nvPicPr>
          <p:cNvPr id="8" name="Picture 7">
            <a:extLst>
              <a:ext uri="{FF2B5EF4-FFF2-40B4-BE49-F238E27FC236}">
                <a16:creationId xmlns:a16="http://schemas.microsoft.com/office/drawing/2014/main" id="{8B60D880-669D-4438-81B3-83890DC752A6}"/>
              </a:ext>
            </a:extLst>
          </p:cNvPr>
          <p:cNvPicPr>
            <a:picLocks noChangeAspect="1"/>
          </p:cNvPicPr>
          <p:nvPr/>
        </p:nvPicPr>
        <p:blipFill>
          <a:blip r:embed="rId4"/>
          <a:stretch>
            <a:fillRect/>
          </a:stretch>
        </p:blipFill>
        <p:spPr>
          <a:xfrm>
            <a:off x="6863715" y="4010628"/>
            <a:ext cx="5086350" cy="2326906"/>
          </a:xfrm>
          <a:prstGeom prst="rect">
            <a:avLst/>
          </a:prstGeom>
        </p:spPr>
      </p:pic>
    </p:spTree>
    <p:extLst>
      <p:ext uri="{BB962C8B-B14F-4D97-AF65-F5344CB8AC3E}">
        <p14:creationId xmlns:p14="http://schemas.microsoft.com/office/powerpoint/2010/main" val="4154540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96CD1-FE5E-4324-87F1-9463762103E4}"/>
              </a:ext>
            </a:extLst>
          </p:cNvPr>
          <p:cNvSpPr>
            <a:spLocks noGrp="1"/>
          </p:cNvSpPr>
          <p:nvPr>
            <p:ph type="title"/>
          </p:nvPr>
        </p:nvSpPr>
        <p:spPr/>
        <p:txBody>
          <a:bodyPr/>
          <a:lstStyle/>
          <a:p>
            <a:r>
              <a:rPr lang="en-CA" dirty="0">
                <a:solidFill>
                  <a:srgbClr val="C00000"/>
                </a:solidFill>
              </a:rPr>
              <a:t>Function Pointer (FP)</a:t>
            </a:r>
          </a:p>
        </p:txBody>
      </p:sp>
      <p:sp>
        <p:nvSpPr>
          <p:cNvPr id="3" name="Content Placeholder 2">
            <a:extLst>
              <a:ext uri="{FF2B5EF4-FFF2-40B4-BE49-F238E27FC236}">
                <a16:creationId xmlns:a16="http://schemas.microsoft.com/office/drawing/2014/main" id="{4F8D8B6C-23B5-45DB-98D4-2D8D80044D30}"/>
              </a:ext>
            </a:extLst>
          </p:cNvPr>
          <p:cNvSpPr>
            <a:spLocks noGrp="1"/>
          </p:cNvSpPr>
          <p:nvPr>
            <p:ph idx="1"/>
          </p:nvPr>
        </p:nvSpPr>
        <p:spPr>
          <a:xfrm>
            <a:off x="695325" y="1889126"/>
            <a:ext cx="10544175" cy="4244974"/>
          </a:xfrm>
        </p:spPr>
        <p:txBody>
          <a:bodyPr>
            <a:normAutofit fontScale="92500" lnSpcReduction="20000"/>
          </a:bodyPr>
          <a:lstStyle/>
          <a:p>
            <a:pPr>
              <a:spcBef>
                <a:spcPts val="0"/>
              </a:spcBef>
              <a:spcAft>
                <a:spcPts val="0"/>
              </a:spcAft>
              <a:buFont typeface="Wingdings" panose="05000000000000000000" pitchFamily="2" charset="2"/>
              <a:buChar char="§"/>
            </a:pPr>
            <a:r>
              <a:rPr lang="en-CA" dirty="0"/>
              <a:t> </a:t>
            </a:r>
            <a:r>
              <a:rPr lang="en-CA" dirty="0">
                <a:solidFill>
                  <a:srgbClr val="002060"/>
                </a:solidFill>
              </a:rPr>
              <a:t>As you know, a function is a block of code stored continuously in the memory, where the entry point is the starting address (address of first instruction) in memory. </a:t>
            </a:r>
          </a:p>
          <a:p>
            <a:pPr>
              <a:spcBef>
                <a:spcPts val="0"/>
              </a:spcBef>
              <a:spcAft>
                <a:spcPts val="0"/>
              </a:spcAft>
              <a:buFont typeface="Wingdings" panose="05000000000000000000" pitchFamily="2" charset="2"/>
              <a:buChar char="§"/>
            </a:pPr>
            <a:r>
              <a:rPr lang="en-CA" dirty="0">
                <a:solidFill>
                  <a:srgbClr val="002060"/>
                </a:solidFill>
              </a:rPr>
              <a:t> A pointer, is a variable that stores the address of another variable.</a:t>
            </a:r>
          </a:p>
          <a:p>
            <a:pPr>
              <a:buFont typeface="Wingdings" panose="05000000000000000000" pitchFamily="2" charset="2"/>
              <a:buChar char="§"/>
            </a:pPr>
            <a:r>
              <a:rPr lang="en-CA" dirty="0">
                <a:sym typeface="Wingdings" panose="05000000000000000000" pitchFamily="2" charset="2"/>
              </a:rPr>
              <a:t> By declaring a pointer and giving it the address of the entry point  a function pointer is created.</a:t>
            </a:r>
          </a:p>
          <a:p>
            <a:pPr lvl="6">
              <a:buFont typeface="Wingdings" panose="05000000000000000000" pitchFamily="2" charset="2"/>
              <a:buChar char="Ø"/>
            </a:pPr>
            <a:r>
              <a:rPr lang="en-CA" sz="1800" dirty="0">
                <a:solidFill>
                  <a:srgbClr val="C00000"/>
                </a:solidFill>
                <a:sym typeface="Wingdings" panose="05000000000000000000" pitchFamily="2" charset="2"/>
              </a:rPr>
              <a:t>FP is a variable that point to function rather than pointing to data.</a:t>
            </a:r>
          </a:p>
          <a:p>
            <a:pPr lvl="6">
              <a:buFont typeface="Wingdings" panose="05000000000000000000" pitchFamily="2" charset="2"/>
              <a:buChar char="Ø"/>
            </a:pPr>
            <a:r>
              <a:rPr lang="en-CA" sz="1800" dirty="0">
                <a:solidFill>
                  <a:srgbClr val="C00000"/>
                </a:solidFill>
                <a:sym typeface="Wingdings" panose="05000000000000000000" pitchFamily="2" charset="2"/>
              </a:rPr>
              <a:t> FP must match the shape of the function its going to point to.</a:t>
            </a:r>
          </a:p>
          <a:p>
            <a:pPr>
              <a:spcBef>
                <a:spcPts val="0"/>
              </a:spcBef>
              <a:spcAft>
                <a:spcPts val="0"/>
              </a:spcAft>
              <a:buFont typeface="Wingdings" panose="05000000000000000000" pitchFamily="2" charset="2"/>
              <a:buChar char="Ø"/>
            </a:pPr>
            <a:r>
              <a:rPr lang="en-CA" sz="2500" dirty="0">
                <a:solidFill>
                  <a:srgbClr val="C00000"/>
                </a:solidFill>
                <a:sym typeface="Wingdings" panose="05000000000000000000" pitchFamily="2" charset="2"/>
              </a:rPr>
              <a:t> Syntax:</a:t>
            </a:r>
          </a:p>
          <a:p>
            <a:pPr marL="521208" lvl="3" indent="0">
              <a:buNone/>
            </a:pPr>
            <a:r>
              <a:rPr lang="en-CA" sz="1900" dirty="0">
                <a:solidFill>
                  <a:srgbClr val="002060"/>
                </a:solidFill>
                <a:sym typeface="Wingdings" panose="05000000000000000000" pitchFamily="2" charset="2"/>
              </a:rPr>
              <a:t>a- In order to declare a function pointer and let it points to a function(initialize it)</a:t>
            </a:r>
          </a:p>
          <a:p>
            <a:pPr marL="521208" lvl="3" indent="0">
              <a:buNone/>
            </a:pPr>
            <a:r>
              <a:rPr lang="en-CA" sz="2000" dirty="0">
                <a:solidFill>
                  <a:schemeClr val="accent5"/>
                </a:solidFill>
                <a:sym typeface="Wingdings" panose="05000000000000000000" pitchFamily="2" charset="2"/>
              </a:rPr>
              <a:t>     </a:t>
            </a:r>
            <a:r>
              <a:rPr lang="en-CA" sz="2000" dirty="0" err="1">
                <a:solidFill>
                  <a:schemeClr val="accent5"/>
                </a:solidFill>
                <a:latin typeface="Consolas" panose="020B0609020204030204" pitchFamily="49" charset="0"/>
                <a:sym typeface="Wingdings" panose="05000000000000000000" pitchFamily="2" charset="2"/>
              </a:rPr>
              <a:t>Fun_return_type</a:t>
            </a:r>
            <a:r>
              <a:rPr lang="en-CA" sz="2000" dirty="0">
                <a:solidFill>
                  <a:srgbClr val="002060"/>
                </a:solidFill>
                <a:latin typeface="Consolas" panose="020B0609020204030204" pitchFamily="49" charset="0"/>
                <a:sym typeface="Wingdings" panose="05000000000000000000" pitchFamily="2" charset="2"/>
              </a:rPr>
              <a:t> </a:t>
            </a:r>
            <a:r>
              <a:rPr lang="en-CA" sz="2000" dirty="0">
                <a:solidFill>
                  <a:schemeClr val="tx1"/>
                </a:solidFill>
                <a:latin typeface="Consolas" panose="020B0609020204030204" pitchFamily="49" charset="0"/>
                <a:sym typeface="Wingdings" panose="05000000000000000000" pitchFamily="2" charset="2"/>
              </a:rPr>
              <a:t>(*</a:t>
            </a:r>
            <a:r>
              <a:rPr lang="en-CA" sz="2000" dirty="0" err="1">
                <a:solidFill>
                  <a:schemeClr val="tx1"/>
                </a:solidFill>
                <a:latin typeface="Consolas" panose="020B0609020204030204" pitchFamily="49" charset="0"/>
                <a:sym typeface="Wingdings" panose="05000000000000000000" pitchFamily="2" charset="2"/>
              </a:rPr>
              <a:t>pointer_name</a:t>
            </a:r>
            <a:r>
              <a:rPr lang="en-CA" sz="2000" dirty="0">
                <a:solidFill>
                  <a:schemeClr val="tx1"/>
                </a:solidFill>
                <a:latin typeface="Consolas" panose="020B0609020204030204" pitchFamily="49" charset="0"/>
                <a:sym typeface="Wingdings" panose="05000000000000000000" pitchFamily="2" charset="2"/>
              </a:rPr>
              <a:t>) </a:t>
            </a:r>
            <a:r>
              <a:rPr lang="en-CA" sz="2000" dirty="0">
                <a:solidFill>
                  <a:srgbClr val="00B050"/>
                </a:solidFill>
                <a:latin typeface="Consolas" panose="020B0609020204030204" pitchFamily="49" charset="0"/>
                <a:sym typeface="Wingdings" panose="05000000000000000000" pitchFamily="2" charset="2"/>
              </a:rPr>
              <a:t>({parameters list})</a:t>
            </a:r>
            <a:r>
              <a:rPr lang="en-CA" sz="2000" dirty="0">
                <a:solidFill>
                  <a:schemeClr val="tx1"/>
                </a:solidFill>
                <a:latin typeface="Consolas" panose="020B0609020204030204" pitchFamily="49" charset="0"/>
                <a:sym typeface="Wingdings" panose="05000000000000000000" pitchFamily="2" charset="2"/>
              </a:rPr>
              <a:t> = </a:t>
            </a:r>
            <a:r>
              <a:rPr lang="en-CA" sz="2000" dirty="0" err="1">
                <a:solidFill>
                  <a:schemeClr val="tx1"/>
                </a:solidFill>
                <a:latin typeface="Consolas" panose="020B0609020204030204" pitchFamily="49" charset="0"/>
                <a:sym typeface="Wingdings" panose="05000000000000000000" pitchFamily="2" charset="2"/>
              </a:rPr>
              <a:t>function_name</a:t>
            </a:r>
            <a:r>
              <a:rPr lang="en-CA" sz="2000" dirty="0">
                <a:solidFill>
                  <a:schemeClr val="tx1"/>
                </a:solidFill>
                <a:latin typeface="Consolas" panose="020B0609020204030204" pitchFamily="49" charset="0"/>
                <a:sym typeface="Wingdings" panose="05000000000000000000" pitchFamily="2" charset="2"/>
              </a:rPr>
              <a:t>;</a:t>
            </a:r>
          </a:p>
          <a:p>
            <a:pPr marL="521208" lvl="3" indent="0">
              <a:buNone/>
            </a:pPr>
            <a:r>
              <a:rPr lang="en-CA" sz="1900" dirty="0">
                <a:solidFill>
                  <a:srgbClr val="002060"/>
                </a:solidFill>
                <a:sym typeface="Wingdings" panose="05000000000000000000" pitchFamily="2" charset="2"/>
              </a:rPr>
              <a:t> b- call the function using the function pointer</a:t>
            </a:r>
          </a:p>
          <a:p>
            <a:pPr marL="521208" lvl="3" indent="0">
              <a:buNone/>
            </a:pPr>
            <a:r>
              <a:rPr lang="en-CA" sz="2000" dirty="0">
                <a:solidFill>
                  <a:schemeClr val="tx1"/>
                </a:solidFill>
                <a:sym typeface="Wingdings" panose="05000000000000000000" pitchFamily="2" charset="2"/>
              </a:rPr>
              <a:t>     (*</a:t>
            </a:r>
            <a:r>
              <a:rPr lang="en-CA" sz="2000" dirty="0" err="1">
                <a:solidFill>
                  <a:schemeClr val="tx1"/>
                </a:solidFill>
                <a:latin typeface="Consolas" panose="020B0609020204030204" pitchFamily="49" charset="0"/>
                <a:sym typeface="Wingdings" panose="05000000000000000000" pitchFamily="2" charset="2"/>
              </a:rPr>
              <a:t>pointer_name</a:t>
            </a:r>
            <a:r>
              <a:rPr lang="en-CA" sz="2000" dirty="0">
                <a:solidFill>
                  <a:schemeClr val="tx1"/>
                </a:solidFill>
                <a:latin typeface="Consolas" panose="020B0609020204030204" pitchFamily="49" charset="0"/>
                <a:sym typeface="Wingdings" panose="05000000000000000000" pitchFamily="2" charset="2"/>
              </a:rPr>
              <a:t>) </a:t>
            </a:r>
            <a:r>
              <a:rPr lang="en-CA" sz="2000" dirty="0">
                <a:solidFill>
                  <a:srgbClr val="00B050"/>
                </a:solidFill>
                <a:latin typeface="Consolas" panose="020B0609020204030204" pitchFamily="49" charset="0"/>
                <a:sym typeface="Wingdings" panose="05000000000000000000" pitchFamily="2" charset="2"/>
              </a:rPr>
              <a:t>({</a:t>
            </a:r>
            <a:r>
              <a:rPr lang="en-CA" sz="2000" dirty="0" err="1">
                <a:solidFill>
                  <a:srgbClr val="00B050"/>
                </a:solidFill>
                <a:latin typeface="Consolas" panose="020B0609020204030204" pitchFamily="49" charset="0"/>
                <a:sym typeface="Wingdings" panose="05000000000000000000" pitchFamily="2" charset="2"/>
              </a:rPr>
              <a:t>argument_list</a:t>
            </a:r>
            <a:r>
              <a:rPr lang="en-CA" sz="2000" dirty="0">
                <a:solidFill>
                  <a:srgbClr val="00B050"/>
                </a:solidFill>
                <a:latin typeface="Consolas" panose="020B0609020204030204" pitchFamily="49" charset="0"/>
                <a:sym typeface="Wingdings" panose="05000000000000000000" pitchFamily="2" charset="2"/>
              </a:rPr>
              <a:t>})</a:t>
            </a:r>
            <a:r>
              <a:rPr lang="en-CA" sz="2000" dirty="0">
                <a:solidFill>
                  <a:schemeClr val="tx1"/>
                </a:solidFill>
                <a:latin typeface="Consolas" panose="020B0609020204030204" pitchFamily="49" charset="0"/>
                <a:sym typeface="Wingdings" panose="05000000000000000000" pitchFamily="2" charset="2"/>
              </a:rPr>
              <a:t>;//or </a:t>
            </a:r>
            <a:r>
              <a:rPr lang="en-CA" sz="2000" dirty="0" err="1">
                <a:solidFill>
                  <a:schemeClr val="tx1"/>
                </a:solidFill>
                <a:latin typeface="Consolas" panose="020B0609020204030204" pitchFamily="49" charset="0"/>
                <a:sym typeface="Wingdings" panose="05000000000000000000" pitchFamily="2" charset="2"/>
              </a:rPr>
              <a:t>pointer_name</a:t>
            </a:r>
            <a:r>
              <a:rPr lang="en-CA" sz="2000" dirty="0">
                <a:solidFill>
                  <a:schemeClr val="tx1"/>
                </a:solidFill>
                <a:latin typeface="Consolas" panose="020B0609020204030204" pitchFamily="49" charset="0"/>
                <a:sym typeface="Wingdings" panose="05000000000000000000" pitchFamily="2" charset="2"/>
              </a:rPr>
              <a:t> </a:t>
            </a:r>
            <a:r>
              <a:rPr lang="en-CA" sz="2000" dirty="0">
                <a:solidFill>
                  <a:srgbClr val="00B050"/>
                </a:solidFill>
                <a:latin typeface="Consolas" panose="020B0609020204030204" pitchFamily="49" charset="0"/>
                <a:sym typeface="Wingdings" panose="05000000000000000000" pitchFamily="2" charset="2"/>
              </a:rPr>
              <a:t>({</a:t>
            </a:r>
            <a:r>
              <a:rPr lang="en-CA" sz="2000" dirty="0" err="1">
                <a:solidFill>
                  <a:srgbClr val="00B050"/>
                </a:solidFill>
                <a:latin typeface="Consolas" panose="020B0609020204030204" pitchFamily="49" charset="0"/>
                <a:sym typeface="Wingdings" panose="05000000000000000000" pitchFamily="2" charset="2"/>
              </a:rPr>
              <a:t>argument_list</a:t>
            </a:r>
            <a:r>
              <a:rPr lang="en-CA" sz="2000" dirty="0">
                <a:solidFill>
                  <a:srgbClr val="00B050"/>
                </a:solidFill>
                <a:latin typeface="Consolas" panose="020B0609020204030204" pitchFamily="49" charset="0"/>
                <a:sym typeface="Wingdings" panose="05000000000000000000" pitchFamily="2" charset="2"/>
              </a:rPr>
              <a:t>})</a:t>
            </a:r>
            <a:r>
              <a:rPr lang="en-CA" sz="2000" dirty="0">
                <a:solidFill>
                  <a:schemeClr val="tx1"/>
                </a:solidFill>
                <a:latin typeface="Consolas" panose="020B0609020204030204" pitchFamily="49" charset="0"/>
                <a:sym typeface="Wingdings" panose="05000000000000000000" pitchFamily="2" charset="2"/>
              </a:rPr>
              <a:t>;</a:t>
            </a:r>
          </a:p>
          <a:p>
            <a:pPr marL="0" indent="-137160">
              <a:buNone/>
            </a:pPr>
            <a:r>
              <a:rPr lang="en-CA" sz="2000" dirty="0">
                <a:solidFill>
                  <a:srgbClr val="C00000"/>
                </a:solidFill>
                <a:sym typeface="Wingdings" panose="05000000000000000000" pitchFamily="2" charset="2"/>
              </a:rPr>
              <a:t>Notes: the </a:t>
            </a:r>
            <a:r>
              <a:rPr lang="en-CA" sz="2000" dirty="0" err="1">
                <a:solidFill>
                  <a:srgbClr val="C00000"/>
                </a:solidFill>
                <a:sym typeface="Wingdings" panose="05000000000000000000" pitchFamily="2" charset="2"/>
              </a:rPr>
              <a:t>rvalue</a:t>
            </a:r>
            <a:r>
              <a:rPr lang="en-CA" sz="2000" dirty="0">
                <a:solidFill>
                  <a:srgbClr val="C00000"/>
                </a:solidFill>
                <a:sym typeface="Wingdings" panose="05000000000000000000" pitchFamily="2" charset="2"/>
              </a:rPr>
              <a:t> must match the </a:t>
            </a:r>
            <a:r>
              <a:rPr lang="en-CA" sz="2000" dirty="0" err="1">
                <a:solidFill>
                  <a:srgbClr val="C00000"/>
                </a:solidFill>
                <a:sym typeface="Wingdings" panose="05000000000000000000" pitchFamily="2" charset="2"/>
              </a:rPr>
              <a:t>lvalue</a:t>
            </a:r>
            <a:r>
              <a:rPr lang="en-CA" sz="2000" dirty="0">
                <a:solidFill>
                  <a:srgbClr val="C00000"/>
                </a:solidFill>
                <a:sym typeface="Wingdings" panose="05000000000000000000" pitchFamily="2" charset="2"/>
              </a:rPr>
              <a:t> in terms of return data type, number of parameters and type of parameters.</a:t>
            </a:r>
          </a:p>
          <a:p>
            <a:pPr marL="0" indent="-137160">
              <a:buNone/>
            </a:pPr>
            <a:endParaRPr lang="en-CA" sz="2500" dirty="0">
              <a:solidFill>
                <a:schemeClr val="tx1"/>
              </a:solidFill>
              <a:sym typeface="Wingdings" panose="05000000000000000000" pitchFamily="2" charset="2"/>
            </a:endParaRPr>
          </a:p>
        </p:txBody>
      </p:sp>
      <p:pic>
        <p:nvPicPr>
          <p:cNvPr id="5" name="Picture 4">
            <a:extLst>
              <a:ext uri="{FF2B5EF4-FFF2-40B4-BE49-F238E27FC236}">
                <a16:creationId xmlns:a16="http://schemas.microsoft.com/office/drawing/2014/main" id="{BBD0AF33-F2BB-457D-9EB7-22B9E87EF05A}"/>
              </a:ext>
            </a:extLst>
          </p:cNvPr>
          <p:cNvPicPr>
            <a:picLocks noChangeAspect="1"/>
          </p:cNvPicPr>
          <p:nvPr/>
        </p:nvPicPr>
        <p:blipFill>
          <a:blip r:embed="rId2"/>
          <a:stretch>
            <a:fillRect/>
          </a:stretch>
        </p:blipFill>
        <p:spPr>
          <a:xfrm>
            <a:off x="4314825" y="5619751"/>
            <a:ext cx="3057525" cy="1238250"/>
          </a:xfrm>
          <a:prstGeom prst="rect">
            <a:avLst/>
          </a:prstGeom>
        </p:spPr>
      </p:pic>
    </p:spTree>
    <p:extLst>
      <p:ext uri="{BB962C8B-B14F-4D97-AF65-F5344CB8AC3E}">
        <p14:creationId xmlns:p14="http://schemas.microsoft.com/office/powerpoint/2010/main" val="19175800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1C35A-4A43-4EA9-867C-D679FE4113C3}"/>
              </a:ext>
            </a:extLst>
          </p:cNvPr>
          <p:cNvSpPr>
            <a:spLocks noGrp="1"/>
          </p:cNvSpPr>
          <p:nvPr>
            <p:ph type="title"/>
          </p:nvPr>
        </p:nvSpPr>
        <p:spPr/>
        <p:txBody>
          <a:bodyPr/>
          <a:lstStyle/>
          <a:p>
            <a:r>
              <a:rPr lang="en-CA" dirty="0">
                <a:solidFill>
                  <a:srgbClr val="C00000"/>
                </a:solidFill>
              </a:rPr>
              <a:t>FP and </a:t>
            </a:r>
            <a:r>
              <a:rPr lang="en-CA" dirty="0" err="1">
                <a:solidFill>
                  <a:srgbClr val="C00000"/>
                </a:solidFill>
              </a:rPr>
              <a:t>callbacks</a:t>
            </a:r>
            <a:endParaRPr lang="en-CA" dirty="0">
              <a:solidFill>
                <a:srgbClr val="C00000"/>
              </a:solidFill>
            </a:endParaRPr>
          </a:p>
        </p:txBody>
      </p:sp>
      <p:sp>
        <p:nvSpPr>
          <p:cNvPr id="3" name="Content Placeholder 2">
            <a:extLst>
              <a:ext uri="{FF2B5EF4-FFF2-40B4-BE49-F238E27FC236}">
                <a16:creationId xmlns:a16="http://schemas.microsoft.com/office/drawing/2014/main" id="{E2FF0CCE-BA45-47F3-9D5C-57DEE4E33B40}"/>
              </a:ext>
            </a:extLst>
          </p:cNvPr>
          <p:cNvSpPr>
            <a:spLocks noGrp="1"/>
          </p:cNvSpPr>
          <p:nvPr>
            <p:ph idx="1"/>
          </p:nvPr>
        </p:nvSpPr>
        <p:spPr>
          <a:xfrm>
            <a:off x="590549" y="2108201"/>
            <a:ext cx="11001375" cy="4264024"/>
          </a:xfrm>
        </p:spPr>
        <p:txBody>
          <a:bodyPr>
            <a:normAutofit fontScale="92500" lnSpcReduction="20000"/>
          </a:bodyPr>
          <a:lstStyle/>
          <a:p>
            <a:pPr>
              <a:spcBef>
                <a:spcPts val="0"/>
              </a:spcBef>
              <a:spcAft>
                <a:spcPts val="0"/>
              </a:spcAft>
              <a:buFont typeface="Wingdings" panose="05000000000000000000" pitchFamily="2" charset="2"/>
              <a:buChar char="§"/>
            </a:pPr>
            <a:r>
              <a:rPr lang="en-CA" dirty="0">
                <a:solidFill>
                  <a:schemeClr val="tx1"/>
                </a:solidFill>
              </a:rPr>
              <a:t> Most use cases of function pointers are around function </a:t>
            </a:r>
            <a:r>
              <a:rPr lang="en-CA" dirty="0">
                <a:solidFill>
                  <a:srgbClr val="FF0000"/>
                </a:solidFill>
              </a:rPr>
              <a:t>“callback”</a:t>
            </a:r>
          </a:p>
          <a:p>
            <a:pPr>
              <a:spcBef>
                <a:spcPts val="0"/>
              </a:spcBef>
              <a:spcAft>
                <a:spcPts val="0"/>
              </a:spcAft>
              <a:buFont typeface="Wingdings" panose="05000000000000000000" pitchFamily="2" charset="2"/>
              <a:buChar char="§"/>
            </a:pPr>
            <a:r>
              <a:rPr lang="en-CA" dirty="0"/>
              <a:t> In this case, the function pointer is passed as an argument of another function (ex. </a:t>
            </a:r>
            <a:r>
              <a:rPr lang="en-CA" dirty="0">
                <a:solidFill>
                  <a:srgbClr val="0070C0"/>
                </a:solidFill>
              </a:rPr>
              <a:t>Fun</a:t>
            </a:r>
            <a:r>
              <a:rPr lang="en-CA" dirty="0"/>
              <a:t>). </a:t>
            </a:r>
          </a:p>
          <a:p>
            <a:pPr marL="0" indent="0">
              <a:spcBef>
                <a:spcPts val="0"/>
              </a:spcBef>
              <a:spcAft>
                <a:spcPts val="0"/>
              </a:spcAft>
              <a:buNone/>
            </a:pPr>
            <a:r>
              <a:rPr lang="en-CA" dirty="0"/>
              <a:t>	</a:t>
            </a:r>
            <a:r>
              <a:rPr lang="en-CA" sz="1800" dirty="0">
                <a:sym typeface="Wingdings" panose="05000000000000000000" pitchFamily="2" charset="2"/>
              </a:rPr>
              <a:t> calling function </a:t>
            </a:r>
            <a:r>
              <a:rPr lang="en-CA" sz="1800" dirty="0">
                <a:solidFill>
                  <a:srgbClr val="0070C0"/>
                </a:solidFill>
                <a:sym typeface="Wingdings" panose="05000000000000000000" pitchFamily="2" charset="2"/>
              </a:rPr>
              <a:t>Fun</a:t>
            </a:r>
            <a:r>
              <a:rPr lang="en-CA" sz="1800" dirty="0">
                <a:sym typeface="Wingdings" panose="05000000000000000000" pitchFamily="2" charset="2"/>
              </a:rPr>
              <a:t> would </a:t>
            </a:r>
            <a:r>
              <a:rPr lang="en-CA" sz="1800" dirty="0">
                <a:solidFill>
                  <a:srgbClr val="FF0000"/>
                </a:solidFill>
                <a:sym typeface="Wingdings" panose="05000000000000000000" pitchFamily="2" charset="2"/>
              </a:rPr>
              <a:t>callback</a:t>
            </a:r>
            <a:r>
              <a:rPr lang="en-CA" sz="1800" dirty="0">
                <a:sym typeface="Wingdings" panose="05000000000000000000" pitchFamily="2" charset="2"/>
              </a:rPr>
              <a:t> the function in which the function pointer is pointing to.</a:t>
            </a: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a:p>
            <a:pPr marL="0" indent="0">
              <a:spcBef>
                <a:spcPts val="0"/>
              </a:spcBef>
              <a:spcAft>
                <a:spcPts val="0"/>
              </a:spcAft>
              <a:buNone/>
            </a:pPr>
            <a:endParaRPr lang="en-CA" sz="1800" dirty="0">
              <a:sym typeface="Wingdings" panose="05000000000000000000" pitchFamily="2" charset="2"/>
            </a:endParaRPr>
          </a:p>
          <a:p>
            <a:pPr>
              <a:spcBef>
                <a:spcPts val="0"/>
              </a:spcBef>
              <a:spcAft>
                <a:spcPts val="0"/>
              </a:spcAft>
              <a:buFont typeface="Wingdings" panose="05000000000000000000" pitchFamily="2" charset="2"/>
              <a:buChar char="§"/>
            </a:pPr>
            <a:r>
              <a:rPr lang="en-CA" sz="1800" dirty="0">
                <a:sym typeface="Wingdings" panose="05000000000000000000" pitchFamily="2" charset="2"/>
              </a:rPr>
              <a:t> </a:t>
            </a:r>
            <a:r>
              <a:rPr lang="en-CA" sz="1800" dirty="0">
                <a:solidFill>
                  <a:srgbClr val="00B050"/>
                </a:solidFill>
                <a:sym typeface="Wingdings" panose="05000000000000000000" pitchFamily="2" charset="2"/>
              </a:rPr>
              <a:t>Thus</a:t>
            </a:r>
            <a:r>
              <a:rPr lang="en-CA" sz="1800" dirty="0">
                <a:sym typeface="Wingdings" panose="05000000000000000000" pitchFamily="2" charset="2"/>
              </a:rPr>
              <a:t>, </a:t>
            </a:r>
            <a:r>
              <a:rPr lang="en-CA" sz="1800" dirty="0">
                <a:solidFill>
                  <a:srgbClr val="0070C0"/>
                </a:solidFill>
                <a:latin typeface="Consolas" panose="020B0609020204030204" pitchFamily="49" charset="0"/>
                <a:sym typeface="Wingdings" panose="05000000000000000000" pitchFamily="2" charset="2"/>
              </a:rPr>
              <a:t>accumulate</a:t>
            </a:r>
            <a:r>
              <a:rPr lang="en-CA" sz="1800" dirty="0">
                <a:latin typeface="Consolas" panose="020B0609020204030204" pitchFamily="49" charset="0"/>
                <a:sym typeface="Wingdings" panose="05000000000000000000" pitchFamily="2" charset="2"/>
              </a:rPr>
              <a:t>, </a:t>
            </a:r>
            <a:r>
              <a:rPr lang="en-CA" sz="1800" dirty="0" err="1">
                <a:solidFill>
                  <a:srgbClr val="0070C0"/>
                </a:solidFill>
                <a:latin typeface="Consolas" panose="020B0609020204030204" pitchFamily="49" charset="0"/>
                <a:sym typeface="Wingdings" panose="05000000000000000000" pitchFamily="2" charset="2"/>
              </a:rPr>
              <a:t>adjacent_difference</a:t>
            </a:r>
            <a:r>
              <a:rPr lang="en-CA" sz="1800" dirty="0">
                <a:solidFill>
                  <a:srgbClr val="0070C0"/>
                </a:solidFill>
                <a:latin typeface="Consolas" panose="020B0609020204030204" pitchFamily="49" charset="0"/>
                <a:sym typeface="Wingdings" panose="05000000000000000000" pitchFamily="2" charset="2"/>
              </a:rPr>
              <a:t> </a:t>
            </a:r>
            <a:r>
              <a:rPr lang="en-CA" sz="1800" dirty="0">
                <a:latin typeface="Consolas" panose="020B0609020204030204" pitchFamily="49" charset="0"/>
                <a:sym typeface="Wingdings" panose="05000000000000000000" pitchFamily="2" charset="2"/>
              </a:rPr>
              <a:t>, </a:t>
            </a:r>
            <a:r>
              <a:rPr lang="en-CA" sz="1800" dirty="0" err="1">
                <a:solidFill>
                  <a:srgbClr val="0070C0"/>
                </a:solidFill>
                <a:latin typeface="Consolas" panose="020B0609020204030204" pitchFamily="49" charset="0"/>
                <a:sym typeface="Wingdings" panose="05000000000000000000" pitchFamily="2" charset="2"/>
              </a:rPr>
              <a:t>partial_sum</a:t>
            </a:r>
            <a:r>
              <a:rPr lang="en-CA" sz="1800" dirty="0">
                <a:latin typeface="Consolas" panose="020B0609020204030204" pitchFamily="49" charset="0"/>
                <a:sym typeface="Wingdings" panose="05000000000000000000" pitchFamily="2" charset="2"/>
              </a:rPr>
              <a:t>, </a:t>
            </a:r>
            <a:r>
              <a:rPr lang="en-CA" sz="1800" dirty="0" err="1">
                <a:solidFill>
                  <a:srgbClr val="0070C0"/>
                </a:solidFill>
                <a:latin typeface="Consolas" panose="020B0609020204030204" pitchFamily="49" charset="0"/>
                <a:sym typeface="Wingdings" panose="05000000000000000000" pitchFamily="2" charset="2"/>
              </a:rPr>
              <a:t>inner_product</a:t>
            </a:r>
            <a:r>
              <a:rPr lang="en-CA" sz="1800" dirty="0">
                <a:solidFill>
                  <a:srgbClr val="0070C0"/>
                </a:solidFill>
                <a:latin typeface="Consolas" panose="020B0609020204030204" pitchFamily="49" charset="0"/>
                <a:sym typeface="Wingdings" panose="05000000000000000000" pitchFamily="2" charset="2"/>
              </a:rPr>
              <a:t> transform </a:t>
            </a:r>
            <a:r>
              <a:rPr lang="en-CA" sz="1800" dirty="0" err="1">
                <a:solidFill>
                  <a:srgbClr val="0070C0"/>
                </a:solidFill>
                <a:latin typeface="Consolas" panose="020B0609020204030204" pitchFamily="49" charset="0"/>
                <a:sym typeface="Wingdings" panose="05000000000000000000" pitchFamily="2" charset="2"/>
              </a:rPr>
              <a:t>for_each</a:t>
            </a:r>
            <a:r>
              <a:rPr lang="en-CA" sz="1800" dirty="0">
                <a:solidFill>
                  <a:srgbClr val="0070C0"/>
                </a:solidFill>
                <a:sym typeface="Wingdings" panose="05000000000000000000" pitchFamily="2" charset="2"/>
              </a:rPr>
              <a:t> </a:t>
            </a:r>
            <a:r>
              <a:rPr lang="en-CA" sz="1800" dirty="0">
                <a:solidFill>
                  <a:srgbClr val="00B050"/>
                </a:solidFill>
                <a:sym typeface="Wingdings" panose="05000000000000000000" pitchFamily="2" charset="2"/>
              </a:rPr>
              <a:t>may utilize function pointer in callback mode  </a:t>
            </a:r>
            <a:r>
              <a:rPr lang="en-CA" sz="1800" b="1" dirty="0">
                <a:solidFill>
                  <a:schemeClr val="accent3">
                    <a:lumMod val="50000"/>
                  </a:schemeClr>
                </a:solidFill>
                <a:sym typeface="Wingdings" panose="05000000000000000000" pitchFamily="2" charset="2"/>
              </a:rPr>
              <a:t>Function pointer is quite handy to be used with STL algorithms.</a:t>
            </a:r>
          </a:p>
          <a:p>
            <a:pPr>
              <a:spcBef>
                <a:spcPts val="0"/>
              </a:spcBef>
              <a:spcAft>
                <a:spcPts val="0"/>
              </a:spcAft>
              <a:buFont typeface="Wingdings" panose="05000000000000000000" pitchFamily="2" charset="2"/>
              <a:buChar char="§"/>
            </a:pPr>
            <a:r>
              <a:rPr lang="en-CA" sz="1800" dirty="0">
                <a:sym typeface="Wingdings" panose="05000000000000000000" pitchFamily="2" charset="2"/>
              </a:rPr>
              <a:t> </a:t>
            </a:r>
            <a:r>
              <a:rPr lang="en-CA" sz="1800" dirty="0">
                <a:solidFill>
                  <a:srgbClr val="C00000"/>
                </a:solidFill>
                <a:sym typeface="Wingdings" panose="05000000000000000000" pitchFamily="2" charset="2"/>
              </a:rPr>
              <a:t>Remember that for each function you declare, there exist a function pointer that is created implicitly for that function with the same function name.</a:t>
            </a:r>
          </a:p>
          <a:p>
            <a:pPr>
              <a:spcBef>
                <a:spcPts val="0"/>
              </a:spcBef>
              <a:spcAft>
                <a:spcPts val="0"/>
              </a:spcAft>
              <a:buFont typeface="Wingdings" panose="05000000000000000000" pitchFamily="2" charset="2"/>
              <a:buChar char="§"/>
            </a:pPr>
            <a:endParaRPr lang="en-CA" sz="1800" dirty="0">
              <a:sym typeface="Wingdings" panose="05000000000000000000" pitchFamily="2" charset="2"/>
            </a:endParaRPr>
          </a:p>
        </p:txBody>
      </p:sp>
      <p:pic>
        <p:nvPicPr>
          <p:cNvPr id="7" name="Picture 6">
            <a:extLst>
              <a:ext uri="{FF2B5EF4-FFF2-40B4-BE49-F238E27FC236}">
                <a16:creationId xmlns:a16="http://schemas.microsoft.com/office/drawing/2014/main" id="{3D5E2A60-1FC9-4170-8FD0-7CB74B30C144}"/>
              </a:ext>
            </a:extLst>
          </p:cNvPr>
          <p:cNvPicPr>
            <a:picLocks noChangeAspect="1"/>
          </p:cNvPicPr>
          <p:nvPr/>
        </p:nvPicPr>
        <p:blipFill>
          <a:blip r:embed="rId2"/>
          <a:stretch>
            <a:fillRect/>
          </a:stretch>
        </p:blipFill>
        <p:spPr>
          <a:xfrm>
            <a:off x="3538537" y="2968072"/>
            <a:ext cx="3986213" cy="1908727"/>
          </a:xfrm>
          <a:prstGeom prst="rect">
            <a:avLst/>
          </a:prstGeom>
        </p:spPr>
      </p:pic>
      <p:pic>
        <p:nvPicPr>
          <p:cNvPr id="9" name="Picture 8">
            <a:extLst>
              <a:ext uri="{FF2B5EF4-FFF2-40B4-BE49-F238E27FC236}">
                <a16:creationId xmlns:a16="http://schemas.microsoft.com/office/drawing/2014/main" id="{A76B8D58-5876-4CC7-8A34-31AC205E457F}"/>
              </a:ext>
            </a:extLst>
          </p:cNvPr>
          <p:cNvPicPr>
            <a:picLocks noChangeAspect="1"/>
          </p:cNvPicPr>
          <p:nvPr/>
        </p:nvPicPr>
        <p:blipFill>
          <a:blip r:embed="rId3"/>
          <a:stretch>
            <a:fillRect/>
          </a:stretch>
        </p:blipFill>
        <p:spPr>
          <a:xfrm>
            <a:off x="3819525" y="5838824"/>
            <a:ext cx="3986213" cy="904241"/>
          </a:xfrm>
          <a:prstGeom prst="rect">
            <a:avLst/>
          </a:prstGeom>
        </p:spPr>
      </p:pic>
    </p:spTree>
    <p:extLst>
      <p:ext uri="{BB962C8B-B14F-4D97-AF65-F5344CB8AC3E}">
        <p14:creationId xmlns:p14="http://schemas.microsoft.com/office/powerpoint/2010/main" val="23923585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D3FCB-09BD-47D0-9229-7C57F1AEBBB6}"/>
              </a:ext>
            </a:extLst>
          </p:cNvPr>
          <p:cNvSpPr>
            <a:spLocks noGrp="1"/>
          </p:cNvSpPr>
          <p:nvPr>
            <p:ph type="title"/>
          </p:nvPr>
        </p:nvSpPr>
        <p:spPr/>
        <p:txBody>
          <a:bodyPr/>
          <a:lstStyle/>
          <a:p>
            <a:r>
              <a:rPr lang="en-CA" dirty="0">
                <a:solidFill>
                  <a:srgbClr val="C00000"/>
                </a:solidFill>
              </a:rPr>
              <a:t>C++ lambda function</a:t>
            </a:r>
          </a:p>
        </p:txBody>
      </p:sp>
      <p:sp>
        <p:nvSpPr>
          <p:cNvPr id="3" name="Content Placeholder 2">
            <a:extLst>
              <a:ext uri="{FF2B5EF4-FFF2-40B4-BE49-F238E27FC236}">
                <a16:creationId xmlns:a16="http://schemas.microsoft.com/office/drawing/2014/main" id="{B849FD8C-9699-4A88-A46A-6870BB6D7D98}"/>
              </a:ext>
            </a:extLst>
          </p:cNvPr>
          <p:cNvSpPr>
            <a:spLocks noGrp="1"/>
          </p:cNvSpPr>
          <p:nvPr>
            <p:ph idx="1"/>
          </p:nvPr>
        </p:nvSpPr>
        <p:spPr>
          <a:xfrm>
            <a:off x="666750" y="1936751"/>
            <a:ext cx="10488930" cy="4283074"/>
          </a:xfrm>
        </p:spPr>
        <p:txBody>
          <a:bodyPr>
            <a:normAutofit fontScale="92500" lnSpcReduction="10000"/>
          </a:bodyPr>
          <a:lstStyle/>
          <a:p>
            <a:pPr>
              <a:buFont typeface="Wingdings" panose="05000000000000000000" pitchFamily="2" charset="2"/>
              <a:buChar char="§"/>
            </a:pPr>
            <a:r>
              <a:rPr lang="en-CA" sz="1800" dirty="0">
                <a:solidFill>
                  <a:srgbClr val="002060"/>
                </a:solidFill>
                <a:latin typeface="Arial" panose="020B0604020202020204" pitchFamily="34" charset="0"/>
                <a:cs typeface="Arial" panose="020B0604020202020204" pitchFamily="34" charset="0"/>
              </a:rPr>
              <a:t> </a:t>
            </a:r>
            <a:r>
              <a:rPr lang="en-CA" sz="2000" dirty="0">
                <a:solidFill>
                  <a:srgbClr val="002060"/>
                </a:solidFill>
                <a:latin typeface="Arial" panose="020B0604020202020204" pitchFamily="34" charset="0"/>
                <a:cs typeface="Arial" panose="020B0604020202020204" pitchFamily="34" charset="0"/>
              </a:rPr>
              <a:t>This concept is introduced in the modern C++ around 1930.</a:t>
            </a:r>
          </a:p>
          <a:p>
            <a:pPr>
              <a:spcBef>
                <a:spcPts val="0"/>
              </a:spcBef>
              <a:spcAft>
                <a:spcPts val="0"/>
              </a:spcAft>
              <a:buFont typeface="Wingdings" panose="05000000000000000000" pitchFamily="2" charset="2"/>
              <a:buChar char="§"/>
            </a:pPr>
            <a:r>
              <a:rPr lang="en-CA" sz="2000" dirty="0">
                <a:solidFill>
                  <a:srgbClr val="0070C0"/>
                </a:solidFill>
                <a:latin typeface="Arial" panose="020B0604020202020204" pitchFamily="34" charset="0"/>
                <a:cs typeface="Arial" panose="020B0604020202020204" pitchFamily="34" charset="0"/>
              </a:rPr>
              <a:t> Lambda function is an anonymous function (that has no name) defined in the location where it will be called or passed as an argument to another function.</a:t>
            </a:r>
          </a:p>
          <a:p>
            <a:pPr lvl="4">
              <a:buFont typeface="Wingdings" panose="05000000000000000000" pitchFamily="2" charset="2"/>
              <a:buChar char="ü"/>
            </a:pPr>
            <a:r>
              <a:rPr lang="en-CA" sz="1600" b="1" dirty="0">
                <a:solidFill>
                  <a:srgbClr val="C00000"/>
                </a:solidFill>
                <a:latin typeface="Arial" panose="020B0604020202020204" pitchFamily="34" charset="0"/>
                <a:cs typeface="Arial" panose="020B0604020202020204" pitchFamily="34" charset="0"/>
              </a:rPr>
              <a:t>Typically, lambda function is a short inline function that is going to be invoked infrequently. </a:t>
            </a:r>
          </a:p>
          <a:p>
            <a:pPr lvl="4">
              <a:buFont typeface="Wingdings" panose="05000000000000000000" pitchFamily="2" charset="2"/>
              <a:buChar char="ü"/>
            </a:pPr>
            <a:r>
              <a:rPr lang="en-CA" sz="1600" b="1" dirty="0">
                <a:solidFill>
                  <a:srgbClr val="C00000"/>
                </a:solidFill>
                <a:latin typeface="Arial" panose="020B0604020202020204" pitchFamily="34" charset="0"/>
                <a:cs typeface="Arial" panose="020B0604020202020204" pitchFamily="34" charset="0"/>
              </a:rPr>
              <a:t>Lambda function could be defined inside the body of another function (illegal with fundamental functions)</a:t>
            </a:r>
          </a:p>
          <a:p>
            <a:pPr lvl="4">
              <a:buFont typeface="Wingdings" panose="05000000000000000000" pitchFamily="2" charset="2"/>
              <a:buChar char="ü"/>
            </a:pPr>
            <a:r>
              <a:rPr lang="en-CA" sz="1600" b="1" dirty="0">
                <a:solidFill>
                  <a:srgbClr val="C00000"/>
                </a:solidFill>
                <a:latin typeface="Arial" panose="020B0604020202020204" pitchFamily="34" charset="0"/>
                <a:cs typeface="Arial" panose="020B0604020202020204" pitchFamily="34" charset="0"/>
              </a:rPr>
              <a:t>Lambda function could be </a:t>
            </a:r>
            <a:r>
              <a:rPr lang="en-CA" sz="1800" b="1" dirty="0">
                <a:solidFill>
                  <a:srgbClr val="C00000"/>
                </a:solidFill>
                <a:latin typeface="Arial" panose="020B0604020202020204" pitchFamily="34" charset="0"/>
                <a:cs typeface="Arial" panose="020B0604020202020204" pitchFamily="34" charset="0"/>
              </a:rPr>
              <a:t>defined in the parameter list of  another function (illegal with fundamental functions</a:t>
            </a:r>
            <a:r>
              <a:rPr lang="en-CA" sz="2100" b="1" dirty="0">
                <a:solidFill>
                  <a:srgbClr val="C00000"/>
                </a:solidFill>
                <a:latin typeface="Arial" panose="020B0604020202020204" pitchFamily="34" charset="0"/>
                <a:cs typeface="Arial" panose="020B0604020202020204" pitchFamily="34" charset="0"/>
              </a:rPr>
              <a:t>)</a:t>
            </a:r>
            <a:endParaRPr lang="en-CA" sz="1600" b="1" dirty="0">
              <a:solidFill>
                <a:srgbClr val="C00000"/>
              </a:solidFill>
              <a:latin typeface="Arial" panose="020B0604020202020204" pitchFamily="34" charset="0"/>
              <a:cs typeface="Arial" panose="020B0604020202020204" pitchFamily="34" charset="0"/>
            </a:endParaRPr>
          </a:p>
          <a:p>
            <a:pPr>
              <a:spcBef>
                <a:spcPts val="0"/>
              </a:spcBef>
              <a:buFont typeface="Wingdings" panose="05000000000000000000" pitchFamily="2" charset="2"/>
              <a:buChar char="§"/>
            </a:pPr>
            <a:r>
              <a:rPr lang="en-CA" sz="2600" dirty="0">
                <a:solidFill>
                  <a:srgbClr val="C00000"/>
                </a:solidFill>
              </a:rPr>
              <a:t>Syntax</a:t>
            </a:r>
          </a:p>
          <a:p>
            <a:pPr marL="871400" lvl="5" indent="0">
              <a:buNone/>
            </a:pPr>
            <a:r>
              <a:rPr lang="en-CA" sz="1900" dirty="0">
                <a:solidFill>
                  <a:srgbClr val="00B050"/>
                </a:solidFill>
                <a:latin typeface="Consolas" panose="020B0609020204030204" pitchFamily="49" charset="0"/>
              </a:rPr>
              <a:t>[capture list]</a:t>
            </a:r>
            <a:r>
              <a:rPr lang="en-CA" sz="1900" dirty="0">
                <a:solidFill>
                  <a:srgbClr val="C00000"/>
                </a:solidFill>
                <a:latin typeface="Consolas" panose="020B0609020204030204" pitchFamily="49" charset="0"/>
              </a:rPr>
              <a:t>(</a:t>
            </a:r>
            <a:r>
              <a:rPr lang="en-CA" sz="1900" dirty="0" err="1">
                <a:solidFill>
                  <a:srgbClr val="C00000"/>
                </a:solidFill>
                <a:latin typeface="Consolas" panose="020B0609020204030204" pitchFamily="49" charset="0"/>
              </a:rPr>
              <a:t>parameters_list</a:t>
            </a:r>
            <a:r>
              <a:rPr lang="en-CA" sz="1900" dirty="0">
                <a:solidFill>
                  <a:srgbClr val="C00000"/>
                </a:solidFill>
                <a:latin typeface="Consolas" panose="020B0609020204030204" pitchFamily="49" charset="0"/>
              </a:rPr>
              <a:t>)</a:t>
            </a:r>
            <a:r>
              <a:rPr lang="en-CA" sz="1900" dirty="0">
                <a:solidFill>
                  <a:srgbClr val="C00000"/>
                </a:solidFill>
                <a:latin typeface="Consolas" panose="020B0609020204030204" pitchFamily="49" charset="0"/>
                <a:sym typeface="Wingdings" panose="05000000000000000000" pitchFamily="2" charset="2"/>
              </a:rPr>
              <a:t> </a:t>
            </a:r>
            <a:r>
              <a:rPr lang="en-CA" sz="1900" dirty="0">
                <a:solidFill>
                  <a:srgbClr val="0070C0"/>
                </a:solidFill>
                <a:latin typeface="Consolas" panose="020B0609020204030204" pitchFamily="49" charset="0"/>
                <a:sym typeface="Wingdings" panose="05000000000000000000" pitchFamily="2" charset="2"/>
              </a:rPr>
              <a:t>- &gt;</a:t>
            </a:r>
            <a:r>
              <a:rPr lang="en-CA" sz="1900" dirty="0">
                <a:solidFill>
                  <a:srgbClr val="C00000"/>
                </a:solidFill>
                <a:latin typeface="Consolas" panose="020B0609020204030204" pitchFamily="49" charset="0"/>
                <a:sym typeface="Wingdings" panose="05000000000000000000" pitchFamily="2" charset="2"/>
              </a:rPr>
              <a:t> </a:t>
            </a:r>
            <a:r>
              <a:rPr lang="en-CA" sz="1900" dirty="0" err="1">
                <a:solidFill>
                  <a:schemeClr val="accent3">
                    <a:lumMod val="75000"/>
                  </a:schemeClr>
                </a:solidFill>
                <a:latin typeface="Consolas" panose="020B0609020204030204" pitchFamily="49" charset="0"/>
                <a:sym typeface="Wingdings" panose="05000000000000000000" pitchFamily="2" charset="2"/>
              </a:rPr>
              <a:t>return_type</a:t>
            </a:r>
            <a:r>
              <a:rPr lang="en-CA" sz="1900" dirty="0">
                <a:solidFill>
                  <a:srgbClr val="C00000"/>
                </a:solidFill>
                <a:latin typeface="Consolas" panose="020B0609020204030204" pitchFamily="49" charset="0"/>
                <a:sym typeface="Wingdings" panose="05000000000000000000" pitchFamily="2" charset="2"/>
              </a:rPr>
              <a:t> {</a:t>
            </a:r>
          </a:p>
          <a:p>
            <a:pPr marL="871400" lvl="5" indent="0">
              <a:buNone/>
            </a:pPr>
            <a:r>
              <a:rPr lang="en-CA" sz="1900" b="1" dirty="0">
                <a:solidFill>
                  <a:schemeClr val="tx1">
                    <a:lumMod val="95000"/>
                    <a:lumOff val="5000"/>
                  </a:schemeClr>
                </a:solidFill>
                <a:latin typeface="Consolas" panose="020B0609020204030204" pitchFamily="49" charset="0"/>
                <a:sym typeface="Wingdings" panose="05000000000000000000" pitchFamily="2" charset="2"/>
              </a:rPr>
              <a:t>……body of lambda function….</a:t>
            </a:r>
          </a:p>
          <a:p>
            <a:pPr marL="871400" lvl="5" indent="0">
              <a:buNone/>
            </a:pPr>
            <a:r>
              <a:rPr lang="en-CA" sz="1900" dirty="0">
                <a:solidFill>
                  <a:srgbClr val="C00000"/>
                </a:solidFill>
                <a:latin typeface="Consolas" panose="020B0609020204030204" pitchFamily="49" charset="0"/>
                <a:sym typeface="Wingdings" panose="05000000000000000000" pitchFamily="2" charset="2"/>
              </a:rPr>
              <a:t>}</a:t>
            </a:r>
            <a:r>
              <a:rPr lang="en-CA" sz="1900" dirty="0">
                <a:solidFill>
                  <a:schemeClr val="accent3">
                    <a:lumMod val="50000"/>
                  </a:schemeClr>
                </a:solidFill>
                <a:highlight>
                  <a:srgbClr val="FFFF00"/>
                </a:highlight>
                <a:latin typeface="Consolas" panose="020B0609020204030204" pitchFamily="49" charset="0"/>
                <a:sym typeface="Wingdings" panose="05000000000000000000" pitchFamily="2" charset="2"/>
              </a:rPr>
              <a:t>;</a:t>
            </a:r>
          </a:p>
          <a:p>
            <a:pPr>
              <a:buFont typeface="Wingdings" panose="05000000000000000000" pitchFamily="2" charset="2"/>
              <a:buChar char="§"/>
            </a:pPr>
            <a:r>
              <a:rPr lang="en-CA" sz="2400" dirty="0">
                <a:solidFill>
                  <a:schemeClr val="accent3">
                    <a:lumMod val="50000"/>
                  </a:schemeClr>
                </a:solidFill>
                <a:latin typeface="Consolas" panose="020B0609020204030204" pitchFamily="49" charset="0"/>
                <a:sym typeface="Wingdings" panose="05000000000000000000" pitchFamily="2" charset="2"/>
              </a:rPr>
              <a:t>[](){}; is the simplest odd-looking lambda.</a:t>
            </a:r>
          </a:p>
          <a:p>
            <a:endParaRPr lang="en-CA" sz="2400" dirty="0">
              <a:solidFill>
                <a:schemeClr val="accent3">
                  <a:lumMod val="50000"/>
                </a:schemeClr>
              </a:solidFill>
              <a:highlight>
                <a:srgbClr val="FFFF00"/>
              </a:highlight>
              <a:latin typeface="Consolas" panose="020B0609020204030204" pitchFamily="49" charset="0"/>
              <a:sym typeface="Wingdings" panose="05000000000000000000" pitchFamily="2" charset="2"/>
            </a:endParaRPr>
          </a:p>
          <a:p>
            <a:pPr marL="871400" lvl="5" indent="0">
              <a:buNone/>
            </a:pPr>
            <a:endParaRPr lang="en-CA" sz="2600" dirty="0">
              <a:solidFill>
                <a:schemeClr val="accent3">
                  <a:lumMod val="50000"/>
                </a:schemeClr>
              </a:solidFill>
              <a:highlight>
                <a:srgbClr val="FFFF00"/>
              </a:highlight>
              <a:latin typeface="Consolas" panose="020B0609020204030204" pitchFamily="49" charset="0"/>
              <a:sym typeface="Wingdings" panose="05000000000000000000" pitchFamily="2" charset="2"/>
            </a:endParaRPr>
          </a:p>
          <a:p>
            <a:pPr marL="205740" indent="-342900">
              <a:buFont typeface="Wingdings" panose="05000000000000000000" pitchFamily="2" charset="2"/>
              <a:buChar char="Ø"/>
            </a:pPr>
            <a:endParaRPr lang="en-CA" sz="2200" dirty="0">
              <a:solidFill>
                <a:srgbClr val="C00000"/>
              </a:solidFill>
            </a:endParaRPr>
          </a:p>
        </p:txBody>
      </p:sp>
    </p:spTree>
    <p:extLst>
      <p:ext uri="{BB962C8B-B14F-4D97-AF65-F5344CB8AC3E}">
        <p14:creationId xmlns:p14="http://schemas.microsoft.com/office/powerpoint/2010/main" val="436341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60E7B-DFDF-401E-8F9B-599C45CF6657}"/>
              </a:ext>
            </a:extLst>
          </p:cNvPr>
          <p:cNvSpPr>
            <a:spLocks noGrp="1"/>
          </p:cNvSpPr>
          <p:nvPr>
            <p:ph type="title"/>
          </p:nvPr>
        </p:nvSpPr>
        <p:spPr/>
        <p:txBody>
          <a:bodyPr/>
          <a:lstStyle/>
          <a:p>
            <a:r>
              <a:rPr lang="en-CA" dirty="0">
                <a:solidFill>
                  <a:srgbClr val="C00000"/>
                </a:solidFill>
              </a:rPr>
              <a:t>Introduction (2)</a:t>
            </a:r>
          </a:p>
        </p:txBody>
      </p:sp>
      <p:sp>
        <p:nvSpPr>
          <p:cNvPr id="3" name="Content Placeholder 2">
            <a:extLst>
              <a:ext uri="{FF2B5EF4-FFF2-40B4-BE49-F238E27FC236}">
                <a16:creationId xmlns:a16="http://schemas.microsoft.com/office/drawing/2014/main" id="{3D474180-A651-42A7-AF12-B215F3CED910}"/>
              </a:ext>
            </a:extLst>
          </p:cNvPr>
          <p:cNvSpPr>
            <a:spLocks noGrp="1"/>
          </p:cNvSpPr>
          <p:nvPr>
            <p:ph idx="1"/>
          </p:nvPr>
        </p:nvSpPr>
        <p:spPr>
          <a:xfrm>
            <a:off x="646044" y="2197653"/>
            <a:ext cx="10436087" cy="3760891"/>
          </a:xfrm>
        </p:spPr>
        <p:txBody>
          <a:bodyPr>
            <a:normAutofit/>
          </a:bodyPr>
          <a:lstStyle/>
          <a:p>
            <a:pPr>
              <a:buFont typeface="Wingdings" panose="05000000000000000000" pitchFamily="2" charset="2"/>
              <a:buChar char="§"/>
            </a:pPr>
            <a:r>
              <a:rPr lang="en-CA" sz="2000" dirty="0">
                <a:solidFill>
                  <a:srgbClr val="002060"/>
                </a:solidFill>
              </a:rPr>
              <a:t>STL is distributed among numerous header files.</a:t>
            </a:r>
          </a:p>
          <a:p>
            <a:pPr lvl="2">
              <a:buFont typeface="Wingdings" panose="05000000000000000000" pitchFamily="2" charset="2"/>
              <a:buChar char="§"/>
            </a:pPr>
            <a:r>
              <a:rPr lang="en-CA" sz="1600" dirty="0">
                <a:solidFill>
                  <a:schemeClr val="tx1"/>
                </a:solidFill>
              </a:rPr>
              <a:t>Headers providing container-like data structures such as</a:t>
            </a:r>
            <a:r>
              <a:rPr lang="en-CA" sz="1500" dirty="0">
                <a:solidFill>
                  <a:schemeClr val="tx1"/>
                </a:solidFill>
              </a:rPr>
              <a:t> </a:t>
            </a:r>
            <a:r>
              <a:rPr lang="en-CA" sz="1500" b="1" i="1" dirty="0">
                <a:solidFill>
                  <a:srgbClr val="C00000"/>
                </a:solidFill>
              </a:rPr>
              <a:t>&lt;vector&gt;, &lt;array&gt;, &lt;dequeue&gt;, &lt;map&gt;.</a:t>
            </a:r>
          </a:p>
          <a:p>
            <a:pPr lvl="2">
              <a:buFont typeface="Wingdings" panose="05000000000000000000" pitchFamily="2" charset="2"/>
              <a:buChar char="§"/>
            </a:pPr>
            <a:r>
              <a:rPr lang="en-CA" sz="1600" dirty="0">
                <a:solidFill>
                  <a:schemeClr val="tx1"/>
                </a:solidFill>
              </a:rPr>
              <a:t>Headers providing iterator-based modifying and non-modifying functions on sequences </a:t>
            </a:r>
            <a:r>
              <a:rPr lang="en-CA" sz="1500" b="1" i="1" dirty="0">
                <a:solidFill>
                  <a:srgbClr val="C00000"/>
                </a:solidFill>
              </a:rPr>
              <a:t>&lt;numeric&gt;</a:t>
            </a:r>
          </a:p>
          <a:p>
            <a:pPr lvl="2">
              <a:buFont typeface="Wingdings" panose="05000000000000000000" pitchFamily="2" charset="2"/>
              <a:buChar char="§"/>
            </a:pPr>
            <a:r>
              <a:rPr lang="en-CA" sz="1600" dirty="0">
                <a:solidFill>
                  <a:schemeClr val="tx1"/>
                </a:solidFill>
              </a:rPr>
              <a:t>Headers  </a:t>
            </a:r>
            <a:r>
              <a:rPr lang="en-US" sz="1600" dirty="0">
                <a:solidFill>
                  <a:schemeClr val="tx1"/>
                </a:solidFill>
              </a:rPr>
              <a:t>providing predefined class templates for function objects, including operations for arithmetic, comparisons, and logic</a:t>
            </a:r>
            <a:r>
              <a:rPr lang="en-US" sz="1600" i="0" dirty="0">
                <a:solidFill>
                  <a:schemeClr val="tx1"/>
                </a:solidFill>
                <a:effectLst/>
                <a:latin typeface="arial" panose="020B0604020202020204" pitchFamily="34" charset="0"/>
              </a:rPr>
              <a:t> </a:t>
            </a:r>
            <a:r>
              <a:rPr lang="en-US" sz="1500" b="1" i="1" dirty="0">
                <a:solidFill>
                  <a:srgbClr val="C00000"/>
                </a:solidFill>
                <a:effectLst/>
                <a:latin typeface="arial" panose="020B0604020202020204" pitchFamily="34" charset="0"/>
              </a:rPr>
              <a:t>&lt;functional&gt;</a:t>
            </a:r>
            <a:endParaRPr lang="en-CA" dirty="0">
              <a:solidFill>
                <a:srgbClr val="002060"/>
              </a:solidFill>
            </a:endParaRPr>
          </a:p>
          <a:p>
            <a:pPr>
              <a:buFont typeface="Wingdings" panose="05000000000000000000" pitchFamily="2" charset="2"/>
              <a:buChar char="§"/>
            </a:pPr>
            <a:r>
              <a:rPr lang="en-CA" dirty="0">
                <a:solidFill>
                  <a:srgbClr val="002060"/>
                </a:solidFill>
              </a:rPr>
              <a:t>In this lecture, we will consider few numeric and functional functions along with few containers.</a:t>
            </a:r>
          </a:p>
          <a:p>
            <a:pPr>
              <a:buFont typeface="Wingdings" panose="05000000000000000000" pitchFamily="2" charset="2"/>
              <a:buChar char="§"/>
            </a:pPr>
            <a:r>
              <a:rPr lang="en-US" dirty="0">
                <a:solidFill>
                  <a:srgbClr val="002060"/>
                </a:solidFill>
                <a:sym typeface="Wingdings" panose="05000000000000000000" pitchFamily="2" charset="2"/>
              </a:rPr>
              <a:t> Additionally, we will study the concept of </a:t>
            </a:r>
            <a:r>
              <a:rPr lang="en-US" dirty="0">
                <a:solidFill>
                  <a:srgbClr val="C00000"/>
                </a:solidFill>
                <a:sym typeface="Wingdings" panose="05000000000000000000" pitchFamily="2" charset="2"/>
              </a:rPr>
              <a:t>lambda expression </a:t>
            </a:r>
            <a:r>
              <a:rPr lang="en-US" dirty="0">
                <a:solidFill>
                  <a:srgbClr val="002060"/>
                </a:solidFill>
                <a:sym typeface="Wingdings" panose="05000000000000000000" pitchFamily="2" charset="2"/>
              </a:rPr>
              <a:t>as an alternative to function pointer.</a:t>
            </a:r>
          </a:p>
          <a:p>
            <a:pPr marL="384048" lvl="2" indent="0">
              <a:buNone/>
            </a:pPr>
            <a:endParaRPr lang="en-CA" dirty="0"/>
          </a:p>
        </p:txBody>
      </p:sp>
    </p:spTree>
    <p:extLst>
      <p:ext uri="{BB962C8B-B14F-4D97-AF65-F5344CB8AC3E}">
        <p14:creationId xmlns:p14="http://schemas.microsoft.com/office/powerpoint/2010/main" val="37552331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F4053-A1B6-45DF-AF10-33E36397C428}"/>
              </a:ext>
            </a:extLst>
          </p:cNvPr>
          <p:cNvSpPr>
            <a:spLocks noGrp="1"/>
          </p:cNvSpPr>
          <p:nvPr>
            <p:ph type="title"/>
          </p:nvPr>
        </p:nvSpPr>
        <p:spPr/>
        <p:txBody>
          <a:bodyPr/>
          <a:lstStyle/>
          <a:p>
            <a:r>
              <a:rPr lang="en-CA" dirty="0">
                <a:solidFill>
                  <a:srgbClr val="C00000"/>
                </a:solidFill>
              </a:rPr>
              <a:t>Lambda capture list (1)</a:t>
            </a:r>
          </a:p>
        </p:txBody>
      </p:sp>
      <p:sp>
        <p:nvSpPr>
          <p:cNvPr id="3" name="Content Placeholder 2">
            <a:extLst>
              <a:ext uri="{FF2B5EF4-FFF2-40B4-BE49-F238E27FC236}">
                <a16:creationId xmlns:a16="http://schemas.microsoft.com/office/drawing/2014/main" id="{C9F75E34-FAD0-487B-9EF6-4761241A1423}"/>
              </a:ext>
            </a:extLst>
          </p:cNvPr>
          <p:cNvSpPr>
            <a:spLocks noGrp="1"/>
          </p:cNvSpPr>
          <p:nvPr>
            <p:ph idx="1"/>
          </p:nvPr>
        </p:nvSpPr>
        <p:spPr>
          <a:xfrm>
            <a:off x="546734" y="1908175"/>
            <a:ext cx="11083291" cy="4606072"/>
          </a:xfrm>
        </p:spPr>
        <p:txBody>
          <a:bodyPr>
            <a:normAutofit fontScale="85000" lnSpcReduction="20000"/>
          </a:bodyPr>
          <a:lstStyle/>
          <a:p>
            <a:pPr>
              <a:spcBef>
                <a:spcPts val="0"/>
              </a:spcBef>
              <a:buFont typeface="Wingdings" panose="05000000000000000000" pitchFamily="2" charset="2"/>
              <a:buChar char="§"/>
            </a:pPr>
            <a:r>
              <a:rPr lang="en-CA" sz="2000" dirty="0">
                <a:solidFill>
                  <a:srgbClr val="002060"/>
                </a:solidFill>
              </a:rPr>
              <a:t>By default lambda functions </a:t>
            </a:r>
            <a:r>
              <a:rPr lang="en-CA" sz="2000" b="1" dirty="0">
                <a:solidFill>
                  <a:srgbClr val="002060"/>
                </a:solidFill>
              </a:rPr>
              <a:t>can’t</a:t>
            </a:r>
            <a:r>
              <a:rPr lang="en-CA" sz="2000" dirty="0">
                <a:solidFill>
                  <a:srgbClr val="002060"/>
                </a:solidFill>
              </a:rPr>
              <a:t> access outside variables (even if in accessible scope).</a:t>
            </a:r>
          </a:p>
          <a:p>
            <a:pPr>
              <a:spcBef>
                <a:spcPts val="0"/>
              </a:spcBef>
              <a:buFont typeface="Wingdings" panose="05000000000000000000" pitchFamily="2" charset="2"/>
              <a:buChar char="§"/>
            </a:pPr>
            <a:r>
              <a:rPr lang="en-CA" sz="2000" dirty="0">
                <a:solidFill>
                  <a:srgbClr val="002060"/>
                </a:solidFill>
              </a:rPr>
              <a:t>Thus you must explicitly specify the </a:t>
            </a:r>
            <a:r>
              <a:rPr lang="en-CA" sz="2000" u="sng" dirty="0">
                <a:solidFill>
                  <a:srgbClr val="002060"/>
                </a:solidFill>
              </a:rPr>
              <a:t>local</a:t>
            </a:r>
            <a:r>
              <a:rPr lang="en-CA" sz="2000" dirty="0">
                <a:solidFill>
                  <a:srgbClr val="002060"/>
                </a:solidFill>
              </a:rPr>
              <a:t> “accessible” variables that you wish to use in the body of your lambda in the </a:t>
            </a:r>
            <a:r>
              <a:rPr lang="en-CA" sz="2000" dirty="0">
                <a:solidFill>
                  <a:srgbClr val="00B050"/>
                </a:solidFill>
              </a:rPr>
              <a:t>capture list (clause): </a:t>
            </a:r>
            <a:endParaRPr lang="en-CA" dirty="0">
              <a:solidFill>
                <a:schemeClr val="tx1"/>
              </a:solidFill>
            </a:endParaRPr>
          </a:p>
          <a:p>
            <a:pPr>
              <a:buFont typeface="Wingdings" panose="05000000000000000000" pitchFamily="2" charset="2"/>
              <a:buChar char="§"/>
            </a:pPr>
            <a:r>
              <a:rPr lang="en-CA" sz="2100" dirty="0">
                <a:solidFill>
                  <a:schemeClr val="tx1"/>
                </a:solidFill>
              </a:rPr>
              <a:t> You can specify one of many options for the capture list</a:t>
            </a:r>
          </a:p>
          <a:p>
            <a:pPr lvl="3">
              <a:buFont typeface="Wingdings" panose="05000000000000000000" pitchFamily="2" charset="2"/>
              <a:buChar char="§"/>
            </a:pPr>
            <a:r>
              <a:rPr lang="en-CA" sz="2100" dirty="0">
                <a:solidFill>
                  <a:srgbClr val="00B050"/>
                </a:solidFill>
              </a:rPr>
              <a:t>[]: </a:t>
            </a:r>
            <a:r>
              <a:rPr lang="en-CA" sz="2100" dirty="0">
                <a:solidFill>
                  <a:srgbClr val="002060"/>
                </a:solidFill>
              </a:rPr>
              <a:t>empty capture list means that your lambda is not going to use any of outside variables </a:t>
            </a:r>
          </a:p>
          <a:p>
            <a:pPr lvl="8">
              <a:buFont typeface="Wingdings" panose="05000000000000000000" pitchFamily="2" charset="2"/>
              <a:buChar char="§"/>
            </a:pPr>
            <a:r>
              <a:rPr lang="en-CA" sz="2100" dirty="0">
                <a:solidFill>
                  <a:srgbClr val="C00000"/>
                </a:solidFill>
              </a:rPr>
              <a:t>You can’t omit [] even if your capture list is empty</a:t>
            </a:r>
          </a:p>
          <a:p>
            <a:pPr lvl="3">
              <a:buFont typeface="Wingdings" panose="05000000000000000000" pitchFamily="2" charset="2"/>
              <a:buChar char="§"/>
            </a:pPr>
            <a:r>
              <a:rPr lang="en-CA" sz="2100" dirty="0">
                <a:solidFill>
                  <a:srgbClr val="00B050"/>
                </a:solidFill>
              </a:rPr>
              <a:t>[</a:t>
            </a:r>
            <a:r>
              <a:rPr lang="en-CA" sz="2100" dirty="0" err="1">
                <a:solidFill>
                  <a:srgbClr val="00B050"/>
                </a:solidFill>
              </a:rPr>
              <a:t>a,b,c</a:t>
            </a:r>
            <a:r>
              <a:rPr lang="en-CA" sz="2100" dirty="0">
                <a:solidFill>
                  <a:srgbClr val="00B050"/>
                </a:solidFill>
              </a:rPr>
              <a:t>]: </a:t>
            </a:r>
            <a:r>
              <a:rPr lang="en-CA" sz="2100" dirty="0">
                <a:solidFill>
                  <a:srgbClr val="002060"/>
                </a:solidFill>
              </a:rPr>
              <a:t>you can specify a comma separated list of the names of outside variables need to be accessed by lambda function </a:t>
            </a:r>
          </a:p>
          <a:p>
            <a:pPr lvl="8">
              <a:buFont typeface="Wingdings" panose="05000000000000000000" pitchFamily="2" charset="2"/>
              <a:buChar char="§"/>
            </a:pPr>
            <a:r>
              <a:rPr lang="en-CA" sz="2100" dirty="0">
                <a:solidFill>
                  <a:srgbClr val="C00000"/>
                </a:solidFill>
              </a:rPr>
              <a:t>Listed variables are read only</a:t>
            </a:r>
          </a:p>
          <a:p>
            <a:pPr lvl="8">
              <a:buFont typeface="Wingdings" panose="05000000000000000000" pitchFamily="2" charset="2"/>
              <a:buChar char="§"/>
            </a:pPr>
            <a:r>
              <a:rPr lang="en-CA" sz="2100" dirty="0">
                <a:solidFill>
                  <a:srgbClr val="C00000"/>
                </a:solidFill>
              </a:rPr>
              <a:t>you can’t use any variable that is not mentioned in the list </a:t>
            </a:r>
          </a:p>
          <a:p>
            <a:pPr lvl="3">
              <a:buFont typeface="Wingdings" panose="05000000000000000000" pitchFamily="2" charset="2"/>
              <a:buChar char="§"/>
            </a:pPr>
            <a:r>
              <a:rPr lang="en-CA" sz="2100" dirty="0">
                <a:solidFill>
                  <a:srgbClr val="00B050"/>
                </a:solidFill>
              </a:rPr>
              <a:t>[&amp;</a:t>
            </a:r>
            <a:r>
              <a:rPr lang="en-CA" sz="2100" dirty="0" err="1">
                <a:solidFill>
                  <a:srgbClr val="00B050"/>
                </a:solidFill>
              </a:rPr>
              <a:t>a,&amp;b,&amp;c</a:t>
            </a:r>
            <a:r>
              <a:rPr lang="en-CA" sz="2100" dirty="0">
                <a:solidFill>
                  <a:srgbClr val="00B050"/>
                </a:solidFill>
              </a:rPr>
              <a:t>]:</a:t>
            </a:r>
            <a:r>
              <a:rPr lang="en-CA" sz="2100" dirty="0"/>
              <a:t> </a:t>
            </a:r>
            <a:r>
              <a:rPr lang="en-CA" sz="2100" dirty="0">
                <a:solidFill>
                  <a:srgbClr val="002060"/>
                </a:solidFill>
              </a:rPr>
              <a:t>permits the lambda to use those outside variables in read/write mode. </a:t>
            </a:r>
          </a:p>
          <a:p>
            <a:pPr lvl="3">
              <a:buFont typeface="Wingdings" panose="05000000000000000000" pitchFamily="2" charset="2"/>
              <a:buChar char="§"/>
            </a:pPr>
            <a:r>
              <a:rPr lang="en-CA" sz="2100" dirty="0">
                <a:solidFill>
                  <a:srgbClr val="00B050"/>
                </a:solidFill>
              </a:rPr>
              <a:t>[=]:</a:t>
            </a:r>
            <a:r>
              <a:rPr lang="en-CA" sz="2100" dirty="0"/>
              <a:t> </a:t>
            </a:r>
            <a:r>
              <a:rPr lang="en-CA" sz="2100" dirty="0">
                <a:solidFill>
                  <a:srgbClr val="002060"/>
                </a:solidFill>
              </a:rPr>
              <a:t>enables the lambda to use </a:t>
            </a:r>
            <a:r>
              <a:rPr lang="en-CA" sz="2100" b="1" dirty="0">
                <a:solidFill>
                  <a:srgbClr val="002060"/>
                </a:solidFill>
              </a:rPr>
              <a:t>ALL</a:t>
            </a:r>
            <a:r>
              <a:rPr lang="en-CA" sz="2100" dirty="0">
                <a:solidFill>
                  <a:srgbClr val="002060"/>
                </a:solidFill>
              </a:rPr>
              <a:t> outside variables in read only mode</a:t>
            </a:r>
          </a:p>
          <a:p>
            <a:pPr lvl="3">
              <a:buFont typeface="Wingdings" panose="05000000000000000000" pitchFamily="2" charset="2"/>
              <a:buChar char="§"/>
            </a:pPr>
            <a:r>
              <a:rPr lang="en-CA" sz="2100" dirty="0">
                <a:solidFill>
                  <a:srgbClr val="00B050"/>
                </a:solidFill>
              </a:rPr>
              <a:t>[&amp;]:</a:t>
            </a:r>
            <a:r>
              <a:rPr lang="en-CA" sz="2100" dirty="0"/>
              <a:t> </a:t>
            </a:r>
            <a:r>
              <a:rPr lang="en-CA" sz="2100" dirty="0">
                <a:solidFill>
                  <a:srgbClr val="002060"/>
                </a:solidFill>
              </a:rPr>
              <a:t>enables the lambda to use </a:t>
            </a:r>
            <a:r>
              <a:rPr lang="en-CA" sz="2100" b="1" dirty="0">
                <a:solidFill>
                  <a:srgbClr val="002060"/>
                </a:solidFill>
              </a:rPr>
              <a:t>ALL</a:t>
            </a:r>
            <a:r>
              <a:rPr lang="en-CA" sz="2100" dirty="0">
                <a:solidFill>
                  <a:srgbClr val="002060"/>
                </a:solidFill>
              </a:rPr>
              <a:t> outside variables in read/write mode</a:t>
            </a:r>
          </a:p>
          <a:p>
            <a:pPr lvl="3">
              <a:buFont typeface="Wingdings" panose="05000000000000000000" pitchFamily="2" charset="2"/>
              <a:buChar char="§"/>
            </a:pPr>
            <a:r>
              <a:rPr lang="en-CA" sz="2100" dirty="0">
                <a:solidFill>
                  <a:srgbClr val="00B050"/>
                </a:solidFill>
              </a:rPr>
              <a:t>[&amp;, x, y]: </a:t>
            </a:r>
            <a:r>
              <a:rPr lang="en-CA" sz="2100" dirty="0">
                <a:solidFill>
                  <a:srgbClr val="002060"/>
                </a:solidFill>
              </a:rPr>
              <a:t>all outside variables are accessible in read/write mode except x and y are accessible in read only mode</a:t>
            </a:r>
          </a:p>
          <a:p>
            <a:pPr lvl="3">
              <a:buFont typeface="Wingdings" panose="05000000000000000000" pitchFamily="2" charset="2"/>
              <a:buChar char="§"/>
            </a:pPr>
            <a:r>
              <a:rPr lang="en-CA" sz="2100" dirty="0">
                <a:solidFill>
                  <a:srgbClr val="00B050"/>
                </a:solidFill>
              </a:rPr>
              <a:t>[=, &amp;x]: </a:t>
            </a:r>
            <a:r>
              <a:rPr lang="en-CA" sz="2100" dirty="0">
                <a:solidFill>
                  <a:srgbClr val="002060"/>
                </a:solidFill>
              </a:rPr>
              <a:t>all outside variables are accessible in read mode except x is accessible in read/write mode</a:t>
            </a:r>
          </a:p>
        </p:txBody>
      </p:sp>
    </p:spTree>
    <p:extLst>
      <p:ext uri="{BB962C8B-B14F-4D97-AF65-F5344CB8AC3E}">
        <p14:creationId xmlns:p14="http://schemas.microsoft.com/office/powerpoint/2010/main" val="24803118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F4053-A1B6-45DF-AF10-33E36397C428}"/>
              </a:ext>
            </a:extLst>
          </p:cNvPr>
          <p:cNvSpPr>
            <a:spLocks noGrp="1"/>
          </p:cNvSpPr>
          <p:nvPr>
            <p:ph type="title"/>
          </p:nvPr>
        </p:nvSpPr>
        <p:spPr/>
        <p:txBody>
          <a:bodyPr/>
          <a:lstStyle/>
          <a:p>
            <a:r>
              <a:rPr lang="en-CA" dirty="0">
                <a:solidFill>
                  <a:srgbClr val="C00000"/>
                </a:solidFill>
              </a:rPr>
              <a:t>Lambda capture list (2)</a:t>
            </a:r>
          </a:p>
        </p:txBody>
      </p:sp>
      <p:sp>
        <p:nvSpPr>
          <p:cNvPr id="3" name="Content Placeholder 2">
            <a:extLst>
              <a:ext uri="{FF2B5EF4-FFF2-40B4-BE49-F238E27FC236}">
                <a16:creationId xmlns:a16="http://schemas.microsoft.com/office/drawing/2014/main" id="{C9F75E34-FAD0-487B-9EF6-4761241A1423}"/>
              </a:ext>
            </a:extLst>
          </p:cNvPr>
          <p:cNvSpPr>
            <a:spLocks noGrp="1"/>
          </p:cNvSpPr>
          <p:nvPr>
            <p:ph idx="1"/>
          </p:nvPr>
        </p:nvSpPr>
        <p:spPr>
          <a:xfrm>
            <a:off x="546734" y="1908175"/>
            <a:ext cx="11083291" cy="4606072"/>
          </a:xfrm>
        </p:spPr>
        <p:txBody>
          <a:bodyPr>
            <a:normAutofit/>
          </a:bodyPr>
          <a:lstStyle/>
          <a:p>
            <a:pPr>
              <a:spcBef>
                <a:spcPts val="0"/>
              </a:spcBef>
              <a:buFont typeface="Wingdings" panose="05000000000000000000" pitchFamily="2" charset="2"/>
              <a:buChar char="§"/>
            </a:pPr>
            <a:r>
              <a:rPr lang="en-CA" sz="2000" dirty="0">
                <a:solidFill>
                  <a:srgbClr val="002060"/>
                </a:solidFill>
              </a:rPr>
              <a:t> </a:t>
            </a:r>
            <a:r>
              <a:rPr lang="en-CA" sz="2000" b="1" u="sng" dirty="0">
                <a:solidFill>
                  <a:srgbClr val="C00000"/>
                </a:solidFill>
              </a:rPr>
              <a:t>Note</a:t>
            </a:r>
            <a:r>
              <a:rPr lang="en-CA" sz="2000" dirty="0">
                <a:solidFill>
                  <a:srgbClr val="002060"/>
                </a:solidFill>
              </a:rPr>
              <a:t>:</a:t>
            </a:r>
          </a:p>
          <a:p>
            <a:pPr lvl="2">
              <a:spcBef>
                <a:spcPts val="0"/>
              </a:spcBef>
              <a:buFont typeface="Wingdings" panose="05000000000000000000" pitchFamily="2" charset="2"/>
              <a:buChar char="§"/>
            </a:pPr>
            <a:r>
              <a:rPr lang="en-CA" sz="1600" dirty="0">
                <a:solidFill>
                  <a:srgbClr val="C00000"/>
                </a:solidFill>
              </a:rPr>
              <a:t>Global variables could not be captured. </a:t>
            </a:r>
          </a:p>
          <a:p>
            <a:pPr lvl="2">
              <a:spcBef>
                <a:spcPts val="0"/>
              </a:spcBef>
              <a:buFont typeface="Wingdings" panose="05000000000000000000" pitchFamily="2" charset="2"/>
              <a:buChar char="§"/>
            </a:pPr>
            <a:r>
              <a:rPr lang="en-CA" sz="1600" dirty="0">
                <a:solidFill>
                  <a:srgbClr val="C00000"/>
                </a:solidFill>
              </a:rPr>
              <a:t>Variables in a non-accessible scope could not be captured.</a:t>
            </a:r>
          </a:p>
          <a:p>
            <a:pPr lvl="2">
              <a:spcBef>
                <a:spcPts val="0"/>
              </a:spcBef>
              <a:buFont typeface="Wingdings" panose="05000000000000000000" pitchFamily="2" charset="2"/>
              <a:buChar char="§"/>
            </a:pPr>
            <a:endParaRPr lang="en-CA" sz="1400" dirty="0">
              <a:solidFill>
                <a:srgbClr val="002060"/>
              </a:solidFill>
            </a:endParaRPr>
          </a:p>
          <a:p>
            <a:pPr marL="0" indent="0">
              <a:buNone/>
            </a:pPr>
            <a:endParaRPr lang="en-CA" sz="2100" dirty="0">
              <a:solidFill>
                <a:srgbClr val="002060"/>
              </a:solidFill>
            </a:endParaRPr>
          </a:p>
        </p:txBody>
      </p:sp>
      <p:pic>
        <p:nvPicPr>
          <p:cNvPr id="4" name="Picture 3">
            <a:extLst>
              <a:ext uri="{FF2B5EF4-FFF2-40B4-BE49-F238E27FC236}">
                <a16:creationId xmlns:a16="http://schemas.microsoft.com/office/drawing/2014/main" id="{83BC0DCF-63A8-4855-A707-7E26E3CF24EB}"/>
              </a:ext>
            </a:extLst>
          </p:cNvPr>
          <p:cNvPicPr>
            <a:picLocks noChangeAspect="1"/>
          </p:cNvPicPr>
          <p:nvPr/>
        </p:nvPicPr>
        <p:blipFill>
          <a:blip r:embed="rId2"/>
          <a:stretch>
            <a:fillRect/>
          </a:stretch>
        </p:blipFill>
        <p:spPr>
          <a:xfrm>
            <a:off x="3607117" y="3429000"/>
            <a:ext cx="4486275" cy="2009775"/>
          </a:xfrm>
          <a:prstGeom prst="rect">
            <a:avLst/>
          </a:prstGeom>
        </p:spPr>
      </p:pic>
    </p:spTree>
    <p:extLst>
      <p:ext uri="{BB962C8B-B14F-4D97-AF65-F5344CB8AC3E}">
        <p14:creationId xmlns:p14="http://schemas.microsoft.com/office/powerpoint/2010/main" val="4072866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37BE1-C0A0-4B38-9DA1-EA097DC13BF0}"/>
              </a:ext>
            </a:extLst>
          </p:cNvPr>
          <p:cNvSpPr>
            <a:spLocks noGrp="1"/>
          </p:cNvSpPr>
          <p:nvPr>
            <p:ph type="title"/>
          </p:nvPr>
        </p:nvSpPr>
        <p:spPr/>
        <p:txBody>
          <a:bodyPr/>
          <a:lstStyle/>
          <a:p>
            <a:r>
              <a:rPr lang="en-CA" dirty="0">
                <a:solidFill>
                  <a:srgbClr val="C00000"/>
                </a:solidFill>
              </a:rPr>
              <a:t>Lambda syntax</a:t>
            </a:r>
          </a:p>
        </p:txBody>
      </p:sp>
      <p:sp>
        <p:nvSpPr>
          <p:cNvPr id="3" name="Content Placeholder 2">
            <a:extLst>
              <a:ext uri="{FF2B5EF4-FFF2-40B4-BE49-F238E27FC236}">
                <a16:creationId xmlns:a16="http://schemas.microsoft.com/office/drawing/2014/main" id="{9E06EA11-5114-4CE4-BD37-359A2C5FAD71}"/>
              </a:ext>
            </a:extLst>
          </p:cNvPr>
          <p:cNvSpPr>
            <a:spLocks noGrp="1"/>
          </p:cNvSpPr>
          <p:nvPr>
            <p:ph idx="1"/>
          </p:nvPr>
        </p:nvSpPr>
        <p:spPr>
          <a:xfrm>
            <a:off x="1097279" y="2108201"/>
            <a:ext cx="10532745" cy="4225924"/>
          </a:xfrm>
        </p:spPr>
        <p:txBody>
          <a:bodyPr>
            <a:normAutofit fontScale="92500"/>
          </a:bodyPr>
          <a:lstStyle/>
          <a:p>
            <a:pPr>
              <a:buFont typeface="Wingdings" panose="05000000000000000000" pitchFamily="2" charset="2"/>
              <a:buChar char="§"/>
            </a:pPr>
            <a:r>
              <a:rPr lang="en-CA" sz="2000" dirty="0">
                <a:solidFill>
                  <a:srgbClr val="002060"/>
                </a:solidFill>
              </a:rPr>
              <a:t> if the lambda function takes arguments, specify them in parameter list inside ()</a:t>
            </a:r>
          </a:p>
          <a:p>
            <a:pPr lvl="3">
              <a:buFont typeface="Wingdings" panose="05000000000000000000" pitchFamily="2" charset="2"/>
              <a:buChar char="§"/>
            </a:pPr>
            <a:r>
              <a:rPr lang="en-CA" sz="1400" dirty="0">
                <a:solidFill>
                  <a:srgbClr val="C00000"/>
                </a:solidFill>
              </a:rPr>
              <a:t>Leave the parentheses empty if the function use no parameters.</a:t>
            </a:r>
          </a:p>
          <a:p>
            <a:pPr>
              <a:buFont typeface="Wingdings" panose="05000000000000000000" pitchFamily="2" charset="2"/>
              <a:buChar char="§"/>
            </a:pPr>
            <a:r>
              <a:rPr lang="en-CA" sz="2000" dirty="0">
                <a:solidFill>
                  <a:srgbClr val="0070C0"/>
                </a:solidFill>
                <a:latin typeface="Consolas" panose="020B0609020204030204" pitchFamily="49" charset="0"/>
                <a:sym typeface="Wingdings" panose="05000000000000000000" pitchFamily="2" charset="2"/>
              </a:rPr>
              <a:t>- &gt;</a:t>
            </a:r>
            <a:r>
              <a:rPr lang="en-CA" sz="2000" dirty="0">
                <a:solidFill>
                  <a:srgbClr val="C00000"/>
                </a:solidFill>
                <a:latin typeface="Consolas" panose="020B0609020204030204" pitchFamily="49" charset="0"/>
                <a:sym typeface="Wingdings" panose="05000000000000000000" pitchFamily="2" charset="2"/>
              </a:rPr>
              <a:t> </a:t>
            </a:r>
            <a:r>
              <a:rPr lang="en-CA" sz="2000" dirty="0" err="1">
                <a:solidFill>
                  <a:schemeClr val="accent3">
                    <a:lumMod val="75000"/>
                  </a:schemeClr>
                </a:solidFill>
                <a:latin typeface="Consolas" panose="020B0609020204030204" pitchFamily="49" charset="0"/>
                <a:sym typeface="Wingdings" panose="05000000000000000000" pitchFamily="2" charset="2"/>
              </a:rPr>
              <a:t>return_type</a:t>
            </a:r>
            <a:r>
              <a:rPr lang="en-CA" sz="2000" dirty="0">
                <a:solidFill>
                  <a:schemeClr val="accent3">
                    <a:lumMod val="75000"/>
                  </a:schemeClr>
                </a:solidFill>
                <a:latin typeface="Consolas" panose="020B0609020204030204" pitchFamily="49" charset="0"/>
                <a:sym typeface="Wingdings" panose="05000000000000000000" pitchFamily="2" charset="2"/>
              </a:rPr>
              <a:t> </a:t>
            </a:r>
            <a:r>
              <a:rPr lang="en-CA" sz="1800" dirty="0"/>
              <a:t> </a:t>
            </a:r>
            <a:r>
              <a:rPr lang="en-CA" sz="1800" dirty="0">
                <a:solidFill>
                  <a:srgbClr val="002060"/>
                </a:solidFill>
              </a:rPr>
              <a:t>informs the compiler what will be the type of the returned value (trailing return type)</a:t>
            </a:r>
          </a:p>
          <a:p>
            <a:pPr lvl="3">
              <a:buFont typeface="Wingdings" panose="05000000000000000000" pitchFamily="2" charset="2"/>
              <a:buChar char="§"/>
            </a:pPr>
            <a:r>
              <a:rPr lang="en-CA" sz="1600" dirty="0">
                <a:solidFill>
                  <a:srgbClr val="0070C0"/>
                </a:solidFill>
              </a:rPr>
              <a:t>This part is optional </a:t>
            </a:r>
            <a:r>
              <a:rPr lang="en-CA" sz="1600" dirty="0">
                <a:solidFill>
                  <a:srgbClr val="0070C0"/>
                </a:solidFill>
                <a:sym typeface="Wingdings" panose="05000000000000000000" pitchFamily="2" charset="2"/>
              </a:rPr>
              <a:t> you can remove it all if:</a:t>
            </a:r>
          </a:p>
          <a:p>
            <a:pPr marL="1092708" lvl="4" indent="-342900">
              <a:buFont typeface="+mj-lt"/>
              <a:buAutoNum type="arabicPeriod"/>
            </a:pPr>
            <a:r>
              <a:rPr lang="en-CA" sz="1400" dirty="0">
                <a:solidFill>
                  <a:srgbClr val="C00000"/>
                </a:solidFill>
                <a:sym typeface="Wingdings" panose="05000000000000000000" pitchFamily="2" charset="2"/>
              </a:rPr>
              <a:t>The lambda function don’t return a value (void)</a:t>
            </a:r>
          </a:p>
          <a:p>
            <a:pPr marL="1092708" lvl="4" indent="-342900">
              <a:buFont typeface="+mj-lt"/>
              <a:buAutoNum type="arabicPeriod"/>
            </a:pPr>
            <a:r>
              <a:rPr lang="en-CA" sz="1400" dirty="0">
                <a:solidFill>
                  <a:srgbClr val="C00000"/>
                </a:solidFill>
                <a:sym typeface="Wingdings" panose="05000000000000000000" pitchFamily="2" charset="2"/>
              </a:rPr>
              <a:t>You believe the compiler will figure out the type of the returned value without you specifying it.</a:t>
            </a:r>
          </a:p>
          <a:p>
            <a:pPr>
              <a:buFont typeface="Wingdings" panose="05000000000000000000" pitchFamily="2" charset="2"/>
              <a:buChar char="§"/>
            </a:pPr>
            <a:r>
              <a:rPr lang="en-CA" dirty="0">
                <a:solidFill>
                  <a:srgbClr val="00B050"/>
                </a:solidFill>
                <a:latin typeface="Consolas" panose="020B0609020204030204" pitchFamily="49" charset="0"/>
              </a:rPr>
              <a:t> </a:t>
            </a:r>
            <a:r>
              <a:rPr lang="en-CA" dirty="0">
                <a:solidFill>
                  <a:srgbClr val="002060"/>
                </a:solidFill>
              </a:rPr>
              <a:t>Generic lambda is defined as:</a:t>
            </a:r>
          </a:p>
          <a:p>
            <a:pPr marL="155448" lvl="1" indent="0">
              <a:buNone/>
            </a:pPr>
            <a:r>
              <a:rPr lang="en-CA" dirty="0">
                <a:solidFill>
                  <a:srgbClr val="0070C0"/>
                </a:solidFill>
                <a:latin typeface="Consolas" panose="020B0609020204030204" pitchFamily="49" charset="0"/>
              </a:rPr>
              <a:t>auto</a:t>
            </a:r>
            <a:r>
              <a:rPr lang="en-CA" dirty="0">
                <a:solidFill>
                  <a:srgbClr val="00B050"/>
                </a:solidFill>
                <a:latin typeface="Consolas" panose="020B0609020204030204" pitchFamily="49" charset="0"/>
              </a:rPr>
              <a:t> </a:t>
            </a:r>
            <a:r>
              <a:rPr lang="en-CA" dirty="0" err="1">
                <a:solidFill>
                  <a:srgbClr val="002060"/>
                </a:solidFill>
                <a:latin typeface="Consolas" panose="020B0609020204030204" pitchFamily="49" charset="0"/>
              </a:rPr>
              <a:t>function_pointer_name</a:t>
            </a:r>
            <a:r>
              <a:rPr lang="en-CA" dirty="0">
                <a:solidFill>
                  <a:srgbClr val="002060"/>
                </a:solidFill>
                <a:latin typeface="Consolas" panose="020B0609020204030204" pitchFamily="49" charset="0"/>
              </a:rPr>
              <a:t> </a:t>
            </a:r>
            <a:r>
              <a:rPr lang="en-CA" dirty="0">
                <a:solidFill>
                  <a:srgbClr val="00B050"/>
                </a:solidFill>
                <a:latin typeface="Consolas" panose="020B0609020204030204" pitchFamily="49" charset="0"/>
              </a:rPr>
              <a:t>= [capture list]</a:t>
            </a:r>
            <a:r>
              <a:rPr lang="en-CA" dirty="0">
                <a:solidFill>
                  <a:srgbClr val="C00000"/>
                </a:solidFill>
                <a:latin typeface="Consolas" panose="020B0609020204030204" pitchFamily="49" charset="0"/>
              </a:rPr>
              <a:t>(</a:t>
            </a:r>
            <a:r>
              <a:rPr lang="en-CA" dirty="0" err="1">
                <a:solidFill>
                  <a:srgbClr val="C00000"/>
                </a:solidFill>
                <a:latin typeface="Consolas" panose="020B0609020204030204" pitchFamily="49" charset="0"/>
              </a:rPr>
              <a:t>parameters_list</a:t>
            </a:r>
            <a:r>
              <a:rPr lang="en-CA" dirty="0">
                <a:solidFill>
                  <a:srgbClr val="C00000"/>
                </a:solidFill>
                <a:latin typeface="Consolas" panose="020B0609020204030204" pitchFamily="49" charset="0"/>
              </a:rPr>
              <a:t>)</a:t>
            </a:r>
            <a:r>
              <a:rPr lang="en-CA" dirty="0">
                <a:solidFill>
                  <a:srgbClr val="C00000"/>
                </a:solidFill>
                <a:latin typeface="Consolas" panose="020B0609020204030204" pitchFamily="49" charset="0"/>
                <a:sym typeface="Wingdings" panose="05000000000000000000" pitchFamily="2" charset="2"/>
              </a:rPr>
              <a:t> </a:t>
            </a:r>
            <a:r>
              <a:rPr lang="en-CA" dirty="0">
                <a:solidFill>
                  <a:srgbClr val="0070C0"/>
                </a:solidFill>
                <a:latin typeface="Consolas" panose="020B0609020204030204" pitchFamily="49" charset="0"/>
                <a:sym typeface="Wingdings" panose="05000000000000000000" pitchFamily="2" charset="2"/>
              </a:rPr>
              <a:t>- &gt;</a:t>
            </a:r>
            <a:r>
              <a:rPr lang="en-CA" dirty="0">
                <a:solidFill>
                  <a:srgbClr val="C00000"/>
                </a:solidFill>
                <a:latin typeface="Consolas" panose="020B0609020204030204" pitchFamily="49" charset="0"/>
                <a:sym typeface="Wingdings" panose="05000000000000000000" pitchFamily="2" charset="2"/>
              </a:rPr>
              <a:t> </a:t>
            </a:r>
            <a:r>
              <a:rPr lang="en-CA" dirty="0" err="1">
                <a:solidFill>
                  <a:schemeClr val="accent3">
                    <a:lumMod val="75000"/>
                  </a:schemeClr>
                </a:solidFill>
                <a:latin typeface="Consolas" panose="020B0609020204030204" pitchFamily="49" charset="0"/>
                <a:sym typeface="Wingdings" panose="05000000000000000000" pitchFamily="2" charset="2"/>
              </a:rPr>
              <a:t>return_type</a:t>
            </a:r>
            <a:r>
              <a:rPr lang="en-CA" dirty="0">
                <a:solidFill>
                  <a:srgbClr val="C00000"/>
                </a:solidFill>
                <a:latin typeface="Consolas" panose="020B0609020204030204" pitchFamily="49" charset="0"/>
                <a:sym typeface="Wingdings" panose="05000000000000000000" pitchFamily="2" charset="2"/>
              </a:rPr>
              <a:t> {</a:t>
            </a:r>
          </a:p>
          <a:p>
            <a:pPr marL="871400" lvl="5" indent="0">
              <a:buNone/>
            </a:pPr>
            <a:r>
              <a:rPr lang="en-CA" sz="1400" b="1" dirty="0">
                <a:solidFill>
                  <a:schemeClr val="tx1">
                    <a:lumMod val="95000"/>
                    <a:lumOff val="5000"/>
                  </a:schemeClr>
                </a:solidFill>
                <a:latin typeface="Consolas" panose="020B0609020204030204" pitchFamily="49" charset="0"/>
                <a:sym typeface="Wingdings" panose="05000000000000000000" pitchFamily="2" charset="2"/>
              </a:rPr>
              <a:t>……body of lambda function….</a:t>
            </a:r>
          </a:p>
          <a:p>
            <a:pPr marL="871400" lvl="5" indent="0">
              <a:buNone/>
            </a:pPr>
            <a:r>
              <a:rPr lang="en-CA" sz="1400" dirty="0">
                <a:solidFill>
                  <a:srgbClr val="C00000"/>
                </a:solidFill>
                <a:latin typeface="Consolas" panose="020B0609020204030204" pitchFamily="49" charset="0"/>
                <a:sym typeface="Wingdings" panose="05000000000000000000" pitchFamily="2" charset="2"/>
              </a:rPr>
              <a:t>}</a:t>
            </a:r>
            <a:r>
              <a:rPr lang="en-CA" sz="1400" dirty="0">
                <a:solidFill>
                  <a:schemeClr val="accent3">
                    <a:lumMod val="50000"/>
                  </a:schemeClr>
                </a:solidFill>
                <a:highlight>
                  <a:srgbClr val="FFFF00"/>
                </a:highlight>
                <a:latin typeface="Consolas" panose="020B0609020204030204" pitchFamily="49" charset="0"/>
                <a:sym typeface="Wingdings" panose="05000000000000000000" pitchFamily="2" charset="2"/>
              </a:rPr>
              <a:t>;</a:t>
            </a:r>
          </a:p>
          <a:p>
            <a:pPr lvl="5">
              <a:buFont typeface="Wingdings" panose="05000000000000000000" pitchFamily="2" charset="2"/>
              <a:buChar char="Ø"/>
            </a:pPr>
            <a:r>
              <a:rPr lang="en-CA" sz="1800" b="1" dirty="0">
                <a:solidFill>
                  <a:srgbClr val="00B0F0"/>
                </a:solidFill>
                <a:latin typeface="Consolas" panose="020B0609020204030204" pitchFamily="49" charset="0"/>
                <a:sym typeface="Wingdings" panose="05000000000000000000" pitchFamily="2" charset="2"/>
              </a:rPr>
              <a:t>auto</a:t>
            </a:r>
            <a:r>
              <a:rPr lang="en-CA" sz="1600" dirty="0">
                <a:solidFill>
                  <a:schemeClr val="accent3">
                    <a:lumMod val="50000"/>
                  </a:schemeClr>
                </a:solidFill>
                <a:latin typeface="Consolas" panose="020B0609020204030204" pitchFamily="49" charset="0"/>
                <a:sym typeface="Wingdings" panose="05000000000000000000" pitchFamily="2" charset="2"/>
              </a:rPr>
              <a:t> is a reserved keyword that is used if the type of the value is not known  let the compiler figures out the type from the </a:t>
            </a:r>
            <a:r>
              <a:rPr lang="en-CA" sz="1600" dirty="0" err="1">
                <a:solidFill>
                  <a:schemeClr val="accent3">
                    <a:lumMod val="50000"/>
                  </a:schemeClr>
                </a:solidFill>
                <a:latin typeface="Consolas" panose="020B0609020204030204" pitchFamily="49" charset="0"/>
                <a:sym typeface="Wingdings" panose="05000000000000000000" pitchFamily="2" charset="2"/>
              </a:rPr>
              <a:t>rvalue</a:t>
            </a:r>
            <a:r>
              <a:rPr lang="en-CA" sz="1600" dirty="0">
                <a:solidFill>
                  <a:schemeClr val="accent3">
                    <a:lumMod val="50000"/>
                  </a:schemeClr>
                </a:solidFill>
                <a:latin typeface="Consolas" panose="020B0609020204030204" pitchFamily="49" charset="0"/>
                <a:sym typeface="Wingdings" panose="05000000000000000000" pitchFamily="2" charset="2"/>
              </a:rPr>
              <a:t> (constant, expression, function, lambda…) </a:t>
            </a:r>
          </a:p>
          <a:p>
            <a:pPr lvl="5">
              <a:buFont typeface="Wingdings" panose="05000000000000000000" pitchFamily="2" charset="2"/>
              <a:buChar char="Ø"/>
            </a:pPr>
            <a:r>
              <a:rPr lang="en-CA" sz="1600" dirty="0">
                <a:solidFill>
                  <a:schemeClr val="accent3">
                    <a:lumMod val="50000"/>
                  </a:schemeClr>
                </a:solidFill>
                <a:latin typeface="Consolas" panose="020B0609020204030204" pitchFamily="49" charset="0"/>
                <a:sym typeface="Wingdings" panose="05000000000000000000" pitchFamily="2" charset="2"/>
              </a:rPr>
              <a:t> </a:t>
            </a:r>
            <a:r>
              <a:rPr lang="en-CA" sz="1600" dirty="0" err="1">
                <a:solidFill>
                  <a:srgbClr val="002060"/>
                </a:solidFill>
                <a:latin typeface="Consolas" panose="020B0609020204030204" pitchFamily="49" charset="0"/>
              </a:rPr>
              <a:t>function_pointer_name</a:t>
            </a:r>
            <a:r>
              <a:rPr lang="en-CA" sz="1600" dirty="0">
                <a:solidFill>
                  <a:srgbClr val="002060"/>
                </a:solidFill>
                <a:latin typeface="Consolas" panose="020B0609020204030204" pitchFamily="49" charset="0"/>
              </a:rPr>
              <a:t> </a:t>
            </a:r>
            <a:r>
              <a:rPr lang="en-CA" sz="1600" dirty="0">
                <a:solidFill>
                  <a:schemeClr val="accent3">
                    <a:lumMod val="50000"/>
                  </a:schemeClr>
                </a:solidFill>
                <a:latin typeface="Consolas" panose="020B0609020204030204" pitchFamily="49" charset="0"/>
              </a:rPr>
              <a:t>is simply a pointer to a function with no name.</a:t>
            </a:r>
            <a:endParaRPr lang="en-CA" sz="1600" dirty="0">
              <a:solidFill>
                <a:schemeClr val="accent3">
                  <a:lumMod val="50000"/>
                </a:schemeClr>
              </a:solidFill>
              <a:latin typeface="Consolas" panose="020B0609020204030204" pitchFamily="49" charset="0"/>
              <a:sym typeface="Wingdings" panose="05000000000000000000" pitchFamily="2" charset="2"/>
            </a:endParaRPr>
          </a:p>
          <a:p>
            <a:pPr marL="1092708" lvl="4" indent="-342900">
              <a:buFont typeface="+mj-lt"/>
              <a:buAutoNum type="arabicPeriod"/>
            </a:pPr>
            <a:endParaRPr lang="en-CA" dirty="0">
              <a:sym typeface="Wingdings" panose="05000000000000000000" pitchFamily="2" charset="2"/>
            </a:endParaRPr>
          </a:p>
          <a:p>
            <a:pPr lvl="3">
              <a:buFont typeface="Wingdings" panose="05000000000000000000" pitchFamily="2" charset="2"/>
              <a:buChar char="§"/>
            </a:pPr>
            <a:endParaRPr lang="en-CA" dirty="0"/>
          </a:p>
        </p:txBody>
      </p:sp>
    </p:spTree>
    <p:extLst>
      <p:ext uri="{BB962C8B-B14F-4D97-AF65-F5344CB8AC3E}">
        <p14:creationId xmlns:p14="http://schemas.microsoft.com/office/powerpoint/2010/main" val="6946457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699C9-4391-467B-94B3-C17840B4787D}"/>
              </a:ext>
            </a:extLst>
          </p:cNvPr>
          <p:cNvSpPr>
            <a:spLocks noGrp="1"/>
          </p:cNvSpPr>
          <p:nvPr>
            <p:ph type="title"/>
          </p:nvPr>
        </p:nvSpPr>
        <p:spPr/>
        <p:txBody>
          <a:bodyPr/>
          <a:lstStyle/>
          <a:p>
            <a:r>
              <a:rPr lang="en-CA" dirty="0">
                <a:solidFill>
                  <a:srgbClr val="C00000"/>
                </a:solidFill>
              </a:rPr>
              <a:t>STL algorithms: final note</a:t>
            </a:r>
          </a:p>
        </p:txBody>
      </p:sp>
      <p:sp>
        <p:nvSpPr>
          <p:cNvPr id="3" name="Content Placeholder 2">
            <a:extLst>
              <a:ext uri="{FF2B5EF4-FFF2-40B4-BE49-F238E27FC236}">
                <a16:creationId xmlns:a16="http://schemas.microsoft.com/office/drawing/2014/main" id="{3B352D0E-5331-4E01-821A-382D1FE35298}"/>
              </a:ext>
            </a:extLst>
          </p:cNvPr>
          <p:cNvSpPr>
            <a:spLocks noGrp="1"/>
          </p:cNvSpPr>
          <p:nvPr>
            <p:ph idx="1"/>
          </p:nvPr>
        </p:nvSpPr>
        <p:spPr>
          <a:xfrm>
            <a:off x="609601" y="1879601"/>
            <a:ext cx="11077574" cy="3760891"/>
          </a:xfrm>
        </p:spPr>
        <p:txBody>
          <a:bodyPr/>
          <a:lstStyle/>
          <a:p>
            <a:pPr>
              <a:buFont typeface="Wingdings" panose="05000000000000000000" pitchFamily="2" charset="2"/>
              <a:buChar char="§"/>
            </a:pPr>
            <a:r>
              <a:rPr lang="en-CA" dirty="0">
                <a:solidFill>
                  <a:srgbClr val="002060"/>
                </a:solidFill>
              </a:rPr>
              <a:t> In this set of lectures, I have demonstrated many algorithms defined in STL.</a:t>
            </a:r>
          </a:p>
          <a:p>
            <a:pPr>
              <a:spcBef>
                <a:spcPts val="0"/>
              </a:spcBef>
              <a:buFont typeface="Wingdings" panose="05000000000000000000" pitchFamily="2" charset="2"/>
              <a:buChar char="§"/>
            </a:pPr>
            <a:r>
              <a:rPr lang="en-CA" dirty="0">
                <a:solidFill>
                  <a:srgbClr val="002060"/>
                </a:solidFill>
              </a:rPr>
              <a:t> Yet, there exist so many algorithms that I have not covered, however I expect from you to be able to understand and make use any one of those functions. </a:t>
            </a:r>
          </a:p>
          <a:p>
            <a:pPr lvl="2">
              <a:buFont typeface="Wingdings" panose="05000000000000000000" pitchFamily="2" charset="2"/>
              <a:buChar char="§"/>
            </a:pPr>
            <a:r>
              <a:rPr lang="en-CA" sz="1400" b="1" dirty="0">
                <a:solidFill>
                  <a:srgbClr val="C00000"/>
                </a:solidFill>
              </a:rPr>
              <a:t>You can find some of those algorithms in &lt;algorithm&gt; header.</a:t>
            </a:r>
          </a:p>
          <a:p>
            <a:pPr>
              <a:spcBef>
                <a:spcPts val="0"/>
              </a:spcBef>
              <a:buFont typeface="Wingdings" panose="05000000000000000000" pitchFamily="2" charset="2"/>
              <a:buChar char="§"/>
            </a:pPr>
            <a:r>
              <a:rPr lang="en-CA" dirty="0">
                <a:solidFill>
                  <a:srgbClr val="002060"/>
                </a:solidFill>
              </a:rPr>
              <a:t>Therefore, its important to understand the basics that will enable you from becoming familiar with any STL algorithm.</a:t>
            </a:r>
          </a:p>
          <a:p>
            <a:pPr>
              <a:spcBef>
                <a:spcPts val="0"/>
              </a:spcBef>
              <a:buFont typeface="Wingdings" panose="05000000000000000000" pitchFamily="2" charset="2"/>
              <a:buChar char="§"/>
            </a:pPr>
            <a:r>
              <a:rPr lang="en-US" dirty="0">
                <a:solidFill>
                  <a:srgbClr val="002060"/>
                </a:solidFill>
              </a:rPr>
              <a:t>Note: The documentation of Standard Library algorithms don’t specify the type of function passed as an argument to the algorithm. Such parameter can receive as argument function pointer, function object or lambda expression.</a:t>
            </a:r>
            <a:endParaRPr lang="en-CA" dirty="0">
              <a:solidFill>
                <a:srgbClr val="002060"/>
              </a:solidFill>
            </a:endParaRPr>
          </a:p>
          <a:p>
            <a:pPr>
              <a:spcBef>
                <a:spcPts val="0"/>
              </a:spcBef>
              <a:buFont typeface="Wingdings" panose="05000000000000000000" pitchFamily="2" charset="2"/>
              <a:buChar char="§"/>
            </a:pPr>
            <a:r>
              <a:rPr lang="en-CA" b="1" u="sng" dirty="0">
                <a:solidFill>
                  <a:srgbClr val="FF0000"/>
                </a:solidFill>
              </a:rPr>
              <a:t>Example</a:t>
            </a:r>
          </a:p>
          <a:p>
            <a:pPr>
              <a:buFont typeface="Wingdings" panose="05000000000000000000" pitchFamily="2" charset="2"/>
              <a:buChar char="§"/>
            </a:pPr>
            <a:endParaRPr lang="en-CA" dirty="0"/>
          </a:p>
          <a:p>
            <a:pPr marL="384048" lvl="2" indent="0">
              <a:buNone/>
            </a:pPr>
            <a:endParaRPr lang="en-CA" dirty="0"/>
          </a:p>
        </p:txBody>
      </p:sp>
      <p:pic>
        <p:nvPicPr>
          <p:cNvPr id="5" name="Picture 4">
            <a:extLst>
              <a:ext uri="{FF2B5EF4-FFF2-40B4-BE49-F238E27FC236}">
                <a16:creationId xmlns:a16="http://schemas.microsoft.com/office/drawing/2014/main" id="{55CCFCFB-A613-4706-ABF3-41E4E9745E88}"/>
              </a:ext>
            </a:extLst>
          </p:cNvPr>
          <p:cNvPicPr>
            <a:picLocks noChangeAspect="1"/>
          </p:cNvPicPr>
          <p:nvPr/>
        </p:nvPicPr>
        <p:blipFill>
          <a:blip r:embed="rId2"/>
          <a:stretch>
            <a:fillRect/>
          </a:stretch>
        </p:blipFill>
        <p:spPr>
          <a:xfrm>
            <a:off x="2143125" y="4882619"/>
            <a:ext cx="9677400" cy="885825"/>
          </a:xfrm>
          <a:prstGeom prst="rect">
            <a:avLst/>
          </a:prstGeom>
        </p:spPr>
      </p:pic>
      <p:pic>
        <p:nvPicPr>
          <p:cNvPr id="7" name="Picture 6">
            <a:extLst>
              <a:ext uri="{FF2B5EF4-FFF2-40B4-BE49-F238E27FC236}">
                <a16:creationId xmlns:a16="http://schemas.microsoft.com/office/drawing/2014/main" id="{61D7A057-1298-4B76-8146-4D9BE0B66DA0}"/>
              </a:ext>
            </a:extLst>
          </p:cNvPr>
          <p:cNvPicPr>
            <a:picLocks noChangeAspect="1"/>
          </p:cNvPicPr>
          <p:nvPr/>
        </p:nvPicPr>
        <p:blipFill>
          <a:blip r:embed="rId3"/>
          <a:stretch>
            <a:fillRect/>
          </a:stretch>
        </p:blipFill>
        <p:spPr>
          <a:xfrm>
            <a:off x="3038475" y="5806545"/>
            <a:ext cx="7886700" cy="1038225"/>
          </a:xfrm>
          <a:prstGeom prst="rect">
            <a:avLst/>
          </a:prstGeom>
        </p:spPr>
      </p:pic>
    </p:spTree>
    <p:extLst>
      <p:ext uri="{BB962C8B-B14F-4D97-AF65-F5344CB8AC3E}">
        <p14:creationId xmlns:p14="http://schemas.microsoft.com/office/powerpoint/2010/main" val="17793615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D19ED8F-0BA7-46AB-A120-988A650F87FA}"/>
              </a:ext>
            </a:extLst>
          </p:cNvPr>
          <p:cNvSpPr>
            <a:spLocks noGrp="1"/>
          </p:cNvSpPr>
          <p:nvPr>
            <p:ph idx="1"/>
          </p:nvPr>
        </p:nvSpPr>
        <p:spPr>
          <a:xfrm>
            <a:off x="141605" y="0"/>
            <a:ext cx="5669648" cy="6413500"/>
          </a:xfrm>
          <a:solidFill>
            <a:schemeClr val="bg1">
              <a:lumMod val="85000"/>
            </a:schemeClr>
          </a:solidFill>
        </p:spPr>
        <p:txBody>
          <a:bodyPr>
            <a:normAutofit fontScale="25000" lnSpcReduction="20000"/>
          </a:bodyPr>
          <a:lstStyle/>
          <a:p>
            <a:pPr>
              <a:spcBef>
                <a:spcPts val="0"/>
              </a:spcBef>
              <a:spcAft>
                <a:spcPts val="0"/>
              </a:spcAft>
            </a:pPr>
            <a:r>
              <a:rPr lang="en-CA" sz="4800" b="1" dirty="0">
                <a:solidFill>
                  <a:srgbClr val="808080"/>
                </a:solidFill>
                <a:latin typeface="Consolas" panose="020B0609020204030204" pitchFamily="49" charset="0"/>
              </a:rPr>
              <a:t>#include</a:t>
            </a:r>
            <a:r>
              <a:rPr lang="en-CA" sz="4800" b="1" dirty="0">
                <a:solidFill>
                  <a:srgbClr val="000000"/>
                </a:solidFill>
                <a:latin typeface="Consolas" panose="020B0609020204030204" pitchFamily="49" charset="0"/>
              </a:rPr>
              <a:t> </a:t>
            </a:r>
            <a:r>
              <a:rPr lang="en-CA" sz="4800" b="1" dirty="0">
                <a:solidFill>
                  <a:srgbClr val="A31515"/>
                </a:solidFill>
                <a:latin typeface="Consolas" panose="020B0609020204030204" pitchFamily="49" charset="0"/>
              </a:rPr>
              <a:t>&lt;iostream&gt;</a:t>
            </a: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808080"/>
                </a:solidFill>
                <a:latin typeface="Consolas" panose="020B0609020204030204" pitchFamily="49" charset="0"/>
              </a:rPr>
              <a:t>#include</a:t>
            </a:r>
            <a:r>
              <a:rPr lang="en-CA" sz="4800" b="1" dirty="0">
                <a:solidFill>
                  <a:srgbClr val="000000"/>
                </a:solidFill>
                <a:latin typeface="Consolas" panose="020B0609020204030204" pitchFamily="49" charset="0"/>
              </a:rPr>
              <a:t> </a:t>
            </a:r>
            <a:r>
              <a:rPr lang="en-CA" sz="4800" b="1" dirty="0">
                <a:solidFill>
                  <a:srgbClr val="A31515"/>
                </a:solidFill>
                <a:latin typeface="Consolas" panose="020B0609020204030204" pitchFamily="49" charset="0"/>
              </a:rPr>
              <a:t>&lt;vector&gt;</a:t>
            </a: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808080"/>
                </a:solidFill>
                <a:latin typeface="Consolas" panose="020B0609020204030204" pitchFamily="49" charset="0"/>
              </a:rPr>
              <a:t>#include</a:t>
            </a:r>
            <a:r>
              <a:rPr lang="en-CA" sz="4800" b="1" dirty="0">
                <a:solidFill>
                  <a:srgbClr val="000000"/>
                </a:solidFill>
                <a:latin typeface="Consolas" panose="020B0609020204030204" pitchFamily="49" charset="0"/>
              </a:rPr>
              <a:t> </a:t>
            </a:r>
            <a:r>
              <a:rPr lang="en-CA" sz="4800" b="1" dirty="0">
                <a:solidFill>
                  <a:srgbClr val="A31515"/>
                </a:solidFill>
                <a:latin typeface="Consolas" panose="020B0609020204030204" pitchFamily="49" charset="0"/>
              </a:rPr>
              <a:t>&lt;algorithm&gt;</a:t>
            </a: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808080"/>
                </a:solidFill>
                <a:latin typeface="Consolas" panose="020B0609020204030204" pitchFamily="49" charset="0"/>
              </a:rPr>
              <a:t>#include</a:t>
            </a:r>
            <a:r>
              <a:rPr lang="en-CA" sz="4800" b="1" dirty="0">
                <a:solidFill>
                  <a:srgbClr val="000000"/>
                </a:solidFill>
                <a:latin typeface="Consolas" panose="020B0609020204030204" pitchFamily="49" charset="0"/>
              </a:rPr>
              <a:t> </a:t>
            </a:r>
            <a:r>
              <a:rPr lang="en-CA" sz="4800" b="1" dirty="0">
                <a:solidFill>
                  <a:srgbClr val="A31515"/>
                </a:solidFill>
                <a:latin typeface="Consolas" panose="020B0609020204030204" pitchFamily="49" charset="0"/>
              </a:rPr>
              <a:t>&lt;numeric&gt;</a:t>
            </a: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FF"/>
                </a:solidFill>
                <a:latin typeface="Consolas" panose="020B0609020204030204" pitchFamily="49" charset="0"/>
              </a:rPr>
              <a:t>using</a:t>
            </a:r>
            <a:r>
              <a:rPr lang="en-CA" sz="4800" b="1" dirty="0">
                <a:solidFill>
                  <a:srgbClr val="000000"/>
                </a:solidFill>
                <a:latin typeface="Consolas" panose="020B0609020204030204" pitchFamily="49" charset="0"/>
              </a:rPr>
              <a:t> </a:t>
            </a:r>
            <a:r>
              <a:rPr lang="en-CA" sz="4800" b="1" dirty="0">
                <a:solidFill>
                  <a:srgbClr val="0000FF"/>
                </a:solidFill>
                <a:latin typeface="Consolas" panose="020B0609020204030204" pitchFamily="49" charset="0"/>
              </a:rPr>
              <a:t>namespace</a:t>
            </a:r>
            <a:r>
              <a:rPr lang="en-CA" sz="4800" b="1" dirty="0">
                <a:solidFill>
                  <a:srgbClr val="000000"/>
                </a:solidFill>
                <a:latin typeface="Consolas" panose="020B0609020204030204" pitchFamily="49" charset="0"/>
              </a:rPr>
              <a:t> std;</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FF"/>
                </a:solidFill>
                <a:latin typeface="Consolas" panose="020B0609020204030204" pitchFamily="49" charset="0"/>
              </a:rPr>
              <a:t>void</a:t>
            </a:r>
            <a:r>
              <a:rPr lang="en-CA" sz="4800" b="1" dirty="0">
                <a:solidFill>
                  <a:srgbClr val="000000"/>
                </a:solidFill>
                <a:latin typeface="Consolas" panose="020B0609020204030204" pitchFamily="49" charset="0"/>
              </a:rPr>
              <a:t> </a:t>
            </a:r>
            <a:r>
              <a:rPr lang="en-CA" sz="4800" b="1" dirty="0" err="1">
                <a:solidFill>
                  <a:srgbClr val="000000"/>
                </a:solidFill>
                <a:latin typeface="Consolas" panose="020B0609020204030204" pitchFamily="49" charset="0"/>
              </a:rPr>
              <a:t>printVector</a:t>
            </a:r>
            <a:r>
              <a:rPr lang="en-CA" sz="4800" b="1" dirty="0">
                <a:solidFill>
                  <a:srgbClr val="000000"/>
                </a:solidFill>
                <a:latin typeface="Consolas" panose="020B0609020204030204" pitchFamily="49" charset="0"/>
              </a:rPr>
              <a:t>(</a:t>
            </a:r>
            <a:r>
              <a:rPr lang="en-CA" sz="4800" b="1" dirty="0">
                <a:solidFill>
                  <a:srgbClr val="2B91AF"/>
                </a:solidFill>
                <a:latin typeface="Consolas" panose="020B0609020204030204" pitchFamily="49" charset="0"/>
              </a:rPr>
              <a:t>vector</a:t>
            </a:r>
            <a:r>
              <a:rPr lang="en-CA" sz="4800" b="1" dirty="0">
                <a:solidFill>
                  <a:srgbClr val="000000"/>
                </a:solidFill>
                <a:latin typeface="Consolas" panose="020B0609020204030204" pitchFamily="49" charset="0"/>
              </a:rPr>
              <a:t>&lt;</a:t>
            </a:r>
            <a:r>
              <a:rPr lang="en-CA" sz="4800" b="1" dirty="0">
                <a:solidFill>
                  <a:srgbClr val="0000FF"/>
                </a:solidFill>
                <a:latin typeface="Consolas" panose="020B0609020204030204" pitchFamily="49" charset="0"/>
              </a:rPr>
              <a:t>int</a:t>
            </a:r>
            <a:r>
              <a:rPr lang="en-CA" sz="4800" b="1" dirty="0">
                <a:solidFill>
                  <a:srgbClr val="000000"/>
                </a:solidFill>
                <a:latin typeface="Consolas" panose="020B0609020204030204" pitchFamily="49" charset="0"/>
              </a:rPr>
              <a:t>&gt; </a:t>
            </a:r>
            <a:r>
              <a:rPr lang="en-CA" sz="4800" b="1" dirty="0">
                <a:solidFill>
                  <a:srgbClr val="808080"/>
                </a:solidFill>
                <a:latin typeface="Consolas" panose="020B0609020204030204" pitchFamily="49" charset="0"/>
              </a:rPr>
              <a:t>v</a:t>
            </a:r>
            <a:r>
              <a:rPr lang="en-CA"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US" sz="4800" b="1" dirty="0">
                <a:solidFill>
                  <a:srgbClr val="000000"/>
                </a:solidFill>
                <a:latin typeface="Consolas" panose="020B0609020204030204" pitchFamily="49" charset="0"/>
              </a:rPr>
              <a:t>    </a:t>
            </a:r>
            <a:r>
              <a:rPr lang="en-US" sz="4800" b="1" dirty="0" err="1">
                <a:solidFill>
                  <a:srgbClr val="000000"/>
                </a:solidFill>
                <a:latin typeface="Consolas" panose="020B0609020204030204" pitchFamily="49" charset="0"/>
              </a:rPr>
              <a:t>for_each</a:t>
            </a:r>
            <a:r>
              <a:rPr lang="en-US" sz="4800" b="1" dirty="0">
                <a:solidFill>
                  <a:srgbClr val="000000"/>
                </a:solidFill>
                <a:latin typeface="Consolas" panose="020B0609020204030204" pitchFamily="49" charset="0"/>
              </a:rPr>
              <a:t>(</a:t>
            </a:r>
            <a:r>
              <a:rPr lang="en-US" sz="4800" b="1" dirty="0" err="1">
                <a:solidFill>
                  <a:srgbClr val="808080"/>
                </a:solidFill>
                <a:latin typeface="Consolas" panose="020B0609020204030204" pitchFamily="49" charset="0"/>
              </a:rPr>
              <a:t>v</a:t>
            </a:r>
            <a:r>
              <a:rPr lang="en-US" sz="4800" b="1" dirty="0" err="1">
                <a:solidFill>
                  <a:srgbClr val="000000"/>
                </a:solidFill>
                <a:latin typeface="Consolas" panose="020B0609020204030204" pitchFamily="49" charset="0"/>
              </a:rPr>
              <a:t>.begin</a:t>
            </a:r>
            <a:r>
              <a:rPr lang="en-US" sz="4800" b="1" dirty="0">
                <a:solidFill>
                  <a:srgbClr val="000000"/>
                </a:solidFill>
                <a:latin typeface="Consolas" panose="020B0609020204030204" pitchFamily="49" charset="0"/>
              </a:rPr>
              <a:t>(), </a:t>
            </a:r>
            <a:r>
              <a:rPr lang="en-US" sz="4800" b="1" dirty="0" err="1">
                <a:solidFill>
                  <a:srgbClr val="808080"/>
                </a:solidFill>
                <a:latin typeface="Consolas" panose="020B0609020204030204" pitchFamily="49" charset="0"/>
              </a:rPr>
              <a:t>v</a:t>
            </a:r>
            <a:r>
              <a:rPr lang="en-US" sz="4800" b="1" dirty="0" err="1">
                <a:solidFill>
                  <a:srgbClr val="000000"/>
                </a:solidFill>
                <a:latin typeface="Consolas" panose="020B0609020204030204" pitchFamily="49" charset="0"/>
              </a:rPr>
              <a:t>.end</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 </a:t>
            </a:r>
            <a:r>
              <a:rPr lang="en-US" sz="4800" b="1" dirty="0" err="1">
                <a:solidFill>
                  <a:srgbClr val="808080"/>
                </a:solidFill>
                <a:latin typeface="Consolas" panose="020B0609020204030204" pitchFamily="49" charset="0"/>
              </a:rPr>
              <a:t>i</a:t>
            </a:r>
            <a:r>
              <a:rPr lang="en-US"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CA" sz="4800" b="1" dirty="0">
                <a:solidFill>
                  <a:srgbClr val="000000"/>
                </a:solidFill>
                <a:latin typeface="Consolas" panose="020B0609020204030204" pitchFamily="49" charset="0"/>
              </a:rPr>
              <a:t>            std::cout </a:t>
            </a:r>
            <a:r>
              <a:rPr lang="en-CA" sz="4800" b="1" dirty="0">
                <a:solidFill>
                  <a:srgbClr val="008080"/>
                </a:solidFill>
                <a:latin typeface="Consolas" panose="020B0609020204030204" pitchFamily="49" charset="0"/>
              </a:rPr>
              <a:t>&lt;&lt;</a:t>
            </a:r>
            <a:r>
              <a:rPr lang="en-CA" sz="4800" b="1" dirty="0">
                <a:solidFill>
                  <a:srgbClr val="000000"/>
                </a:solidFill>
                <a:latin typeface="Consolas" panose="020B0609020204030204" pitchFamily="49" charset="0"/>
              </a:rPr>
              <a:t> </a:t>
            </a:r>
            <a:r>
              <a:rPr lang="en-CA" sz="4800" b="1" dirty="0" err="1">
                <a:solidFill>
                  <a:srgbClr val="808080"/>
                </a:solidFill>
                <a:latin typeface="Consolas" panose="020B0609020204030204" pitchFamily="49" charset="0"/>
              </a:rPr>
              <a:t>i</a:t>
            </a:r>
            <a:r>
              <a:rPr lang="en-CA" sz="4800" b="1" dirty="0">
                <a:solidFill>
                  <a:srgbClr val="000000"/>
                </a:solidFill>
                <a:latin typeface="Consolas" panose="020B0609020204030204" pitchFamily="49" charset="0"/>
              </a:rPr>
              <a:t> </a:t>
            </a:r>
            <a:r>
              <a:rPr lang="en-CA" sz="4800" b="1" dirty="0">
                <a:solidFill>
                  <a:srgbClr val="008080"/>
                </a:solidFill>
                <a:latin typeface="Consolas" panose="020B0609020204030204" pitchFamily="49" charset="0"/>
              </a:rPr>
              <a:t>&lt;&lt;</a:t>
            </a:r>
            <a:r>
              <a:rPr lang="en-CA" sz="4800" b="1" dirty="0">
                <a:solidFill>
                  <a:srgbClr val="000000"/>
                </a:solidFill>
                <a:latin typeface="Consolas" panose="020B0609020204030204" pitchFamily="49" charset="0"/>
              </a:rPr>
              <a:t> </a:t>
            </a:r>
            <a:r>
              <a:rPr lang="en-CA" sz="4800" b="1" dirty="0">
                <a:solidFill>
                  <a:srgbClr val="A31515"/>
                </a:solidFill>
                <a:latin typeface="Consolas" panose="020B0609020204030204" pitchFamily="49" charset="0"/>
              </a:rPr>
              <a:t>" "</a:t>
            </a:r>
            <a:r>
              <a:rPr lang="en-CA"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CA" sz="4800" b="1" dirty="0">
                <a:solidFill>
                  <a:srgbClr val="000000"/>
                </a:solidFill>
                <a:latin typeface="Consolas" panose="020B0609020204030204" pitchFamily="49" charset="0"/>
              </a:rPr>
              <a:t>    cout </a:t>
            </a:r>
            <a:r>
              <a:rPr lang="en-CA" sz="4800" b="1" dirty="0">
                <a:solidFill>
                  <a:srgbClr val="008080"/>
                </a:solidFill>
                <a:latin typeface="Consolas" panose="020B0609020204030204" pitchFamily="49" charset="0"/>
              </a:rPr>
              <a:t>&lt;&lt;</a:t>
            </a:r>
            <a:r>
              <a:rPr lang="en-CA" sz="4800" b="1" dirty="0">
                <a:solidFill>
                  <a:srgbClr val="000000"/>
                </a:solidFill>
                <a:latin typeface="Consolas" panose="020B0609020204030204" pitchFamily="49" charset="0"/>
              </a:rPr>
              <a:t> </a:t>
            </a:r>
            <a:r>
              <a:rPr lang="en-CA" sz="4800" b="1" dirty="0" err="1">
                <a:solidFill>
                  <a:srgbClr val="000000"/>
                </a:solidFill>
                <a:latin typeface="Consolas" panose="020B0609020204030204" pitchFamily="49" charset="0"/>
              </a:rPr>
              <a:t>endl</a:t>
            </a:r>
            <a:r>
              <a:rPr lang="en-CA"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FF"/>
                </a:solidFill>
                <a:latin typeface="Consolas" panose="020B0609020204030204" pitchFamily="49" charset="0"/>
              </a:rPr>
              <a:t>int</a:t>
            </a:r>
            <a:r>
              <a:rPr lang="en-CA" sz="4800" b="1" dirty="0">
                <a:solidFill>
                  <a:srgbClr val="000000"/>
                </a:solidFill>
                <a:latin typeface="Consolas" panose="020B0609020204030204" pitchFamily="49" charset="0"/>
              </a:rPr>
              <a:t> main()</a:t>
            </a:r>
          </a:p>
          <a:p>
            <a:pPr>
              <a:spcBef>
                <a:spcPts val="0"/>
              </a:spcBef>
              <a:spcAft>
                <a:spcPts val="0"/>
              </a:spcAft>
            </a:pPr>
            <a:r>
              <a:rPr lang="en-CA" sz="4800" b="1" dirty="0">
                <a:solidFill>
                  <a:srgbClr val="000000"/>
                </a:solidFill>
                <a:latin typeface="Consolas" panose="020B0609020204030204" pitchFamily="49" charset="0"/>
              </a:rPr>
              <a:t>{</a:t>
            </a:r>
          </a:p>
          <a:p>
            <a:pPr>
              <a:spcBef>
                <a:spcPts val="0"/>
              </a:spcBef>
              <a:spcAft>
                <a:spcPts val="0"/>
              </a:spcAft>
            </a:pPr>
            <a:r>
              <a:rPr lang="sv-SE" sz="4800" b="1" dirty="0">
                <a:solidFill>
                  <a:srgbClr val="000000"/>
                </a:solidFill>
                <a:latin typeface="Consolas" panose="020B0609020204030204" pitchFamily="49" charset="0"/>
              </a:rPr>
              <a:t>    </a:t>
            </a:r>
            <a:r>
              <a:rPr lang="sv-SE" sz="4800" b="1" dirty="0">
                <a:solidFill>
                  <a:srgbClr val="2B91AF"/>
                </a:solidFill>
                <a:latin typeface="Consolas" panose="020B0609020204030204" pitchFamily="49" charset="0"/>
              </a:rPr>
              <a:t>vector</a:t>
            </a:r>
            <a:r>
              <a:rPr lang="sv-SE" sz="4800" b="1" dirty="0">
                <a:solidFill>
                  <a:srgbClr val="000000"/>
                </a:solidFill>
                <a:latin typeface="Consolas" panose="020B0609020204030204" pitchFamily="49" charset="0"/>
              </a:rPr>
              <a:t>&lt;</a:t>
            </a:r>
            <a:r>
              <a:rPr lang="sv-SE" sz="4800" b="1" dirty="0">
                <a:solidFill>
                  <a:srgbClr val="0000FF"/>
                </a:solidFill>
                <a:latin typeface="Consolas" panose="020B0609020204030204" pitchFamily="49" charset="0"/>
              </a:rPr>
              <a:t>int</a:t>
            </a:r>
            <a:r>
              <a:rPr lang="sv-SE" sz="4800" b="1" dirty="0">
                <a:solidFill>
                  <a:srgbClr val="000000"/>
                </a:solidFill>
                <a:latin typeface="Consolas" panose="020B0609020204030204" pitchFamily="49" charset="0"/>
              </a:rPr>
              <a:t>&gt; v{ 4, 1, 3, 5, 2, 3, 1, 7 };</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00"/>
                </a:solidFill>
                <a:latin typeface="Consolas" panose="020B0609020204030204" pitchFamily="49" charset="0"/>
              </a:rPr>
              <a:t>    </a:t>
            </a:r>
            <a:r>
              <a:rPr lang="en-CA" sz="4800" b="1" dirty="0" err="1">
                <a:solidFill>
                  <a:srgbClr val="000000"/>
                </a:solidFill>
                <a:latin typeface="Consolas" panose="020B0609020204030204" pitchFamily="49" charset="0"/>
              </a:rPr>
              <a:t>printVector</a:t>
            </a:r>
            <a:r>
              <a:rPr lang="en-CA" sz="4800" b="1" dirty="0">
                <a:solidFill>
                  <a:srgbClr val="000000"/>
                </a:solidFill>
                <a:latin typeface="Consolas" panose="020B0609020204030204" pitchFamily="49" charset="0"/>
              </a:rPr>
              <a:t>(v);</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US" sz="4800" b="1" dirty="0">
                <a:solidFill>
                  <a:srgbClr val="000000"/>
                </a:solidFill>
                <a:latin typeface="Consolas" panose="020B0609020204030204" pitchFamily="49" charset="0"/>
              </a:rPr>
              <a:t>    </a:t>
            </a:r>
            <a:r>
              <a:rPr lang="en-US" sz="4800" b="1" dirty="0">
                <a:solidFill>
                  <a:srgbClr val="2B91AF"/>
                </a:solidFill>
                <a:latin typeface="Consolas" panose="020B0609020204030204" pitchFamily="49" charset="0"/>
              </a:rPr>
              <a:t>vector</a:t>
            </a:r>
            <a:r>
              <a:rPr lang="en-US" sz="4800" b="1" dirty="0">
                <a:solidFill>
                  <a:srgbClr val="000000"/>
                </a:solidFill>
                <a:latin typeface="Consolas" panose="020B0609020204030204" pitchFamily="49" charset="0"/>
              </a:rPr>
              <a:t>&lt;</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&gt;::</a:t>
            </a:r>
            <a:r>
              <a:rPr lang="en-US" sz="4800" b="1" dirty="0">
                <a:solidFill>
                  <a:srgbClr val="2B91AF"/>
                </a:solidFill>
                <a:latin typeface="Consolas" panose="020B0609020204030204" pitchFamily="49" charset="0"/>
              </a:rPr>
              <a:t>iterator</a:t>
            </a:r>
            <a:r>
              <a:rPr lang="en-US" sz="4800" b="1" dirty="0">
                <a:solidFill>
                  <a:srgbClr val="000000"/>
                </a:solidFill>
                <a:latin typeface="Consolas" panose="020B0609020204030204" pitchFamily="49" charset="0"/>
              </a:rPr>
              <a:t> p = </a:t>
            </a:r>
            <a:r>
              <a:rPr lang="en-US" sz="4800" b="1" dirty="0" err="1">
                <a:solidFill>
                  <a:srgbClr val="000000"/>
                </a:solidFill>
                <a:latin typeface="Consolas" panose="020B0609020204030204" pitchFamily="49" charset="0"/>
              </a:rPr>
              <a:t>find_if</a:t>
            </a:r>
            <a:r>
              <a:rPr lang="en-US" sz="4800" b="1" dirty="0">
                <a:solidFill>
                  <a:srgbClr val="000000"/>
                </a:solidFill>
                <a:latin typeface="Consolas" panose="020B0609020204030204" pitchFamily="49" charset="0"/>
              </a:rPr>
              <a:t>(</a:t>
            </a:r>
            <a:r>
              <a:rPr lang="en-US" sz="4800" b="1" dirty="0" err="1">
                <a:solidFill>
                  <a:srgbClr val="000000"/>
                </a:solidFill>
                <a:latin typeface="Consolas" panose="020B0609020204030204" pitchFamily="49" charset="0"/>
              </a:rPr>
              <a:t>v.begin</a:t>
            </a:r>
            <a:r>
              <a:rPr lang="en-US" sz="4800" b="1" dirty="0">
                <a:solidFill>
                  <a:srgbClr val="000000"/>
                </a:solidFill>
                <a:latin typeface="Consolas" panose="020B0609020204030204" pitchFamily="49" charset="0"/>
              </a:rPr>
              <a:t>(), </a:t>
            </a:r>
            <a:r>
              <a:rPr lang="en-US" sz="4800" b="1" dirty="0" err="1">
                <a:solidFill>
                  <a:srgbClr val="000000"/>
                </a:solidFill>
                <a:latin typeface="Consolas" panose="020B0609020204030204" pitchFamily="49" charset="0"/>
              </a:rPr>
              <a:t>v.end</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 </a:t>
            </a:r>
            <a:r>
              <a:rPr lang="en-US" sz="4800" b="1" dirty="0" err="1">
                <a:solidFill>
                  <a:srgbClr val="808080"/>
                </a:solidFill>
                <a:latin typeface="Consolas" panose="020B0609020204030204" pitchFamily="49" charset="0"/>
              </a:rPr>
              <a:t>i</a:t>
            </a:r>
            <a:r>
              <a:rPr lang="en-US"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CA" sz="4800" b="1" dirty="0">
                <a:solidFill>
                  <a:srgbClr val="000000"/>
                </a:solidFill>
                <a:latin typeface="Consolas" panose="020B0609020204030204" pitchFamily="49" charset="0"/>
              </a:rPr>
              <a:t>            </a:t>
            </a:r>
            <a:r>
              <a:rPr lang="en-CA" sz="4800" b="1" dirty="0">
                <a:solidFill>
                  <a:srgbClr val="0000FF"/>
                </a:solidFill>
                <a:latin typeface="Consolas" panose="020B0609020204030204" pitchFamily="49" charset="0"/>
              </a:rPr>
              <a:t>return</a:t>
            </a:r>
            <a:r>
              <a:rPr lang="en-CA" sz="4800" b="1" dirty="0">
                <a:solidFill>
                  <a:srgbClr val="000000"/>
                </a:solidFill>
                <a:latin typeface="Consolas" panose="020B0609020204030204" pitchFamily="49" charset="0"/>
              </a:rPr>
              <a:t> </a:t>
            </a:r>
            <a:r>
              <a:rPr lang="en-CA" sz="4800" b="1" dirty="0" err="1">
                <a:solidFill>
                  <a:srgbClr val="808080"/>
                </a:solidFill>
                <a:latin typeface="Consolas" panose="020B0609020204030204" pitchFamily="49" charset="0"/>
              </a:rPr>
              <a:t>i</a:t>
            </a:r>
            <a:r>
              <a:rPr lang="en-CA" sz="4800" b="1" dirty="0">
                <a:solidFill>
                  <a:srgbClr val="000000"/>
                </a:solidFill>
                <a:latin typeface="Consolas" panose="020B0609020204030204" pitchFamily="49" charset="0"/>
              </a:rPr>
              <a:t> &gt; 4;</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US" sz="4800" b="1" dirty="0">
                <a:solidFill>
                  <a:srgbClr val="000000"/>
                </a:solidFill>
                <a:latin typeface="Consolas" panose="020B0609020204030204" pitchFamily="49" charset="0"/>
              </a:rPr>
              <a:t>    cout </a:t>
            </a:r>
            <a:r>
              <a:rPr lang="en-US" sz="4800" b="1" dirty="0">
                <a:solidFill>
                  <a:srgbClr val="008080"/>
                </a:solidFill>
                <a:latin typeface="Consolas" panose="020B0609020204030204" pitchFamily="49" charset="0"/>
              </a:rPr>
              <a:t>&lt;&lt;</a:t>
            </a:r>
            <a:r>
              <a:rPr lang="en-US" sz="4800" b="1" dirty="0">
                <a:solidFill>
                  <a:srgbClr val="000000"/>
                </a:solidFill>
                <a:latin typeface="Consolas" panose="020B0609020204030204" pitchFamily="49" charset="0"/>
              </a:rPr>
              <a:t> </a:t>
            </a:r>
            <a:r>
              <a:rPr lang="en-US" sz="4800" b="1" dirty="0">
                <a:solidFill>
                  <a:srgbClr val="A31515"/>
                </a:solidFill>
                <a:latin typeface="Consolas" panose="020B0609020204030204" pitchFamily="49" charset="0"/>
              </a:rPr>
              <a:t>"First number greater than 4 is : "</a:t>
            </a:r>
            <a:r>
              <a:rPr lang="en-US" sz="4800" b="1" dirty="0">
                <a:solidFill>
                  <a:srgbClr val="000000"/>
                </a:solidFill>
                <a:latin typeface="Consolas" panose="020B0609020204030204" pitchFamily="49" charset="0"/>
              </a:rPr>
              <a:t> </a:t>
            </a:r>
            <a:r>
              <a:rPr lang="en-US" sz="4800" b="1" dirty="0">
                <a:solidFill>
                  <a:srgbClr val="008080"/>
                </a:solidFill>
                <a:latin typeface="Consolas" panose="020B0609020204030204" pitchFamily="49" charset="0"/>
              </a:rPr>
              <a:t>&lt;&lt;</a:t>
            </a:r>
            <a:r>
              <a:rPr lang="en-US" sz="4800" b="1" dirty="0">
                <a:solidFill>
                  <a:srgbClr val="000000"/>
                </a:solidFill>
                <a:latin typeface="Consolas" panose="020B0609020204030204" pitchFamily="49" charset="0"/>
              </a:rPr>
              <a:t> </a:t>
            </a:r>
            <a:r>
              <a:rPr lang="en-US" sz="4800" b="1" dirty="0">
                <a:solidFill>
                  <a:srgbClr val="008080"/>
                </a:solidFill>
                <a:latin typeface="Consolas" panose="020B0609020204030204" pitchFamily="49" charset="0"/>
              </a:rPr>
              <a:t>*</a:t>
            </a:r>
            <a:r>
              <a:rPr lang="en-US" sz="4800" b="1" dirty="0">
                <a:solidFill>
                  <a:srgbClr val="000000"/>
                </a:solidFill>
                <a:latin typeface="Consolas" panose="020B0609020204030204" pitchFamily="49" charset="0"/>
              </a:rPr>
              <a:t>p </a:t>
            </a:r>
            <a:r>
              <a:rPr lang="en-US" sz="4800" b="1" dirty="0">
                <a:solidFill>
                  <a:srgbClr val="008080"/>
                </a:solidFill>
                <a:latin typeface="Consolas" panose="020B0609020204030204" pitchFamily="49" charset="0"/>
              </a:rPr>
              <a:t>&lt;&lt;</a:t>
            </a:r>
            <a:r>
              <a:rPr lang="en-US" sz="4800" b="1" dirty="0">
                <a:solidFill>
                  <a:srgbClr val="000000"/>
                </a:solidFill>
                <a:latin typeface="Consolas" panose="020B0609020204030204" pitchFamily="49" charset="0"/>
              </a:rPr>
              <a:t> </a:t>
            </a:r>
            <a:r>
              <a:rPr lang="en-US" sz="4800" b="1" dirty="0" err="1">
                <a:solidFill>
                  <a:srgbClr val="000000"/>
                </a:solidFill>
                <a:latin typeface="Consolas" panose="020B0609020204030204" pitchFamily="49" charset="0"/>
              </a:rPr>
              <a:t>endl</a:t>
            </a:r>
            <a:r>
              <a:rPr lang="en-US" sz="4800" b="1" dirty="0">
                <a:solidFill>
                  <a:srgbClr val="000000"/>
                </a:solidFill>
                <a:latin typeface="Consolas" panose="020B0609020204030204" pitchFamily="49" charset="0"/>
              </a:rPr>
              <a:t>;</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US" sz="4800" b="1" dirty="0">
                <a:solidFill>
                  <a:srgbClr val="000000"/>
                </a:solidFill>
                <a:latin typeface="Consolas" panose="020B0609020204030204" pitchFamily="49" charset="0"/>
              </a:rPr>
              <a:t>    sort(</a:t>
            </a:r>
            <a:r>
              <a:rPr lang="en-US" sz="4800" b="1" dirty="0" err="1">
                <a:solidFill>
                  <a:srgbClr val="000000"/>
                </a:solidFill>
                <a:latin typeface="Consolas" panose="020B0609020204030204" pitchFamily="49" charset="0"/>
              </a:rPr>
              <a:t>v.begin</a:t>
            </a:r>
            <a:r>
              <a:rPr lang="en-US" sz="4800" b="1" dirty="0">
                <a:solidFill>
                  <a:srgbClr val="000000"/>
                </a:solidFill>
                <a:latin typeface="Consolas" panose="020B0609020204030204" pitchFamily="49" charset="0"/>
              </a:rPr>
              <a:t>(), </a:t>
            </a:r>
            <a:r>
              <a:rPr lang="en-US" sz="4800" b="1" dirty="0" err="1">
                <a:solidFill>
                  <a:srgbClr val="000000"/>
                </a:solidFill>
                <a:latin typeface="Consolas" panose="020B0609020204030204" pitchFamily="49" charset="0"/>
              </a:rPr>
              <a:t>v.end</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const</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&amp; </a:t>
            </a:r>
            <a:r>
              <a:rPr lang="en-US" sz="4800" b="1" dirty="0">
                <a:solidFill>
                  <a:srgbClr val="808080"/>
                </a:solidFill>
                <a:latin typeface="Consolas" panose="020B0609020204030204" pitchFamily="49" charset="0"/>
              </a:rPr>
              <a:t>a</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const</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&amp; </a:t>
            </a:r>
            <a:r>
              <a:rPr lang="en-US" sz="4800" b="1" dirty="0">
                <a:solidFill>
                  <a:srgbClr val="808080"/>
                </a:solidFill>
                <a:latin typeface="Consolas" panose="020B0609020204030204" pitchFamily="49" charset="0"/>
              </a:rPr>
              <a:t>b</a:t>
            </a:r>
            <a:r>
              <a:rPr lang="en-US" sz="4800" b="1" dirty="0">
                <a:solidFill>
                  <a:srgbClr val="000000"/>
                </a:solidFill>
                <a:latin typeface="Consolas" panose="020B0609020204030204" pitchFamily="49" charset="0"/>
              </a:rPr>
              <a:t>) -&gt; </a:t>
            </a:r>
            <a:r>
              <a:rPr lang="en-US" sz="4800" b="1" dirty="0">
                <a:solidFill>
                  <a:srgbClr val="0000FF"/>
                </a:solidFill>
                <a:latin typeface="Consolas" panose="020B0609020204030204" pitchFamily="49" charset="0"/>
              </a:rPr>
              <a:t>bool</a:t>
            </a:r>
            <a:endParaRPr lang="en-US"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CA" sz="4800" b="1" dirty="0">
                <a:solidFill>
                  <a:srgbClr val="000000"/>
                </a:solidFill>
                <a:latin typeface="Consolas" panose="020B0609020204030204" pitchFamily="49" charset="0"/>
              </a:rPr>
              <a:t>            </a:t>
            </a:r>
            <a:r>
              <a:rPr lang="en-CA" sz="4800" b="1" dirty="0">
                <a:solidFill>
                  <a:srgbClr val="0000FF"/>
                </a:solidFill>
                <a:latin typeface="Consolas" panose="020B0609020204030204" pitchFamily="49" charset="0"/>
              </a:rPr>
              <a:t>return</a:t>
            </a:r>
            <a:r>
              <a:rPr lang="en-CA" sz="4800" b="1" dirty="0">
                <a:solidFill>
                  <a:srgbClr val="000000"/>
                </a:solidFill>
                <a:latin typeface="Consolas" panose="020B0609020204030204" pitchFamily="49" charset="0"/>
              </a:rPr>
              <a:t> </a:t>
            </a:r>
            <a:r>
              <a:rPr lang="en-CA" sz="4800" b="1" dirty="0">
                <a:solidFill>
                  <a:srgbClr val="808080"/>
                </a:solidFill>
                <a:latin typeface="Consolas" panose="020B0609020204030204" pitchFamily="49" charset="0"/>
              </a:rPr>
              <a:t>a</a:t>
            </a:r>
            <a:r>
              <a:rPr lang="en-CA" sz="4800" b="1" dirty="0">
                <a:solidFill>
                  <a:srgbClr val="000000"/>
                </a:solidFill>
                <a:latin typeface="Consolas" panose="020B0609020204030204" pitchFamily="49" charset="0"/>
              </a:rPr>
              <a:t> &gt; </a:t>
            </a:r>
            <a:r>
              <a:rPr lang="en-CA" sz="4800" b="1" dirty="0">
                <a:solidFill>
                  <a:srgbClr val="808080"/>
                </a:solidFill>
                <a:latin typeface="Consolas" panose="020B0609020204030204" pitchFamily="49" charset="0"/>
              </a:rPr>
              <a:t>b</a:t>
            </a:r>
            <a:r>
              <a:rPr lang="en-CA"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endParaRPr lang="en-CA" sz="4800" b="1" dirty="0">
              <a:solidFill>
                <a:srgbClr val="000000"/>
              </a:solidFill>
              <a:latin typeface="Consolas" panose="020B0609020204030204" pitchFamily="49" charset="0"/>
            </a:endParaRPr>
          </a:p>
          <a:p>
            <a:pPr>
              <a:spcBef>
                <a:spcPts val="0"/>
              </a:spcBef>
              <a:spcAft>
                <a:spcPts val="0"/>
              </a:spcAft>
            </a:pPr>
            <a:r>
              <a:rPr lang="en-CA" sz="4800" b="1" dirty="0">
                <a:solidFill>
                  <a:srgbClr val="000000"/>
                </a:solidFill>
                <a:latin typeface="Consolas" panose="020B0609020204030204" pitchFamily="49" charset="0"/>
              </a:rPr>
              <a:t>    </a:t>
            </a:r>
            <a:r>
              <a:rPr lang="en-CA" sz="4800" b="1" dirty="0" err="1">
                <a:solidFill>
                  <a:srgbClr val="000000"/>
                </a:solidFill>
                <a:latin typeface="Consolas" panose="020B0609020204030204" pitchFamily="49" charset="0"/>
              </a:rPr>
              <a:t>printVector</a:t>
            </a:r>
            <a:r>
              <a:rPr lang="en-CA" sz="4800" b="1" dirty="0">
                <a:solidFill>
                  <a:srgbClr val="000000"/>
                </a:solidFill>
                <a:latin typeface="Consolas" panose="020B0609020204030204" pitchFamily="49" charset="0"/>
              </a:rPr>
              <a:t>(v);</a:t>
            </a:r>
          </a:p>
          <a:p>
            <a:pPr>
              <a:spcBef>
                <a:spcPts val="0"/>
              </a:spcBef>
              <a:spcAft>
                <a:spcPts val="0"/>
              </a:spcAft>
            </a:pP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 count_5 = </a:t>
            </a:r>
            <a:r>
              <a:rPr lang="en-US" sz="4800" b="1" dirty="0" err="1">
                <a:solidFill>
                  <a:srgbClr val="000000"/>
                </a:solidFill>
                <a:latin typeface="Consolas" panose="020B0609020204030204" pitchFamily="49" charset="0"/>
              </a:rPr>
              <a:t>count_if</a:t>
            </a:r>
            <a:r>
              <a:rPr lang="en-US" sz="4800" b="1" dirty="0">
                <a:solidFill>
                  <a:srgbClr val="000000"/>
                </a:solidFill>
                <a:latin typeface="Consolas" panose="020B0609020204030204" pitchFamily="49" charset="0"/>
              </a:rPr>
              <a:t>(</a:t>
            </a:r>
            <a:r>
              <a:rPr lang="en-US" sz="4800" b="1" dirty="0" err="1">
                <a:solidFill>
                  <a:srgbClr val="000000"/>
                </a:solidFill>
                <a:latin typeface="Consolas" panose="020B0609020204030204" pitchFamily="49" charset="0"/>
              </a:rPr>
              <a:t>v.begin</a:t>
            </a:r>
            <a:r>
              <a:rPr lang="en-US" sz="4800" b="1" dirty="0">
                <a:solidFill>
                  <a:srgbClr val="000000"/>
                </a:solidFill>
                <a:latin typeface="Consolas" panose="020B0609020204030204" pitchFamily="49" charset="0"/>
              </a:rPr>
              <a:t>(), </a:t>
            </a:r>
            <a:r>
              <a:rPr lang="en-US" sz="4800" b="1" dirty="0" err="1">
                <a:solidFill>
                  <a:srgbClr val="000000"/>
                </a:solidFill>
                <a:latin typeface="Consolas" panose="020B0609020204030204" pitchFamily="49" charset="0"/>
              </a:rPr>
              <a:t>v.end</a:t>
            </a:r>
            <a:r>
              <a:rPr lang="en-US" sz="4800" b="1" dirty="0">
                <a:solidFill>
                  <a:srgbClr val="000000"/>
                </a:solidFill>
                <a:latin typeface="Consolas" panose="020B0609020204030204" pitchFamily="49" charset="0"/>
              </a:rPr>
              <a:t>(), [](</a:t>
            </a:r>
            <a:r>
              <a:rPr lang="en-US" sz="4800" b="1" dirty="0">
                <a:solidFill>
                  <a:srgbClr val="0000FF"/>
                </a:solidFill>
                <a:latin typeface="Consolas" panose="020B0609020204030204" pitchFamily="49" charset="0"/>
              </a:rPr>
              <a:t>int</a:t>
            </a:r>
            <a:r>
              <a:rPr lang="en-US" sz="4800" b="1" dirty="0">
                <a:solidFill>
                  <a:srgbClr val="000000"/>
                </a:solidFill>
                <a:latin typeface="Consolas" panose="020B0609020204030204" pitchFamily="49" charset="0"/>
              </a:rPr>
              <a:t> </a:t>
            </a:r>
            <a:r>
              <a:rPr lang="en-US" sz="4800" b="1" dirty="0">
                <a:solidFill>
                  <a:srgbClr val="808080"/>
                </a:solidFill>
                <a:latin typeface="Consolas" panose="020B0609020204030204" pitchFamily="49" charset="0"/>
              </a:rPr>
              <a:t>a</a:t>
            </a:r>
            <a:r>
              <a:rPr lang="en-US" sz="4800" b="1" dirty="0">
                <a:solidFill>
                  <a:srgbClr val="000000"/>
                </a:solidFill>
                <a:latin typeface="Consolas" panose="020B0609020204030204" pitchFamily="49" charset="0"/>
              </a:rPr>
              <a:t>)</a:t>
            </a:r>
          </a:p>
          <a:p>
            <a:pPr>
              <a:spcBef>
                <a:spcPts val="0"/>
              </a:spcBef>
              <a:spcAft>
                <a:spcPts val="0"/>
              </a:spcAft>
            </a:pPr>
            <a:r>
              <a:rPr lang="en-CA" sz="4800" b="1" dirty="0">
                <a:solidFill>
                  <a:srgbClr val="000000"/>
                </a:solidFill>
                <a:latin typeface="Consolas" panose="020B0609020204030204" pitchFamily="49" charset="0"/>
              </a:rPr>
              <a:t>        {</a:t>
            </a:r>
          </a:p>
          <a:p>
            <a:pPr>
              <a:spcBef>
                <a:spcPts val="0"/>
              </a:spcBef>
              <a:spcAft>
                <a:spcPts val="0"/>
              </a:spcAft>
            </a:pPr>
            <a:r>
              <a:rPr lang="en-CA" sz="4800" b="1" dirty="0">
                <a:solidFill>
                  <a:srgbClr val="000000"/>
                </a:solidFill>
                <a:latin typeface="Consolas" panose="020B0609020204030204" pitchFamily="49" charset="0"/>
              </a:rPr>
              <a:t>            </a:t>
            </a:r>
            <a:r>
              <a:rPr lang="en-CA" sz="4800" b="1" dirty="0">
                <a:solidFill>
                  <a:srgbClr val="0000FF"/>
                </a:solidFill>
                <a:latin typeface="Consolas" panose="020B0609020204030204" pitchFamily="49" charset="0"/>
              </a:rPr>
              <a:t>return</a:t>
            </a:r>
            <a:r>
              <a:rPr lang="en-CA" sz="4800" b="1" dirty="0">
                <a:solidFill>
                  <a:srgbClr val="000000"/>
                </a:solidFill>
                <a:latin typeface="Consolas" panose="020B0609020204030204" pitchFamily="49" charset="0"/>
              </a:rPr>
              <a:t> (</a:t>
            </a:r>
            <a:r>
              <a:rPr lang="en-CA" sz="4800" b="1" dirty="0">
                <a:solidFill>
                  <a:srgbClr val="808080"/>
                </a:solidFill>
                <a:latin typeface="Consolas" panose="020B0609020204030204" pitchFamily="49" charset="0"/>
              </a:rPr>
              <a:t>a</a:t>
            </a:r>
            <a:r>
              <a:rPr lang="en-CA" sz="4800" b="1" dirty="0">
                <a:solidFill>
                  <a:srgbClr val="000000"/>
                </a:solidFill>
                <a:latin typeface="Consolas" panose="020B0609020204030204" pitchFamily="49" charset="0"/>
              </a:rPr>
              <a:t> &gt;= 5);</a:t>
            </a:r>
          </a:p>
          <a:p>
            <a:pPr>
              <a:spcBef>
                <a:spcPts val="0"/>
              </a:spcBef>
              <a:spcAft>
                <a:spcPts val="0"/>
              </a:spcAft>
            </a:pPr>
            <a:r>
              <a:rPr lang="en-CA" sz="4800" b="1" dirty="0">
                <a:solidFill>
                  <a:srgbClr val="000000"/>
                </a:solidFill>
                <a:latin typeface="Consolas" panose="020B0609020204030204" pitchFamily="49" charset="0"/>
              </a:rPr>
              <a:t>        });</a:t>
            </a:r>
            <a:endParaRPr lang="en-CA" sz="4800" dirty="0">
              <a:solidFill>
                <a:srgbClr val="000000"/>
              </a:solidFill>
              <a:latin typeface="Consolas" panose="020B0609020204030204" pitchFamily="49" charset="0"/>
            </a:endParaRPr>
          </a:p>
          <a:p>
            <a:pPr>
              <a:spcBef>
                <a:spcPts val="0"/>
              </a:spcBef>
              <a:spcAft>
                <a:spcPts val="0"/>
              </a:spcAft>
            </a:pPr>
            <a:r>
              <a:rPr lang="en-US" sz="3600" dirty="0">
                <a:solidFill>
                  <a:srgbClr val="000000"/>
                </a:solidFill>
                <a:latin typeface="Consolas" panose="020B0609020204030204" pitchFamily="49" charset="0"/>
              </a:rPr>
              <a:t>   </a:t>
            </a:r>
            <a:endParaRPr lang="en-CA" sz="1800" dirty="0">
              <a:solidFill>
                <a:srgbClr val="000000"/>
              </a:solidFill>
              <a:latin typeface="Consolas" panose="020B0609020204030204" pitchFamily="49" charset="0"/>
            </a:endParaRPr>
          </a:p>
          <a:p>
            <a:pPr>
              <a:spcBef>
                <a:spcPts val="0"/>
              </a:spcBef>
              <a:spcAft>
                <a:spcPts val="0"/>
              </a:spcAft>
            </a:pPr>
            <a:r>
              <a:rPr lang="en-US" sz="1800" dirty="0">
                <a:solidFill>
                  <a:srgbClr val="000000"/>
                </a:solidFill>
                <a:latin typeface="Consolas" panose="020B0609020204030204" pitchFamily="49" charset="0"/>
              </a:rPr>
              <a:t>   </a:t>
            </a:r>
            <a:endParaRPr lang="en-CA" dirty="0"/>
          </a:p>
        </p:txBody>
      </p:sp>
      <p:sp>
        <p:nvSpPr>
          <p:cNvPr id="4" name="Content Placeholder 2">
            <a:extLst>
              <a:ext uri="{FF2B5EF4-FFF2-40B4-BE49-F238E27FC236}">
                <a16:creationId xmlns:a16="http://schemas.microsoft.com/office/drawing/2014/main" id="{4DB868A4-6021-49C3-B614-A9ED06A2593C}"/>
              </a:ext>
            </a:extLst>
          </p:cNvPr>
          <p:cNvSpPr txBox="1">
            <a:spLocks/>
          </p:cNvSpPr>
          <p:nvPr/>
        </p:nvSpPr>
        <p:spPr>
          <a:xfrm>
            <a:off x="6096000" y="0"/>
            <a:ext cx="5526507" cy="4808069"/>
          </a:xfrm>
          <a:prstGeom prst="rect">
            <a:avLst/>
          </a:prstGeom>
          <a:solidFill>
            <a:schemeClr val="bg1">
              <a:lumMod val="85000"/>
            </a:schemeClr>
          </a:solidFill>
        </p:spPr>
        <p:txBody>
          <a:bodyPr vert="horz" lIns="0" tIns="45720" rIns="0" bIns="45720" rtlCol="0">
            <a:no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0"/>
              </a:spcBef>
              <a:spcAft>
                <a:spcPts val="0"/>
              </a:spcAft>
            </a:pPr>
            <a:endParaRPr lang="en-CA" sz="1100" b="1" dirty="0">
              <a:solidFill>
                <a:srgbClr val="000000"/>
              </a:solidFill>
              <a:latin typeface="Consolas" panose="020B0609020204030204" pitchFamily="49" charset="0"/>
            </a:endParaRPr>
          </a:p>
          <a:p>
            <a:pPr>
              <a:spcBef>
                <a:spcPts val="0"/>
              </a:spcBef>
              <a:spcAft>
                <a:spcPts val="0"/>
              </a:spcAft>
            </a:pPr>
            <a:r>
              <a:rPr lang="en-US" sz="1100" b="1" dirty="0">
                <a:solidFill>
                  <a:srgbClr val="000000"/>
                </a:solidFill>
                <a:latin typeface="Consolas" panose="020B0609020204030204" pitchFamily="49" charset="0"/>
              </a:rPr>
              <a:t>cout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a:t>
            </a:r>
            <a:r>
              <a:rPr lang="en-US" sz="1100" b="1" dirty="0">
                <a:solidFill>
                  <a:srgbClr val="A31515"/>
                </a:solidFill>
                <a:latin typeface="Consolas" panose="020B0609020204030204" pitchFamily="49" charset="0"/>
              </a:rPr>
              <a:t>"The number of elements greater than or equal to 5 is : "</a:t>
            </a:r>
            <a:endParaRPr lang="en-US" sz="1100" b="1" dirty="0">
              <a:solidFill>
                <a:srgbClr val="000000"/>
              </a:solidFill>
              <a:latin typeface="Consolas" panose="020B0609020204030204" pitchFamily="49" charset="0"/>
            </a:endParaRP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8080"/>
                </a:solidFill>
                <a:latin typeface="Consolas" panose="020B0609020204030204" pitchFamily="49" charset="0"/>
              </a:rPr>
              <a:t>&lt;&lt;</a:t>
            </a:r>
            <a:r>
              <a:rPr lang="en-CA" sz="1100" b="1" dirty="0">
                <a:solidFill>
                  <a:srgbClr val="000000"/>
                </a:solidFill>
                <a:latin typeface="Consolas" panose="020B0609020204030204" pitchFamily="49" charset="0"/>
              </a:rPr>
              <a:t> count_5 </a:t>
            </a:r>
            <a:r>
              <a:rPr lang="en-CA" sz="1100" b="1" dirty="0">
                <a:solidFill>
                  <a:srgbClr val="008080"/>
                </a:solidFill>
                <a:latin typeface="Consolas" panose="020B0609020204030204" pitchFamily="49" charset="0"/>
              </a:rPr>
              <a:t>&lt;&lt;</a:t>
            </a:r>
            <a:r>
              <a:rPr lang="en-CA" sz="1100" b="1" dirty="0">
                <a:solidFill>
                  <a:srgbClr val="000000"/>
                </a:solidFill>
                <a:latin typeface="Consolas" panose="020B0609020204030204" pitchFamily="49" charset="0"/>
              </a:rPr>
              <a:t> </a:t>
            </a:r>
            <a:r>
              <a:rPr lang="en-CA" sz="1100" b="1" dirty="0" err="1">
                <a:solidFill>
                  <a:srgbClr val="000000"/>
                </a:solidFill>
                <a:latin typeface="Consolas" panose="020B0609020204030204" pitchFamily="49" charset="0"/>
              </a:rPr>
              <a:t>endl</a:t>
            </a:r>
            <a:r>
              <a:rPr lang="en-CA" sz="1100" b="1" dirty="0">
                <a:solidFill>
                  <a:srgbClr val="000000"/>
                </a:solidFill>
                <a:latin typeface="Consolas" panose="020B0609020204030204" pitchFamily="49" charset="0"/>
              </a:rPr>
              <a:t>;</a:t>
            </a:r>
          </a:p>
          <a:p>
            <a:pPr>
              <a:spcBef>
                <a:spcPts val="0"/>
              </a:spcBef>
              <a:spcAft>
                <a:spcPts val="0"/>
              </a:spcAft>
            </a:pPr>
            <a:endParaRPr lang="en-CA" sz="1100" b="1" dirty="0">
              <a:solidFill>
                <a:srgbClr val="000000"/>
              </a:solidFill>
              <a:latin typeface="Consolas" panose="020B0609020204030204" pitchFamily="49" charset="0"/>
            </a:endParaRPr>
          </a:p>
          <a:p>
            <a:pPr>
              <a:spcBef>
                <a:spcPts val="0"/>
              </a:spcBef>
              <a:spcAft>
                <a:spcPts val="0"/>
              </a:spcAft>
            </a:pPr>
            <a:r>
              <a:rPr lang="en-CA" sz="1100" b="1" dirty="0">
                <a:solidFill>
                  <a:srgbClr val="000000"/>
                </a:solidFill>
                <a:latin typeface="Consolas" panose="020B0609020204030204" pitchFamily="49" charset="0"/>
              </a:rPr>
              <a:t>    p </a:t>
            </a:r>
            <a:r>
              <a:rPr lang="en-CA" sz="1100" b="1" dirty="0">
                <a:solidFill>
                  <a:srgbClr val="008080"/>
                </a:solidFill>
                <a:latin typeface="Consolas" panose="020B0609020204030204" pitchFamily="49" charset="0"/>
              </a:rPr>
              <a:t>=</a:t>
            </a:r>
            <a:r>
              <a:rPr lang="en-CA" sz="1100" b="1" dirty="0">
                <a:solidFill>
                  <a:srgbClr val="000000"/>
                </a:solidFill>
                <a:latin typeface="Consolas" panose="020B0609020204030204" pitchFamily="49" charset="0"/>
              </a:rPr>
              <a:t> unique(</a:t>
            </a:r>
            <a:r>
              <a:rPr lang="en-CA" sz="1100" b="1" dirty="0" err="1">
                <a:solidFill>
                  <a:srgbClr val="000000"/>
                </a:solidFill>
                <a:latin typeface="Consolas" panose="020B0609020204030204" pitchFamily="49" charset="0"/>
              </a:rPr>
              <a:t>v.begin</a:t>
            </a:r>
            <a:r>
              <a:rPr lang="en-CA" sz="1100" b="1" dirty="0">
                <a:solidFill>
                  <a:srgbClr val="000000"/>
                </a:solidFill>
                <a:latin typeface="Consolas" panose="020B0609020204030204" pitchFamily="49" charset="0"/>
              </a:rPr>
              <a:t>(), </a:t>
            </a:r>
            <a:r>
              <a:rPr lang="en-CA" sz="1100" b="1" dirty="0" err="1">
                <a:solidFill>
                  <a:srgbClr val="000000"/>
                </a:solidFill>
                <a:latin typeface="Consolas" panose="020B0609020204030204" pitchFamily="49" charset="0"/>
              </a:rPr>
              <a:t>v.end</a:t>
            </a: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a:solidFill>
                  <a:srgbClr val="808080"/>
                </a:solidFill>
                <a:latin typeface="Consolas" panose="020B0609020204030204" pitchFamily="49" charset="0"/>
              </a:rPr>
              <a:t>a</a:t>
            </a: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a:solidFill>
                  <a:srgbClr val="808080"/>
                </a:solidFill>
                <a:latin typeface="Consolas" panose="020B0609020204030204" pitchFamily="49" charset="0"/>
              </a:rPr>
              <a:t>b</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return</a:t>
            </a:r>
            <a:r>
              <a:rPr lang="en-CA" sz="1100" b="1" dirty="0">
                <a:solidFill>
                  <a:srgbClr val="000000"/>
                </a:solidFill>
                <a:latin typeface="Consolas" panose="020B0609020204030204" pitchFamily="49" charset="0"/>
              </a:rPr>
              <a:t> </a:t>
            </a:r>
            <a:r>
              <a:rPr lang="en-CA" sz="1100" b="1" dirty="0">
                <a:solidFill>
                  <a:srgbClr val="808080"/>
                </a:solidFill>
                <a:latin typeface="Consolas" panose="020B0609020204030204" pitchFamily="49" charset="0"/>
              </a:rPr>
              <a:t>a</a:t>
            </a:r>
            <a:r>
              <a:rPr lang="en-CA" sz="1100" b="1" dirty="0">
                <a:solidFill>
                  <a:srgbClr val="000000"/>
                </a:solidFill>
                <a:latin typeface="Consolas" panose="020B0609020204030204" pitchFamily="49" charset="0"/>
              </a:rPr>
              <a:t> == </a:t>
            </a:r>
            <a:r>
              <a:rPr lang="en-CA" sz="1100" b="1" dirty="0">
                <a:solidFill>
                  <a:srgbClr val="808080"/>
                </a:solidFill>
                <a:latin typeface="Consolas" panose="020B0609020204030204" pitchFamily="49" charset="0"/>
              </a:rPr>
              <a:t>b</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endParaRPr lang="en-US" sz="1100" b="1" dirty="0">
              <a:solidFill>
                <a:srgbClr val="000000"/>
              </a:solidFill>
              <a:latin typeface="Consolas" panose="020B0609020204030204" pitchFamily="49" charset="0"/>
            </a:endParaRPr>
          </a:p>
          <a:p>
            <a:pPr>
              <a:spcBef>
                <a:spcPts val="0"/>
              </a:spcBef>
              <a:spcAft>
                <a:spcPts val="0"/>
              </a:spcAft>
            </a:pPr>
            <a:r>
              <a:rPr lang="en-US" sz="1100" b="1" dirty="0">
                <a:solidFill>
                  <a:srgbClr val="000000"/>
                </a:solidFill>
                <a:latin typeface="Consolas" panose="020B0609020204030204" pitchFamily="49" charset="0"/>
              </a:rPr>
              <a:t> </a:t>
            </a:r>
            <a:r>
              <a:rPr lang="en-US" sz="1100" b="1" dirty="0" err="1">
                <a:solidFill>
                  <a:srgbClr val="000000"/>
                </a:solidFill>
                <a:latin typeface="Consolas" panose="020B0609020204030204" pitchFamily="49" charset="0"/>
              </a:rPr>
              <a:t>v.resize</a:t>
            </a:r>
            <a:r>
              <a:rPr lang="en-US" sz="1100" b="1" dirty="0">
                <a:solidFill>
                  <a:srgbClr val="000000"/>
                </a:solidFill>
                <a:latin typeface="Consolas" panose="020B0609020204030204" pitchFamily="49" charset="0"/>
              </a:rPr>
              <a:t>(distance(</a:t>
            </a:r>
            <a:r>
              <a:rPr lang="en-US" sz="1100" b="1" dirty="0" err="1">
                <a:solidFill>
                  <a:srgbClr val="000000"/>
                </a:solidFill>
                <a:latin typeface="Consolas" panose="020B0609020204030204" pitchFamily="49" charset="0"/>
              </a:rPr>
              <a:t>v.begin</a:t>
            </a:r>
            <a:r>
              <a:rPr lang="en-US" sz="1100" b="1" dirty="0">
                <a:solidFill>
                  <a:srgbClr val="000000"/>
                </a:solidFill>
                <a:latin typeface="Consolas" panose="020B0609020204030204" pitchFamily="49" charset="0"/>
              </a:rPr>
              <a:t>(), p));</a:t>
            </a:r>
          </a:p>
          <a:p>
            <a:pPr>
              <a:spcBef>
                <a:spcPts val="0"/>
              </a:spcBef>
              <a:spcAft>
                <a:spcPts val="0"/>
              </a:spcAft>
            </a:pPr>
            <a:r>
              <a:rPr lang="en-CA" sz="1100" b="1" dirty="0">
                <a:solidFill>
                  <a:srgbClr val="000000"/>
                </a:solidFill>
                <a:latin typeface="Consolas" panose="020B0609020204030204" pitchFamily="49" charset="0"/>
              </a:rPr>
              <a:t>    </a:t>
            </a:r>
            <a:r>
              <a:rPr lang="en-CA" sz="1100" b="1" dirty="0" err="1">
                <a:solidFill>
                  <a:srgbClr val="000000"/>
                </a:solidFill>
                <a:latin typeface="Consolas" panose="020B0609020204030204" pitchFamily="49" charset="0"/>
              </a:rPr>
              <a:t>printVector</a:t>
            </a:r>
            <a:r>
              <a:rPr lang="en-CA" sz="1100" b="1" dirty="0">
                <a:solidFill>
                  <a:srgbClr val="000000"/>
                </a:solidFill>
                <a:latin typeface="Consolas" panose="020B0609020204030204" pitchFamily="49" charset="0"/>
              </a:rPr>
              <a:t>(v);</a:t>
            </a:r>
          </a:p>
          <a:p>
            <a:pPr>
              <a:spcBef>
                <a:spcPts val="0"/>
              </a:spcBef>
              <a:spcAft>
                <a:spcPts val="0"/>
              </a:spcAft>
            </a:pPr>
            <a:endParaRPr lang="en-CA" sz="1100" b="1" dirty="0">
              <a:solidFill>
                <a:srgbClr val="000000"/>
              </a:solidFill>
              <a:latin typeface="Consolas" panose="020B0609020204030204" pitchFamily="49" charset="0"/>
            </a:endParaRP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err="1">
                <a:solidFill>
                  <a:srgbClr val="000000"/>
                </a:solidFill>
                <a:latin typeface="Consolas" panose="020B0609020204030204" pitchFamily="49" charset="0"/>
              </a:rPr>
              <a:t>arr</a:t>
            </a:r>
            <a:r>
              <a:rPr lang="en-CA" sz="1100" b="1" dirty="0">
                <a:solidFill>
                  <a:srgbClr val="000000"/>
                </a:solidFill>
                <a:latin typeface="Consolas" panose="020B0609020204030204" pitchFamily="49" charset="0"/>
              </a:rPr>
              <a:t>[] = { 1, 2, 3, 4, 5, 6, 7, 8, 9, 10 };</a:t>
            </a: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f = accumulate(</a:t>
            </a:r>
            <a:r>
              <a:rPr lang="en-CA" sz="1100" b="1" dirty="0" err="1">
                <a:solidFill>
                  <a:srgbClr val="000000"/>
                </a:solidFill>
                <a:latin typeface="Consolas" panose="020B0609020204030204" pitchFamily="49" charset="0"/>
              </a:rPr>
              <a:t>arr</a:t>
            </a:r>
            <a:r>
              <a:rPr lang="en-CA" sz="1100" b="1" dirty="0">
                <a:solidFill>
                  <a:srgbClr val="000000"/>
                </a:solidFill>
                <a:latin typeface="Consolas" panose="020B0609020204030204" pitchFamily="49" charset="0"/>
              </a:rPr>
              <a:t>, </a:t>
            </a:r>
            <a:r>
              <a:rPr lang="en-CA" sz="1100" b="1" dirty="0" err="1">
                <a:solidFill>
                  <a:srgbClr val="000000"/>
                </a:solidFill>
                <a:latin typeface="Consolas" panose="020B0609020204030204" pitchFamily="49" charset="0"/>
              </a:rPr>
              <a:t>arr</a:t>
            </a:r>
            <a:r>
              <a:rPr lang="en-CA" sz="1100" b="1" dirty="0">
                <a:solidFill>
                  <a:srgbClr val="000000"/>
                </a:solidFill>
                <a:latin typeface="Consolas" panose="020B0609020204030204" pitchFamily="49" charset="0"/>
              </a:rPr>
              <a:t> + 10, 1,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err="1">
                <a:solidFill>
                  <a:srgbClr val="808080"/>
                </a:solidFill>
                <a:latin typeface="Consolas" panose="020B0609020204030204" pitchFamily="49" charset="0"/>
              </a:rPr>
              <a:t>i</a:t>
            </a: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a:solidFill>
                  <a:srgbClr val="808080"/>
                </a:solidFill>
                <a:latin typeface="Consolas" panose="020B0609020204030204" pitchFamily="49" charset="0"/>
              </a:rPr>
              <a:t>j</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return</a:t>
            </a:r>
            <a:r>
              <a:rPr lang="en-CA" sz="1100" b="1" dirty="0">
                <a:solidFill>
                  <a:srgbClr val="000000"/>
                </a:solidFill>
                <a:latin typeface="Consolas" panose="020B0609020204030204" pitchFamily="49" charset="0"/>
              </a:rPr>
              <a:t> </a:t>
            </a:r>
            <a:r>
              <a:rPr lang="en-CA" sz="1100" b="1" dirty="0" err="1">
                <a:solidFill>
                  <a:srgbClr val="808080"/>
                </a:solidFill>
                <a:latin typeface="Consolas" panose="020B0609020204030204" pitchFamily="49" charset="0"/>
              </a:rPr>
              <a:t>i</a:t>
            </a:r>
            <a:r>
              <a:rPr lang="en-CA" sz="1100" b="1" dirty="0">
                <a:solidFill>
                  <a:srgbClr val="000000"/>
                </a:solidFill>
                <a:latin typeface="Consolas" panose="020B0609020204030204" pitchFamily="49" charset="0"/>
              </a:rPr>
              <a:t> * </a:t>
            </a:r>
            <a:r>
              <a:rPr lang="en-CA" sz="1100" b="1" dirty="0">
                <a:solidFill>
                  <a:srgbClr val="808080"/>
                </a:solidFill>
                <a:latin typeface="Consolas" panose="020B0609020204030204" pitchFamily="49" charset="0"/>
              </a:rPr>
              <a:t>j</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endParaRPr lang="en-CA" sz="1100" b="1" dirty="0">
              <a:solidFill>
                <a:srgbClr val="000000"/>
              </a:solidFill>
              <a:latin typeface="Consolas" panose="020B0609020204030204" pitchFamily="49" charset="0"/>
            </a:endParaRPr>
          </a:p>
          <a:p>
            <a:pPr>
              <a:spcBef>
                <a:spcPts val="0"/>
              </a:spcBef>
              <a:spcAft>
                <a:spcPts val="0"/>
              </a:spcAft>
            </a:pPr>
            <a:r>
              <a:rPr lang="en-US" sz="1100" b="1" dirty="0">
                <a:solidFill>
                  <a:srgbClr val="000000"/>
                </a:solidFill>
                <a:latin typeface="Consolas" panose="020B0609020204030204" pitchFamily="49" charset="0"/>
              </a:rPr>
              <a:t>    cout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a:t>
            </a:r>
            <a:r>
              <a:rPr lang="en-US" sz="1100" b="1" dirty="0">
                <a:solidFill>
                  <a:srgbClr val="A31515"/>
                </a:solidFill>
                <a:latin typeface="Consolas" panose="020B0609020204030204" pitchFamily="49" charset="0"/>
              </a:rPr>
              <a:t>"Factorial of 10 is : "</a:t>
            </a:r>
            <a:r>
              <a:rPr lang="en-US" sz="1100" b="1" dirty="0">
                <a:solidFill>
                  <a:srgbClr val="000000"/>
                </a:solidFill>
                <a:latin typeface="Consolas" panose="020B0609020204030204" pitchFamily="49" charset="0"/>
              </a:rPr>
              <a:t>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f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a:t>
            </a:r>
            <a:r>
              <a:rPr lang="en-US" sz="1100" b="1" dirty="0" err="1">
                <a:solidFill>
                  <a:srgbClr val="000000"/>
                </a:solidFill>
                <a:latin typeface="Consolas" panose="020B0609020204030204" pitchFamily="49" charset="0"/>
              </a:rPr>
              <a:t>endl</a:t>
            </a:r>
            <a:r>
              <a:rPr lang="en-US" sz="1100" b="1" dirty="0">
                <a:solidFill>
                  <a:srgbClr val="000000"/>
                </a:solidFill>
                <a:latin typeface="Consolas" panose="020B0609020204030204" pitchFamily="49" charset="0"/>
              </a:rPr>
              <a:t>;</a:t>
            </a:r>
          </a:p>
          <a:p>
            <a:pPr>
              <a:spcBef>
                <a:spcPts val="0"/>
              </a:spcBef>
              <a:spcAft>
                <a:spcPts val="0"/>
              </a:spcAft>
            </a:pPr>
            <a:endParaRPr lang="en-CA" sz="1100" b="1" dirty="0">
              <a:solidFill>
                <a:srgbClr val="000000"/>
              </a:solidFill>
              <a:latin typeface="Consolas" panose="020B0609020204030204" pitchFamily="49" charset="0"/>
            </a:endParaRP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auto</a:t>
            </a:r>
            <a:r>
              <a:rPr lang="en-CA" sz="1100" b="1" dirty="0">
                <a:solidFill>
                  <a:srgbClr val="000000"/>
                </a:solidFill>
                <a:latin typeface="Consolas" panose="020B0609020204030204" pitchFamily="49" charset="0"/>
              </a:rPr>
              <a:t> square = [](</a:t>
            </a:r>
            <a:r>
              <a:rPr lang="en-CA" sz="1100" b="1" dirty="0">
                <a:solidFill>
                  <a:srgbClr val="0000FF"/>
                </a:solidFill>
                <a:latin typeface="Consolas" panose="020B0609020204030204" pitchFamily="49" charset="0"/>
              </a:rPr>
              <a:t>int</a:t>
            </a:r>
            <a:r>
              <a:rPr lang="en-CA" sz="1100" b="1" dirty="0">
                <a:solidFill>
                  <a:srgbClr val="000000"/>
                </a:solidFill>
                <a:latin typeface="Consolas" panose="020B0609020204030204" pitchFamily="49" charset="0"/>
              </a:rPr>
              <a:t> </a:t>
            </a:r>
            <a:r>
              <a:rPr lang="en-CA" sz="1100" b="1" dirty="0" err="1">
                <a:solidFill>
                  <a:srgbClr val="808080"/>
                </a:solidFill>
                <a:latin typeface="Consolas" panose="020B0609020204030204" pitchFamily="49" charset="0"/>
              </a:rPr>
              <a:t>i</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r>
              <a:rPr lang="en-CA" sz="1100" b="1" dirty="0">
                <a:solidFill>
                  <a:srgbClr val="000000"/>
                </a:solidFill>
                <a:latin typeface="Consolas" panose="020B0609020204030204" pitchFamily="49" charset="0"/>
              </a:rPr>
              <a:t>        </a:t>
            </a:r>
            <a:r>
              <a:rPr lang="en-CA" sz="1100" b="1" dirty="0">
                <a:solidFill>
                  <a:srgbClr val="0000FF"/>
                </a:solidFill>
                <a:latin typeface="Consolas" panose="020B0609020204030204" pitchFamily="49" charset="0"/>
              </a:rPr>
              <a:t>return</a:t>
            </a:r>
            <a:r>
              <a:rPr lang="en-CA" sz="1100" b="1" dirty="0">
                <a:solidFill>
                  <a:srgbClr val="000000"/>
                </a:solidFill>
                <a:latin typeface="Consolas" panose="020B0609020204030204" pitchFamily="49" charset="0"/>
              </a:rPr>
              <a:t> </a:t>
            </a:r>
            <a:r>
              <a:rPr lang="en-CA" sz="1100" b="1" dirty="0" err="1">
                <a:solidFill>
                  <a:srgbClr val="808080"/>
                </a:solidFill>
                <a:latin typeface="Consolas" panose="020B0609020204030204" pitchFamily="49" charset="0"/>
              </a:rPr>
              <a:t>i</a:t>
            </a:r>
            <a:r>
              <a:rPr lang="en-CA" sz="1100" b="1" dirty="0">
                <a:solidFill>
                  <a:srgbClr val="000000"/>
                </a:solidFill>
                <a:latin typeface="Consolas" panose="020B0609020204030204" pitchFamily="49" charset="0"/>
              </a:rPr>
              <a:t> * </a:t>
            </a:r>
            <a:r>
              <a:rPr lang="en-CA" sz="1100" b="1" dirty="0" err="1">
                <a:solidFill>
                  <a:srgbClr val="808080"/>
                </a:solidFill>
                <a:latin typeface="Consolas" panose="020B0609020204030204" pitchFamily="49" charset="0"/>
              </a:rPr>
              <a:t>i</a:t>
            </a:r>
            <a:r>
              <a:rPr lang="en-CA"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    };</a:t>
            </a:r>
          </a:p>
          <a:p>
            <a:pPr>
              <a:spcBef>
                <a:spcPts val="0"/>
              </a:spcBef>
              <a:spcAft>
                <a:spcPts val="0"/>
              </a:spcAft>
            </a:pPr>
            <a:r>
              <a:rPr lang="en-US" sz="1100" b="1" dirty="0">
                <a:solidFill>
                  <a:srgbClr val="000000"/>
                </a:solidFill>
                <a:latin typeface="Consolas" panose="020B0609020204030204" pitchFamily="49" charset="0"/>
              </a:rPr>
              <a:t>    cout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a:t>
            </a:r>
            <a:r>
              <a:rPr lang="en-US" sz="1100" b="1" dirty="0">
                <a:solidFill>
                  <a:srgbClr val="A31515"/>
                </a:solidFill>
                <a:latin typeface="Consolas" panose="020B0609020204030204" pitchFamily="49" charset="0"/>
              </a:rPr>
              <a:t>"Square of 5 is : "</a:t>
            </a:r>
            <a:r>
              <a:rPr lang="en-US" sz="1100" b="1" dirty="0">
                <a:solidFill>
                  <a:srgbClr val="000000"/>
                </a:solidFill>
                <a:latin typeface="Consolas" panose="020B0609020204030204" pitchFamily="49" charset="0"/>
              </a:rPr>
              <a:t>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square(5) </a:t>
            </a:r>
            <a:r>
              <a:rPr lang="en-US" sz="1100" b="1" dirty="0">
                <a:solidFill>
                  <a:srgbClr val="008080"/>
                </a:solidFill>
                <a:latin typeface="Consolas" panose="020B0609020204030204" pitchFamily="49" charset="0"/>
              </a:rPr>
              <a:t>&lt;&lt;</a:t>
            </a:r>
            <a:r>
              <a:rPr lang="en-US" sz="1100" b="1" dirty="0">
                <a:solidFill>
                  <a:srgbClr val="000000"/>
                </a:solidFill>
                <a:latin typeface="Consolas" panose="020B0609020204030204" pitchFamily="49" charset="0"/>
              </a:rPr>
              <a:t> </a:t>
            </a:r>
            <a:r>
              <a:rPr lang="en-US" sz="1100" b="1" dirty="0" err="1">
                <a:solidFill>
                  <a:srgbClr val="000000"/>
                </a:solidFill>
                <a:latin typeface="Consolas" panose="020B0609020204030204" pitchFamily="49" charset="0"/>
              </a:rPr>
              <a:t>endl</a:t>
            </a:r>
            <a:r>
              <a:rPr lang="en-US" sz="1100" b="1" dirty="0">
                <a:solidFill>
                  <a:srgbClr val="000000"/>
                </a:solidFill>
                <a:latin typeface="Consolas" panose="020B0609020204030204" pitchFamily="49" charset="0"/>
              </a:rPr>
              <a:t>;</a:t>
            </a:r>
          </a:p>
          <a:p>
            <a:pPr>
              <a:spcBef>
                <a:spcPts val="0"/>
              </a:spcBef>
              <a:spcAft>
                <a:spcPts val="0"/>
              </a:spcAft>
            </a:pPr>
            <a:r>
              <a:rPr lang="en-CA" sz="1100" b="1" dirty="0">
                <a:solidFill>
                  <a:srgbClr val="000000"/>
                </a:solidFill>
                <a:latin typeface="Consolas" panose="020B0609020204030204" pitchFamily="49" charset="0"/>
              </a:rPr>
              <a:t>}</a:t>
            </a:r>
            <a:endParaRPr lang="en-CA" sz="1100" b="1" dirty="0"/>
          </a:p>
        </p:txBody>
      </p:sp>
      <p:pic>
        <p:nvPicPr>
          <p:cNvPr id="6" name="Picture 5">
            <a:extLst>
              <a:ext uri="{FF2B5EF4-FFF2-40B4-BE49-F238E27FC236}">
                <a16:creationId xmlns:a16="http://schemas.microsoft.com/office/drawing/2014/main" id="{F65061ED-0BE4-4D9D-8FEF-B492C859D9B5}"/>
              </a:ext>
            </a:extLst>
          </p:cNvPr>
          <p:cNvPicPr>
            <a:picLocks noChangeAspect="1"/>
          </p:cNvPicPr>
          <p:nvPr/>
        </p:nvPicPr>
        <p:blipFill>
          <a:blip r:embed="rId2"/>
          <a:stretch>
            <a:fillRect/>
          </a:stretch>
        </p:blipFill>
        <p:spPr>
          <a:xfrm>
            <a:off x="6799849" y="4808069"/>
            <a:ext cx="4595495" cy="1596662"/>
          </a:xfrm>
          <a:prstGeom prst="rect">
            <a:avLst/>
          </a:prstGeom>
        </p:spPr>
      </p:pic>
    </p:spTree>
    <p:extLst>
      <p:ext uri="{BB962C8B-B14F-4D97-AF65-F5344CB8AC3E}">
        <p14:creationId xmlns:p14="http://schemas.microsoft.com/office/powerpoint/2010/main" val="745672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p:txBody>
          <a:bodyPr/>
          <a:lstStyle/>
          <a:p>
            <a:r>
              <a:rPr lang="en-CA" dirty="0">
                <a:solidFill>
                  <a:srgbClr val="C00000"/>
                </a:solidFill>
              </a:rPr>
              <a:t>std::iota</a:t>
            </a: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p:txBody>
          <a:bodyPr/>
          <a:lstStyle/>
          <a:p>
            <a:pPr>
              <a:buFont typeface="Wingdings" panose="05000000000000000000" pitchFamily="2" charset="2"/>
              <a:buChar char="§"/>
            </a:pPr>
            <a:r>
              <a:rPr lang="en-CA" sz="2000" b="1" u="sng" dirty="0">
                <a:solidFill>
                  <a:srgbClr val="C00000"/>
                </a:solidFill>
              </a:rPr>
              <a:t>Syntax</a:t>
            </a:r>
            <a:r>
              <a:rPr lang="en-CA" dirty="0"/>
              <a:t> </a:t>
            </a:r>
          </a:p>
          <a:p>
            <a:pPr marL="384048" lvl="2" indent="0">
              <a:buNone/>
            </a:pPr>
            <a:r>
              <a:rPr lang="en-US" sz="1800" b="1" dirty="0">
                <a:solidFill>
                  <a:srgbClr val="0000FF"/>
                </a:solidFill>
                <a:latin typeface="Consolas" panose="020B0609020204030204" pitchFamily="49" charset="0"/>
              </a:rPr>
              <a:t>void</a:t>
            </a:r>
            <a:r>
              <a:rPr lang="en-US" sz="1800" b="1" dirty="0">
                <a:solidFill>
                  <a:srgbClr val="000000"/>
                </a:solidFill>
                <a:latin typeface="Consolas" panose="020B0609020204030204" pitchFamily="49" charset="0"/>
              </a:rPr>
              <a:t> iota(</a:t>
            </a:r>
            <a:r>
              <a:rPr lang="en-US" sz="1800" b="1" dirty="0" err="1">
                <a:solidFill>
                  <a:srgbClr val="2B91AF"/>
                </a:solidFill>
                <a:latin typeface="Consolas" panose="020B0609020204030204" pitchFamily="49" charset="0"/>
              </a:rPr>
              <a:t>ForwardIterator</a:t>
            </a:r>
            <a:r>
              <a:rPr lang="en-US" sz="1800" b="1" dirty="0">
                <a:solidFill>
                  <a:srgbClr val="000000"/>
                </a:solidFill>
                <a:latin typeface="Consolas" panose="020B0609020204030204" pitchFamily="49" charset="0"/>
              </a:rPr>
              <a:t> </a:t>
            </a:r>
            <a:r>
              <a:rPr lang="en-US" sz="1800" b="1" dirty="0">
                <a:solidFill>
                  <a:srgbClr val="808080"/>
                </a:solidFill>
                <a:latin typeface="Consolas" panose="020B0609020204030204" pitchFamily="49" charset="0"/>
              </a:rPr>
              <a:t>first</a:t>
            </a:r>
            <a:r>
              <a:rPr lang="en-US" sz="1800" b="1" dirty="0">
                <a:solidFill>
                  <a:srgbClr val="000000"/>
                </a:solidFill>
                <a:latin typeface="Consolas" panose="020B0609020204030204" pitchFamily="49" charset="0"/>
              </a:rPr>
              <a:t>, </a:t>
            </a:r>
            <a:r>
              <a:rPr lang="en-US" sz="1800" b="1" dirty="0" err="1">
                <a:solidFill>
                  <a:srgbClr val="2B91AF"/>
                </a:solidFill>
                <a:latin typeface="Consolas" panose="020B0609020204030204" pitchFamily="49" charset="0"/>
              </a:rPr>
              <a:t>ForwardIterator</a:t>
            </a:r>
            <a:r>
              <a:rPr lang="en-US" sz="1800" b="1" dirty="0">
                <a:solidFill>
                  <a:srgbClr val="000000"/>
                </a:solidFill>
                <a:latin typeface="Consolas" panose="020B0609020204030204" pitchFamily="49" charset="0"/>
              </a:rPr>
              <a:t> </a:t>
            </a:r>
            <a:r>
              <a:rPr lang="en-US" sz="1800" b="1" dirty="0">
                <a:solidFill>
                  <a:srgbClr val="808080"/>
                </a:solidFill>
                <a:latin typeface="Consolas" panose="020B0609020204030204" pitchFamily="49" charset="0"/>
              </a:rPr>
              <a:t>last</a:t>
            </a:r>
            <a:r>
              <a:rPr lang="en-US" sz="1800" b="1" dirty="0">
                <a:solidFill>
                  <a:srgbClr val="000000"/>
                </a:solidFill>
                <a:latin typeface="Consolas" panose="020B0609020204030204" pitchFamily="49" charset="0"/>
              </a:rPr>
              <a:t>, </a:t>
            </a:r>
            <a:r>
              <a:rPr lang="en-US" sz="1800" b="1" dirty="0">
                <a:solidFill>
                  <a:srgbClr val="2B91AF"/>
                </a:solidFill>
                <a:latin typeface="Consolas" panose="020B0609020204030204" pitchFamily="49" charset="0"/>
              </a:rPr>
              <a:t>T</a:t>
            </a:r>
            <a:r>
              <a:rPr lang="en-US" sz="1800" b="1" dirty="0">
                <a:solidFill>
                  <a:srgbClr val="000000"/>
                </a:solidFill>
                <a:latin typeface="Consolas" panose="020B0609020204030204" pitchFamily="49" charset="0"/>
              </a:rPr>
              <a:t> </a:t>
            </a:r>
            <a:r>
              <a:rPr lang="en-US" sz="1800" b="1" dirty="0" err="1">
                <a:solidFill>
                  <a:srgbClr val="808080"/>
                </a:solidFill>
                <a:latin typeface="Consolas" panose="020B0609020204030204" pitchFamily="49" charset="0"/>
              </a:rPr>
              <a:t>val</a:t>
            </a:r>
            <a:r>
              <a:rPr lang="en-US" sz="1800" b="1" dirty="0">
                <a:solidFill>
                  <a:srgbClr val="000000"/>
                </a:solidFill>
                <a:latin typeface="Consolas" panose="020B0609020204030204" pitchFamily="49" charset="0"/>
              </a:rPr>
              <a:t>)</a:t>
            </a:r>
          </a:p>
          <a:p>
            <a:pPr marL="251460" indent="-342900">
              <a:spcBef>
                <a:spcPts val="0"/>
              </a:spcBef>
              <a:spcAft>
                <a:spcPts val="0"/>
              </a:spcAft>
              <a:buFont typeface="Wingdings" panose="05000000000000000000" pitchFamily="2" charset="2"/>
              <a:buChar char="§"/>
            </a:pPr>
            <a:r>
              <a:rPr lang="en-US" sz="2000" i="0" kern="1200" dirty="0">
                <a:solidFill>
                  <a:srgbClr val="002060"/>
                </a:solidFill>
                <a:effectLst/>
                <a:latin typeface="+mn-lt"/>
                <a:ea typeface="+mn-ea"/>
                <a:cs typeface="+mn-cs"/>
              </a:rPr>
              <a:t>Assigns to every element in the range </a:t>
            </a:r>
            <a:r>
              <a:rPr lang="en-US" sz="2000" dirty="0">
                <a:solidFill>
                  <a:srgbClr val="002060"/>
                </a:solidFill>
              </a:rPr>
              <a:t>[</a:t>
            </a:r>
            <a:r>
              <a:rPr lang="en-US" sz="2000" dirty="0" err="1">
                <a:solidFill>
                  <a:srgbClr val="002060"/>
                </a:solidFill>
              </a:rPr>
              <a:t>first,last</a:t>
            </a:r>
            <a:r>
              <a:rPr lang="en-US" sz="2000" dirty="0">
                <a:solidFill>
                  <a:srgbClr val="002060"/>
                </a:solidFill>
              </a:rPr>
              <a:t>)</a:t>
            </a:r>
            <a:r>
              <a:rPr lang="en-US" sz="2000" i="0" kern="1200" dirty="0">
                <a:solidFill>
                  <a:srgbClr val="002060"/>
                </a:solidFill>
                <a:effectLst/>
                <a:latin typeface="+mn-lt"/>
                <a:ea typeface="+mn-ea"/>
                <a:cs typeface="+mn-cs"/>
              </a:rPr>
              <a:t> successive values of </a:t>
            </a:r>
            <a:r>
              <a:rPr lang="en-US" sz="2000" i="1" kern="1200" dirty="0" err="1">
                <a:solidFill>
                  <a:srgbClr val="002060"/>
                </a:solidFill>
                <a:effectLst/>
                <a:latin typeface="+mn-lt"/>
                <a:ea typeface="+mn-ea"/>
                <a:cs typeface="+mn-cs"/>
              </a:rPr>
              <a:t>val</a:t>
            </a:r>
            <a:r>
              <a:rPr lang="en-US" sz="2000" i="0" kern="1200" dirty="0">
                <a:solidFill>
                  <a:srgbClr val="002060"/>
                </a:solidFill>
                <a:effectLst/>
                <a:latin typeface="+mn-lt"/>
                <a:ea typeface="+mn-ea"/>
                <a:cs typeface="+mn-cs"/>
              </a:rPr>
              <a:t> as if incremented with </a:t>
            </a:r>
            <a:r>
              <a:rPr lang="en-US" sz="2000" dirty="0">
                <a:solidFill>
                  <a:srgbClr val="002060"/>
                </a:solidFill>
              </a:rPr>
              <a:t>++val</a:t>
            </a:r>
            <a:r>
              <a:rPr lang="en-US" sz="2000" i="0" kern="1200" dirty="0">
                <a:solidFill>
                  <a:srgbClr val="002060"/>
                </a:solidFill>
                <a:effectLst/>
                <a:latin typeface="+mn-lt"/>
                <a:ea typeface="+mn-ea"/>
                <a:cs typeface="+mn-cs"/>
              </a:rPr>
              <a:t>.</a:t>
            </a:r>
          </a:p>
          <a:p>
            <a:pPr marL="251460" indent="-342900">
              <a:spcBef>
                <a:spcPts val="0"/>
              </a:spcBef>
              <a:spcAft>
                <a:spcPts val="0"/>
              </a:spcAft>
              <a:buFont typeface="Wingdings" panose="05000000000000000000" pitchFamily="2" charset="2"/>
              <a:buChar char="§"/>
            </a:pPr>
            <a:r>
              <a:rPr lang="en-US" sz="2000" dirty="0"/>
              <a:t>Val: initial value for the accumulation</a:t>
            </a:r>
          </a:p>
          <a:p>
            <a:pPr marL="0" indent="0">
              <a:buNone/>
            </a:pPr>
            <a:br>
              <a:rPr lang="en-US" sz="2000" dirty="0"/>
            </a:br>
            <a:endParaRPr lang="en-CA" sz="2000" dirty="0"/>
          </a:p>
          <a:p>
            <a:pPr marL="251460" indent="-342900">
              <a:buFont typeface="Wingdings" panose="05000000000000000000" pitchFamily="2" charset="2"/>
              <a:buChar char="§"/>
            </a:pPr>
            <a:endParaRPr lang="en-CA" sz="2400" b="1" dirty="0"/>
          </a:p>
          <a:p>
            <a:pPr marL="384048" lvl="2" indent="0">
              <a:buNone/>
            </a:pPr>
            <a:endParaRPr lang="en-CA" dirty="0"/>
          </a:p>
        </p:txBody>
      </p:sp>
      <p:pic>
        <p:nvPicPr>
          <p:cNvPr id="5" name="Picture 4">
            <a:extLst>
              <a:ext uri="{FF2B5EF4-FFF2-40B4-BE49-F238E27FC236}">
                <a16:creationId xmlns:a16="http://schemas.microsoft.com/office/drawing/2014/main" id="{2FD5DD6F-F339-4F27-A1A9-C0B149C064A9}"/>
              </a:ext>
            </a:extLst>
          </p:cNvPr>
          <p:cNvPicPr>
            <a:picLocks noChangeAspect="1"/>
          </p:cNvPicPr>
          <p:nvPr/>
        </p:nvPicPr>
        <p:blipFill>
          <a:blip r:embed="rId2"/>
          <a:stretch>
            <a:fillRect/>
          </a:stretch>
        </p:blipFill>
        <p:spPr>
          <a:xfrm>
            <a:off x="3664433" y="3909211"/>
            <a:ext cx="4505325" cy="2437810"/>
          </a:xfrm>
          <a:prstGeom prst="rect">
            <a:avLst/>
          </a:prstGeom>
          <a:solidFill>
            <a:srgbClr val="FF0000"/>
          </a:solidFill>
          <a:ln>
            <a:solidFill>
              <a:schemeClr val="tx2"/>
            </a:solidFill>
          </a:ln>
        </p:spPr>
      </p:pic>
      <p:pic>
        <p:nvPicPr>
          <p:cNvPr id="7" name="Picture 6">
            <a:extLst>
              <a:ext uri="{FF2B5EF4-FFF2-40B4-BE49-F238E27FC236}">
                <a16:creationId xmlns:a16="http://schemas.microsoft.com/office/drawing/2014/main" id="{72321931-E6B3-4A54-904C-95403EE02C82}"/>
              </a:ext>
            </a:extLst>
          </p:cNvPr>
          <p:cNvPicPr>
            <a:picLocks noChangeAspect="1"/>
          </p:cNvPicPr>
          <p:nvPr/>
        </p:nvPicPr>
        <p:blipFill>
          <a:blip r:embed="rId3"/>
          <a:stretch>
            <a:fillRect/>
          </a:stretch>
        </p:blipFill>
        <p:spPr>
          <a:xfrm>
            <a:off x="8853059" y="3346646"/>
            <a:ext cx="3095625" cy="3000375"/>
          </a:xfrm>
          <a:prstGeom prst="rect">
            <a:avLst/>
          </a:prstGeom>
        </p:spPr>
      </p:pic>
    </p:spTree>
    <p:extLst>
      <p:ext uri="{BB962C8B-B14F-4D97-AF65-F5344CB8AC3E}">
        <p14:creationId xmlns:p14="http://schemas.microsoft.com/office/powerpoint/2010/main" val="29523955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std::accumulate</a:t>
            </a: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387151" y="2180121"/>
            <a:ext cx="11438401" cy="4138486"/>
          </a:xfrm>
        </p:spPr>
        <p:txBody>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spcBef>
                <a:spcPts val="0"/>
              </a:spcBef>
              <a:spcAft>
                <a:spcPts val="0"/>
              </a:spcAft>
            </a:pPr>
            <a:r>
              <a:rPr lang="en-CA" sz="1800" b="1" dirty="0">
                <a:solidFill>
                  <a:srgbClr val="2B91AF"/>
                </a:solidFill>
                <a:latin typeface="Consolas" panose="020B0609020204030204" pitchFamily="49" charset="0"/>
              </a:rPr>
              <a:t>T</a:t>
            </a:r>
            <a:r>
              <a:rPr lang="en-CA" sz="1800" b="1" dirty="0">
                <a:solidFill>
                  <a:srgbClr val="000000"/>
                </a:solidFill>
                <a:latin typeface="Consolas" panose="020B0609020204030204" pitchFamily="49" charset="0"/>
              </a:rPr>
              <a:t> accumulate(</a:t>
            </a:r>
            <a:r>
              <a:rPr lang="en-CA" sz="1800" b="1" dirty="0" err="1">
                <a:solidFill>
                  <a:srgbClr val="2B91AF"/>
                </a:solidFill>
                <a:latin typeface="Consolas" panose="020B0609020204030204" pitchFamily="49" charset="0"/>
              </a:rPr>
              <a:t>InputIterator</a:t>
            </a:r>
            <a:r>
              <a:rPr lang="en-CA" sz="1800" b="1" dirty="0">
                <a:solidFill>
                  <a:srgbClr val="000000"/>
                </a:solidFill>
                <a:latin typeface="Consolas" panose="020B0609020204030204" pitchFamily="49" charset="0"/>
              </a:rPr>
              <a:t> </a:t>
            </a:r>
            <a:r>
              <a:rPr lang="en-CA" sz="1800" b="1" dirty="0">
                <a:solidFill>
                  <a:srgbClr val="808080"/>
                </a:solidFill>
                <a:latin typeface="Consolas" panose="020B0609020204030204" pitchFamily="49" charset="0"/>
              </a:rPr>
              <a:t>first</a:t>
            </a:r>
            <a:r>
              <a:rPr lang="en-CA" sz="1800" b="1" dirty="0">
                <a:solidFill>
                  <a:srgbClr val="000000"/>
                </a:solidFill>
                <a:latin typeface="Consolas" panose="020B0609020204030204" pitchFamily="49" charset="0"/>
              </a:rPr>
              <a:t>, </a:t>
            </a:r>
            <a:r>
              <a:rPr lang="en-CA" sz="1800" b="1" dirty="0" err="1">
                <a:solidFill>
                  <a:srgbClr val="2B91AF"/>
                </a:solidFill>
                <a:latin typeface="Consolas" panose="020B0609020204030204" pitchFamily="49" charset="0"/>
              </a:rPr>
              <a:t>InputIterator</a:t>
            </a:r>
            <a:r>
              <a:rPr lang="en-CA" sz="1800" b="1" dirty="0">
                <a:solidFill>
                  <a:srgbClr val="000000"/>
                </a:solidFill>
                <a:latin typeface="Consolas" panose="020B0609020204030204" pitchFamily="49" charset="0"/>
              </a:rPr>
              <a:t> </a:t>
            </a:r>
            <a:r>
              <a:rPr lang="en-CA" sz="1800" b="1" dirty="0">
                <a:solidFill>
                  <a:srgbClr val="808080"/>
                </a:solidFill>
                <a:latin typeface="Consolas" panose="020B0609020204030204" pitchFamily="49" charset="0"/>
              </a:rPr>
              <a:t>last</a:t>
            </a:r>
            <a:r>
              <a:rPr lang="en-CA" sz="1800" b="1" dirty="0">
                <a:solidFill>
                  <a:srgbClr val="000000"/>
                </a:solidFill>
                <a:latin typeface="Consolas" panose="020B0609020204030204" pitchFamily="49" charset="0"/>
              </a:rPr>
              <a:t>, </a:t>
            </a:r>
            <a:r>
              <a:rPr lang="en-CA" sz="1800" b="1" dirty="0">
                <a:solidFill>
                  <a:srgbClr val="2B91AF"/>
                </a:solidFill>
                <a:latin typeface="Consolas" panose="020B0609020204030204" pitchFamily="49" charset="0"/>
              </a:rPr>
              <a:t>T</a:t>
            </a:r>
            <a:r>
              <a:rPr lang="en-CA" sz="1800" b="1" dirty="0">
                <a:solidFill>
                  <a:srgbClr val="000000"/>
                </a:solidFill>
                <a:latin typeface="Consolas" panose="020B0609020204030204" pitchFamily="49" charset="0"/>
              </a:rPr>
              <a:t> </a:t>
            </a:r>
            <a:r>
              <a:rPr lang="en-CA" sz="1800" b="1" dirty="0" err="1">
                <a:solidFill>
                  <a:srgbClr val="808080"/>
                </a:solidFill>
                <a:latin typeface="Consolas" panose="020B0609020204030204" pitchFamily="49" charset="0"/>
              </a:rPr>
              <a:t>init</a:t>
            </a:r>
            <a:r>
              <a:rPr lang="en-CA" sz="1800" b="1" dirty="0">
                <a:solidFill>
                  <a:srgbClr val="000000"/>
                </a:solidFill>
                <a:latin typeface="Consolas" panose="020B0609020204030204" pitchFamily="49" charset="0"/>
              </a:rPr>
              <a:t>, </a:t>
            </a:r>
            <a:r>
              <a:rPr lang="en-CA" sz="1800" b="1" dirty="0" err="1">
                <a:solidFill>
                  <a:srgbClr val="2B91AF"/>
                </a:solidFill>
                <a:latin typeface="Consolas" panose="020B0609020204030204" pitchFamily="49" charset="0"/>
              </a:rPr>
              <a:t>BinaryOperation</a:t>
            </a:r>
            <a:r>
              <a:rPr lang="en-CA" sz="1800" b="1" dirty="0">
                <a:solidFill>
                  <a:srgbClr val="000000"/>
                </a:solidFill>
                <a:latin typeface="Consolas" panose="020B0609020204030204" pitchFamily="49" charset="0"/>
              </a:rPr>
              <a:t> </a:t>
            </a:r>
            <a:r>
              <a:rPr lang="en-CA" sz="1800" b="1" dirty="0" err="1">
                <a:solidFill>
                  <a:srgbClr val="808080"/>
                </a:solidFill>
                <a:latin typeface="Consolas" panose="020B0609020204030204" pitchFamily="49" charset="0"/>
              </a:rPr>
              <a:t>binary_op</a:t>
            </a:r>
            <a:r>
              <a:rPr lang="en-CA" sz="1800" b="1" dirty="0">
                <a:solidFill>
                  <a:srgbClr val="000000"/>
                </a:solidFill>
                <a:latin typeface="Consolas" panose="020B0609020204030204" pitchFamily="49" charset="0"/>
              </a:rPr>
              <a:t>);</a:t>
            </a:r>
          </a:p>
          <a:p>
            <a:pPr>
              <a:spcBef>
                <a:spcPts val="0"/>
              </a:spcBef>
              <a:spcAft>
                <a:spcPts val="0"/>
              </a:spcAft>
            </a:pPr>
            <a:endParaRPr lang="en-CA" sz="9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000" i="0" kern="1200" dirty="0">
                <a:solidFill>
                  <a:srgbClr val="002060"/>
                </a:solidFill>
                <a:effectLst/>
                <a:latin typeface="+mn-lt"/>
                <a:ea typeface="+mn-ea"/>
                <a:cs typeface="+mn-cs"/>
              </a:rPr>
              <a:t> Returns the result of accumulating all the values in the range [</a:t>
            </a:r>
            <a:r>
              <a:rPr lang="en-US" sz="2000" i="0" kern="1200" dirty="0" err="1">
                <a:solidFill>
                  <a:srgbClr val="002060"/>
                </a:solidFill>
                <a:effectLst/>
                <a:latin typeface="+mn-lt"/>
                <a:ea typeface="+mn-ea"/>
                <a:cs typeface="+mn-cs"/>
              </a:rPr>
              <a:t>first,last</a:t>
            </a:r>
            <a:r>
              <a:rPr lang="en-US" sz="2000" i="0" kern="1200" dirty="0">
                <a:solidFill>
                  <a:srgbClr val="002060"/>
                </a:solidFill>
                <a:effectLst/>
                <a:latin typeface="+mn-lt"/>
                <a:ea typeface="+mn-ea"/>
                <a:cs typeface="+mn-cs"/>
              </a:rPr>
              <a:t>) to </a:t>
            </a:r>
            <a:r>
              <a:rPr lang="en-US" sz="2000" i="0" kern="1200" dirty="0" err="1">
                <a:solidFill>
                  <a:srgbClr val="002060"/>
                </a:solidFill>
                <a:effectLst/>
                <a:latin typeface="+mn-lt"/>
                <a:ea typeface="+mn-ea"/>
                <a:cs typeface="+mn-cs"/>
              </a:rPr>
              <a:t>init.</a:t>
            </a:r>
            <a:endParaRPr lang="en-US" sz="2000" i="0" kern="1200" dirty="0">
              <a:solidFill>
                <a:srgbClr val="002060"/>
              </a:solidFill>
              <a:effectLst/>
              <a:latin typeface="+mn-lt"/>
              <a:ea typeface="+mn-ea"/>
              <a:cs typeface="+mn-cs"/>
            </a:endParaRPr>
          </a:p>
          <a:p>
            <a:pPr>
              <a:spcBef>
                <a:spcPts val="0"/>
              </a:spcBef>
              <a:spcAft>
                <a:spcPts val="0"/>
              </a:spcAft>
              <a:buFont typeface="Wingdings" panose="05000000000000000000" pitchFamily="2" charset="2"/>
              <a:buChar char="§"/>
            </a:pPr>
            <a:r>
              <a:rPr lang="en-US" sz="2000" i="0" kern="1200" dirty="0">
                <a:solidFill>
                  <a:srgbClr val="002060"/>
                </a:solidFill>
                <a:effectLst/>
                <a:latin typeface="+mn-lt"/>
                <a:ea typeface="+mn-ea"/>
                <a:cs typeface="+mn-cs"/>
              </a:rPr>
              <a:t> </a:t>
            </a:r>
            <a:r>
              <a:rPr lang="en-US" sz="2000" i="0" kern="1200" dirty="0" err="1">
                <a:solidFill>
                  <a:srgbClr val="002060"/>
                </a:solidFill>
                <a:effectLst/>
                <a:latin typeface="+mn-lt"/>
                <a:ea typeface="+mn-ea"/>
                <a:cs typeface="+mn-cs"/>
              </a:rPr>
              <a:t>init</a:t>
            </a:r>
            <a:r>
              <a:rPr lang="en-US" sz="2000" i="0" kern="1200" dirty="0">
                <a:solidFill>
                  <a:srgbClr val="002060"/>
                </a:solidFill>
                <a:effectLst/>
                <a:latin typeface="+mn-lt"/>
                <a:ea typeface="+mn-ea"/>
                <a:cs typeface="+mn-cs"/>
              </a:rPr>
              <a:t> is the Initial value for the accumulator.</a:t>
            </a:r>
          </a:p>
          <a:p>
            <a:pPr>
              <a:spcBef>
                <a:spcPts val="0"/>
              </a:spcBef>
              <a:spcAft>
                <a:spcPts val="0"/>
              </a:spcAft>
              <a:buFont typeface="Wingdings" panose="05000000000000000000" pitchFamily="2" charset="2"/>
              <a:buChar char="§"/>
            </a:pPr>
            <a:r>
              <a:rPr lang="en-US" sz="2000" dirty="0">
                <a:solidFill>
                  <a:srgbClr val="002060"/>
                </a:solidFill>
              </a:rPr>
              <a:t> </a:t>
            </a:r>
            <a:r>
              <a:rPr lang="en-CA" sz="2000" b="1" dirty="0" err="1">
                <a:solidFill>
                  <a:srgbClr val="2B91AF"/>
                </a:solidFill>
                <a:latin typeface="Consolas" panose="020B0609020204030204" pitchFamily="49" charset="0"/>
              </a:rPr>
              <a:t>BinaryOperation</a:t>
            </a:r>
            <a:r>
              <a:rPr lang="en-CA" sz="2000" b="1" dirty="0">
                <a:solidFill>
                  <a:srgbClr val="808080"/>
                </a:solidFill>
                <a:latin typeface="Consolas" panose="020B0609020204030204" pitchFamily="49" charset="0"/>
              </a:rPr>
              <a:t> </a:t>
            </a:r>
            <a:r>
              <a:rPr lang="en-CA" sz="2000" dirty="0">
                <a:solidFill>
                  <a:srgbClr val="002060"/>
                </a:solidFill>
              </a:rPr>
              <a:t>is the specifier for the accumulation operation. </a:t>
            </a:r>
          </a:p>
          <a:p>
            <a:pPr lvl="6">
              <a:spcBef>
                <a:spcPts val="0"/>
              </a:spcBef>
              <a:spcAft>
                <a:spcPts val="0"/>
              </a:spcAft>
              <a:buFont typeface="Wingdings" panose="05000000000000000000" pitchFamily="2" charset="2"/>
              <a:buChar char="§"/>
            </a:pPr>
            <a:r>
              <a:rPr lang="en-CA" sz="1800" dirty="0">
                <a:solidFill>
                  <a:srgbClr val="C00000"/>
                </a:solidFill>
              </a:rPr>
              <a:t>Optional argument, default is function object for addition.</a:t>
            </a:r>
          </a:p>
          <a:p>
            <a:pPr lvl="6">
              <a:spcBef>
                <a:spcPts val="0"/>
              </a:spcBef>
              <a:spcAft>
                <a:spcPts val="0"/>
              </a:spcAft>
              <a:buFont typeface="Wingdings" panose="05000000000000000000" pitchFamily="2" charset="2"/>
              <a:buChar char="§"/>
            </a:pPr>
            <a:r>
              <a:rPr lang="en-US" sz="1800" dirty="0">
                <a:solidFill>
                  <a:srgbClr val="C00000"/>
                </a:solidFill>
              </a:rPr>
              <a:t>Binary operation taking an element of type T as first argument and an element in the range as second.</a:t>
            </a:r>
          </a:p>
          <a:p>
            <a:pPr lvl="6">
              <a:spcBef>
                <a:spcPts val="0"/>
              </a:spcBef>
              <a:spcAft>
                <a:spcPts val="0"/>
              </a:spcAft>
              <a:buFont typeface="Wingdings" panose="05000000000000000000" pitchFamily="2" charset="2"/>
              <a:buChar char="§"/>
            </a:pPr>
            <a:r>
              <a:rPr lang="en-US" sz="1800" dirty="0">
                <a:solidFill>
                  <a:srgbClr val="C00000"/>
                </a:solidFill>
              </a:rPr>
              <a:t>Returns a value that can be assigned to type T.</a:t>
            </a:r>
          </a:p>
          <a:p>
            <a:pPr lvl="6">
              <a:spcBef>
                <a:spcPts val="0"/>
              </a:spcBef>
              <a:spcAft>
                <a:spcPts val="0"/>
              </a:spcAft>
              <a:buFont typeface="Wingdings" panose="05000000000000000000" pitchFamily="2" charset="2"/>
              <a:buChar char="§"/>
            </a:pPr>
            <a:r>
              <a:rPr lang="en-US" sz="1800" dirty="0">
                <a:solidFill>
                  <a:srgbClr val="C00000"/>
                </a:solidFill>
              </a:rPr>
              <a:t>The operation shall not modify the elements passed as its arguments.</a:t>
            </a:r>
          </a:p>
          <a:p>
            <a:pPr lvl="6">
              <a:spcBef>
                <a:spcPts val="0"/>
              </a:spcBef>
              <a:spcAft>
                <a:spcPts val="0"/>
              </a:spcAft>
              <a:buFont typeface="Wingdings" panose="05000000000000000000" pitchFamily="2" charset="2"/>
              <a:buChar char="§"/>
            </a:pPr>
            <a:r>
              <a:rPr lang="en-US" sz="1800" dirty="0">
                <a:solidFill>
                  <a:srgbClr val="C00000"/>
                </a:solidFill>
              </a:rPr>
              <a:t>Could be function, object or function object.</a:t>
            </a:r>
            <a:endParaRPr lang="en-CA" sz="1800" dirty="0">
              <a:solidFill>
                <a:srgbClr val="C00000"/>
              </a:solidFill>
            </a:endParaRPr>
          </a:p>
          <a:p>
            <a:pPr>
              <a:spcBef>
                <a:spcPts val="0"/>
              </a:spcBef>
              <a:spcAft>
                <a:spcPts val="0"/>
              </a:spcAft>
              <a:buFont typeface="Wingdings" panose="05000000000000000000" pitchFamily="2" charset="2"/>
              <a:buChar char="§"/>
            </a:pPr>
            <a:r>
              <a:rPr lang="en-CA" sz="2300" dirty="0">
                <a:solidFill>
                  <a:srgbClr val="C00000"/>
                </a:solidFill>
              </a:rPr>
              <a:t> </a:t>
            </a:r>
            <a:r>
              <a:rPr lang="en-CA" sz="2300" dirty="0">
                <a:solidFill>
                  <a:srgbClr val="002060"/>
                </a:solidFill>
              </a:rPr>
              <a:t>Alternative function objects defined in &lt;functional&gt; </a:t>
            </a:r>
            <a:r>
              <a:rPr lang="fr-FR" sz="1800" dirty="0">
                <a:solidFill>
                  <a:srgbClr val="2B91AF"/>
                </a:solidFill>
                <a:latin typeface="Consolas" panose="020B0609020204030204" pitchFamily="49" charset="0"/>
              </a:rPr>
              <a:t>plus</a:t>
            </a:r>
            <a:r>
              <a:rPr lang="fr-FR" sz="1800" dirty="0">
                <a:solidFill>
                  <a:srgbClr val="000000"/>
                </a:solidFill>
                <a:latin typeface="Consolas" panose="020B0609020204030204" pitchFamily="49" charset="0"/>
              </a:rPr>
              <a:t>&lt;T&gt;(), </a:t>
            </a:r>
            <a:r>
              <a:rPr lang="fr-FR" sz="1800" dirty="0">
                <a:solidFill>
                  <a:srgbClr val="2B91AF"/>
                </a:solidFill>
                <a:latin typeface="Consolas" panose="020B0609020204030204" pitchFamily="49" charset="0"/>
              </a:rPr>
              <a:t>minus</a:t>
            </a:r>
            <a:r>
              <a:rPr lang="fr-FR" sz="1800" dirty="0">
                <a:solidFill>
                  <a:srgbClr val="000000"/>
                </a:solidFill>
                <a:latin typeface="Consolas" panose="020B0609020204030204" pitchFamily="49" charset="0"/>
              </a:rPr>
              <a:t>&lt;T&gt;(), </a:t>
            </a:r>
            <a:r>
              <a:rPr lang="fr-FR" sz="1800" dirty="0">
                <a:solidFill>
                  <a:srgbClr val="2B91AF"/>
                </a:solidFill>
                <a:latin typeface="Consolas" panose="020B0609020204030204" pitchFamily="49" charset="0"/>
              </a:rPr>
              <a:t>multiplies</a:t>
            </a:r>
            <a:r>
              <a:rPr lang="fr-FR" sz="1800" dirty="0">
                <a:solidFill>
                  <a:srgbClr val="000000"/>
                </a:solidFill>
                <a:latin typeface="Consolas" panose="020B0609020204030204" pitchFamily="49" charset="0"/>
              </a:rPr>
              <a:t>&lt;T&gt;(), </a:t>
            </a:r>
            <a:r>
              <a:rPr lang="fr-FR" sz="1800" dirty="0" err="1">
                <a:solidFill>
                  <a:srgbClr val="2B91AF"/>
                </a:solidFill>
                <a:latin typeface="Consolas" panose="020B0609020204030204" pitchFamily="49" charset="0"/>
              </a:rPr>
              <a:t>divides</a:t>
            </a:r>
            <a:r>
              <a:rPr lang="fr-FR" sz="1800" dirty="0">
                <a:solidFill>
                  <a:srgbClr val="000000"/>
                </a:solidFill>
                <a:latin typeface="Consolas" panose="020B0609020204030204" pitchFamily="49" charset="0"/>
              </a:rPr>
              <a:t>&lt;T&gt;(), </a:t>
            </a:r>
            <a:r>
              <a:rPr lang="fr-FR" sz="1800" dirty="0" err="1">
                <a:solidFill>
                  <a:srgbClr val="2B91AF"/>
                </a:solidFill>
                <a:latin typeface="Consolas" panose="020B0609020204030204" pitchFamily="49" charset="0"/>
              </a:rPr>
              <a:t>modulus</a:t>
            </a:r>
            <a:r>
              <a:rPr lang="fr-FR" sz="1800" dirty="0">
                <a:solidFill>
                  <a:srgbClr val="000000"/>
                </a:solidFill>
                <a:latin typeface="Consolas" panose="020B0609020204030204" pitchFamily="49" charset="0"/>
              </a:rPr>
              <a:t>&lt;T&gt;(), </a:t>
            </a:r>
            <a:r>
              <a:rPr lang="fr-FR" sz="1800" dirty="0" err="1">
                <a:solidFill>
                  <a:srgbClr val="2B91AF"/>
                </a:solidFill>
                <a:latin typeface="Consolas" panose="020B0609020204030204" pitchFamily="49" charset="0"/>
              </a:rPr>
              <a:t>negate</a:t>
            </a:r>
            <a:r>
              <a:rPr lang="fr-FR" sz="1800" dirty="0">
                <a:solidFill>
                  <a:srgbClr val="000000"/>
                </a:solidFill>
                <a:latin typeface="Consolas" panose="020B0609020204030204" pitchFamily="49" charset="0"/>
              </a:rPr>
              <a:t>&lt;T&gt;() [</a:t>
            </a:r>
            <a:r>
              <a:rPr lang="fr-FR" sz="1800" dirty="0" err="1">
                <a:solidFill>
                  <a:srgbClr val="000000"/>
                </a:solidFill>
                <a:latin typeface="Consolas" panose="020B0609020204030204" pitchFamily="49" charset="0"/>
              </a:rPr>
              <a:t>negate</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is</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unary</a:t>
            </a:r>
            <a:r>
              <a:rPr lang="fr-FR" sz="1800" dirty="0">
                <a:solidFill>
                  <a:srgbClr val="000000"/>
                </a:solidFill>
                <a:latin typeface="Consolas" panose="020B0609020204030204" pitchFamily="49" charset="0"/>
              </a:rPr>
              <a:t> !].</a:t>
            </a:r>
          </a:p>
          <a:p>
            <a:pPr>
              <a:spcBef>
                <a:spcPts val="0"/>
              </a:spcBef>
              <a:spcAft>
                <a:spcPts val="0"/>
              </a:spcAft>
              <a:buFont typeface="Wingdings" panose="05000000000000000000" pitchFamily="2" charset="2"/>
              <a:buChar char="§"/>
            </a:pPr>
            <a:r>
              <a:rPr lang="fr-FR" sz="1800" dirty="0">
                <a:solidFill>
                  <a:srgbClr val="000000"/>
                </a:solidFill>
                <a:latin typeface="Consolas" panose="020B0609020204030204" pitchFamily="49" charset="0"/>
              </a:rPr>
              <a:t>T </a:t>
            </a:r>
            <a:r>
              <a:rPr lang="fr-FR" sz="1800" dirty="0" err="1">
                <a:solidFill>
                  <a:srgbClr val="000000"/>
                </a:solidFill>
                <a:latin typeface="Consolas" panose="020B0609020204030204" pitchFamily="49" charset="0"/>
              </a:rPr>
              <a:t>is</a:t>
            </a:r>
            <a:r>
              <a:rPr lang="fr-FR" sz="1800" dirty="0">
                <a:solidFill>
                  <a:srgbClr val="000000"/>
                </a:solidFill>
                <a:latin typeface="Consolas" panose="020B0609020204030204" pitchFamily="49" charset="0"/>
              </a:rPr>
              <a:t> the type of </a:t>
            </a:r>
            <a:r>
              <a:rPr lang="fr-FR" sz="1800" dirty="0" err="1">
                <a:solidFill>
                  <a:srgbClr val="000000"/>
                </a:solidFill>
                <a:latin typeface="Consolas" panose="020B0609020204030204" pitchFamily="49" charset="0"/>
              </a:rPr>
              <a:t>operands</a:t>
            </a:r>
            <a:r>
              <a:rPr lang="fr-FR" sz="1800" dirty="0">
                <a:solidFill>
                  <a:srgbClr val="000000"/>
                </a:solidFill>
                <a:latin typeface="Consolas" panose="020B0609020204030204" pitchFamily="49" charset="0"/>
              </a:rPr>
              <a:t> the </a:t>
            </a:r>
            <a:r>
              <a:rPr lang="fr-FR" sz="1800" dirty="0" err="1">
                <a:solidFill>
                  <a:srgbClr val="000000"/>
                </a:solidFill>
                <a:latin typeface="Consolas" panose="020B0609020204030204" pitchFamily="49" charset="0"/>
              </a:rPr>
              <a:t>function</a:t>
            </a:r>
            <a:r>
              <a:rPr lang="fr-FR" sz="1800" dirty="0">
                <a:solidFill>
                  <a:srgbClr val="000000"/>
                </a:solidFill>
                <a:latin typeface="Consolas" panose="020B0609020204030204" pitchFamily="49" charset="0"/>
              </a:rPr>
              <a:t> </a:t>
            </a:r>
            <a:r>
              <a:rPr lang="fr-FR" sz="1800" dirty="0" err="1">
                <a:solidFill>
                  <a:srgbClr val="000000"/>
                </a:solidFill>
                <a:latin typeface="Consolas" panose="020B0609020204030204" pitchFamily="49" charset="0"/>
              </a:rPr>
              <a:t>is</a:t>
            </a:r>
            <a:r>
              <a:rPr lang="fr-FR" sz="1800" dirty="0">
                <a:solidFill>
                  <a:srgbClr val="000000"/>
                </a:solidFill>
                <a:latin typeface="Consolas" panose="020B0609020204030204" pitchFamily="49" charset="0"/>
              </a:rPr>
              <a:t> operating on.</a:t>
            </a:r>
          </a:p>
          <a:p>
            <a:pPr marL="0" indent="0">
              <a:spcBef>
                <a:spcPts val="0"/>
              </a:spcBef>
              <a:spcAft>
                <a:spcPts val="0"/>
              </a:spcAft>
              <a:buNone/>
            </a:pPr>
            <a:endParaRPr lang="en-CA" sz="2300" dirty="0">
              <a:solidFill>
                <a:srgbClr val="C00000"/>
              </a:solidFill>
            </a:endParaRPr>
          </a:p>
        </p:txBody>
      </p:sp>
    </p:spTree>
    <p:extLst>
      <p:ext uri="{BB962C8B-B14F-4D97-AF65-F5344CB8AC3E}">
        <p14:creationId xmlns:p14="http://schemas.microsoft.com/office/powerpoint/2010/main" val="1232733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80482" y="50634"/>
            <a:ext cx="11907747" cy="6340197"/>
          </a:xfrm>
          <a:prstGeom prst="rect">
            <a:avLst/>
          </a:prstGeom>
          <a:solidFill>
            <a:schemeClr val="bg1">
              <a:lumMod val="95000"/>
            </a:schemeClr>
          </a:solidFill>
        </p:spPr>
        <p:txBody>
          <a:bodyPr wrap="square">
            <a:spAutoFit/>
          </a:bodyPr>
          <a:lstStyle/>
          <a:p>
            <a:r>
              <a:rPr lang="en-CA" sz="1400" b="1" dirty="0">
                <a:solidFill>
                  <a:srgbClr val="808080"/>
                </a:solidFill>
                <a:latin typeface="Consolas" panose="020B0609020204030204" pitchFamily="49" charset="0"/>
              </a:rPr>
              <a:t>#include</a:t>
            </a:r>
            <a:r>
              <a:rPr lang="en-CA" sz="1400" b="1" dirty="0">
                <a:solidFill>
                  <a:srgbClr val="A31515"/>
                </a:solidFill>
                <a:latin typeface="Consolas" panose="020B0609020204030204" pitchFamily="49" charset="0"/>
              </a:rPr>
              <a:t>&lt;iostream&gt;</a:t>
            </a:r>
            <a:endParaRPr lang="en-CA" sz="1400" b="1" dirty="0">
              <a:solidFill>
                <a:srgbClr val="000000"/>
              </a:solidFill>
              <a:latin typeface="Consolas" panose="020B0609020204030204" pitchFamily="49" charset="0"/>
            </a:endParaRPr>
          </a:p>
          <a:p>
            <a:r>
              <a:rPr lang="en-CA" sz="1400" b="1" dirty="0">
                <a:solidFill>
                  <a:srgbClr val="808080"/>
                </a:solidFill>
                <a:latin typeface="Consolas" panose="020B0609020204030204" pitchFamily="49" charset="0"/>
              </a:rPr>
              <a:t>#include</a:t>
            </a:r>
            <a:r>
              <a:rPr lang="en-CA" sz="1400" b="1" dirty="0">
                <a:solidFill>
                  <a:srgbClr val="A31515"/>
                </a:solidFill>
                <a:latin typeface="Consolas" panose="020B0609020204030204" pitchFamily="49" charset="0"/>
              </a:rPr>
              <a:t>&lt;regex&gt;</a:t>
            </a:r>
            <a:endParaRPr lang="en-CA" sz="1400" b="1" dirty="0">
              <a:solidFill>
                <a:srgbClr val="000000"/>
              </a:solidFill>
              <a:latin typeface="Consolas" panose="020B0609020204030204" pitchFamily="49" charset="0"/>
            </a:endParaRPr>
          </a:p>
          <a:p>
            <a:r>
              <a:rPr lang="en-CA" sz="1400" b="1" dirty="0">
                <a:solidFill>
                  <a:srgbClr val="808080"/>
                </a:solidFill>
                <a:latin typeface="Consolas" panose="020B0609020204030204" pitchFamily="49" charset="0"/>
              </a:rPr>
              <a:t>#include</a:t>
            </a:r>
            <a:r>
              <a:rPr lang="en-CA" sz="1400" b="1" dirty="0">
                <a:solidFill>
                  <a:srgbClr val="A31515"/>
                </a:solidFill>
                <a:latin typeface="Consolas" panose="020B0609020204030204" pitchFamily="49" charset="0"/>
              </a:rPr>
              <a:t>&lt;string&gt;</a:t>
            </a:r>
            <a:endParaRPr lang="en-CA" sz="1400" b="1" dirty="0">
              <a:solidFill>
                <a:srgbClr val="000000"/>
              </a:solidFill>
              <a:latin typeface="Consolas" panose="020B0609020204030204" pitchFamily="49" charset="0"/>
            </a:endParaRPr>
          </a:p>
          <a:p>
            <a:r>
              <a:rPr lang="en-CA" sz="1400" b="1" dirty="0">
                <a:solidFill>
                  <a:srgbClr val="808080"/>
                </a:solidFill>
                <a:latin typeface="Consolas" panose="020B0609020204030204" pitchFamily="49" charset="0"/>
              </a:rPr>
              <a:t>#include</a:t>
            </a:r>
            <a:r>
              <a:rPr lang="en-CA" sz="1400" b="1" dirty="0">
                <a:solidFill>
                  <a:srgbClr val="A31515"/>
                </a:solidFill>
                <a:latin typeface="Consolas" panose="020B0609020204030204" pitchFamily="49" charset="0"/>
              </a:rPr>
              <a:t>&lt;numeric&gt;</a:t>
            </a:r>
            <a:endParaRPr lang="en-CA" sz="1400" b="1" dirty="0">
              <a:solidFill>
                <a:srgbClr val="000000"/>
              </a:solidFill>
              <a:latin typeface="Consolas" panose="020B0609020204030204" pitchFamily="49" charset="0"/>
            </a:endParaRPr>
          </a:p>
          <a:p>
            <a:r>
              <a:rPr lang="en-CA" sz="1400" b="1" dirty="0">
                <a:solidFill>
                  <a:srgbClr val="808080"/>
                </a:solidFill>
                <a:latin typeface="Consolas" panose="020B0609020204030204" pitchFamily="49" charset="0"/>
              </a:rPr>
              <a:t>#include</a:t>
            </a:r>
            <a:r>
              <a:rPr lang="en-CA" sz="1400" b="1" dirty="0">
                <a:solidFill>
                  <a:srgbClr val="000000"/>
                </a:solidFill>
                <a:latin typeface="Consolas" panose="020B0609020204030204" pitchFamily="49" charset="0"/>
              </a:rPr>
              <a:t> </a:t>
            </a:r>
            <a:r>
              <a:rPr lang="en-CA" sz="1400" b="1" dirty="0">
                <a:solidFill>
                  <a:srgbClr val="A31515"/>
                </a:solidFill>
                <a:latin typeface="Consolas" panose="020B0609020204030204" pitchFamily="49" charset="0"/>
              </a:rPr>
              <a:t>&lt;functional&gt;</a:t>
            </a:r>
            <a:r>
              <a:rPr lang="en-CA" sz="1400" b="1" dirty="0">
                <a:solidFill>
                  <a:srgbClr val="000000"/>
                </a:solidFill>
                <a:latin typeface="Consolas" panose="020B0609020204030204" pitchFamily="49" charset="0"/>
              </a:rPr>
              <a:t>  </a:t>
            </a:r>
          </a:p>
          <a:p>
            <a:r>
              <a:rPr lang="en-CA" sz="1400" b="1" dirty="0">
                <a:solidFill>
                  <a:srgbClr val="0000FF"/>
                </a:solidFill>
                <a:latin typeface="Consolas" panose="020B0609020204030204" pitchFamily="49" charset="0"/>
              </a:rPr>
              <a:t>using</a:t>
            </a:r>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namespace</a:t>
            </a:r>
            <a:r>
              <a:rPr lang="en-CA" sz="1400" b="1" dirty="0">
                <a:solidFill>
                  <a:srgbClr val="000000"/>
                </a:solidFill>
                <a:latin typeface="Consolas" panose="020B0609020204030204" pitchFamily="49" charset="0"/>
              </a:rPr>
              <a:t> std;</a:t>
            </a:r>
          </a:p>
          <a:p>
            <a:r>
              <a:rPr lang="en-CA" sz="1400" b="1" dirty="0">
                <a:solidFill>
                  <a:srgbClr val="000000"/>
                </a:solidFill>
                <a:latin typeface="Consolas" panose="020B0609020204030204" pitchFamily="49" charset="0"/>
              </a:rPr>
              <a:t> </a:t>
            </a:r>
          </a:p>
          <a:p>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a:t>
            </a:r>
            <a:r>
              <a:rPr lang="en-CA" sz="1400" b="1" dirty="0" err="1">
                <a:solidFill>
                  <a:srgbClr val="000000"/>
                </a:solidFill>
                <a:latin typeface="Consolas" panose="020B0609020204030204" pitchFamily="49" charset="0"/>
              </a:rPr>
              <a:t>myfunction</a:t>
            </a:r>
            <a:r>
              <a:rPr lang="en-CA" sz="1400" b="1" dirty="0">
                <a:solidFill>
                  <a:srgbClr val="000000"/>
                </a:solidFill>
                <a:latin typeface="Consolas" panose="020B0609020204030204" pitchFamily="49" charset="0"/>
              </a:rPr>
              <a:t>(</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a:t>
            </a:r>
            <a:r>
              <a:rPr lang="en-CA" sz="1400" b="1" dirty="0">
                <a:solidFill>
                  <a:srgbClr val="808080"/>
                </a:solidFill>
                <a:latin typeface="Consolas" panose="020B0609020204030204" pitchFamily="49" charset="0"/>
              </a:rPr>
              <a:t>x</a:t>
            </a:r>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a:t>
            </a:r>
            <a:r>
              <a:rPr lang="en-CA" sz="1400" b="1" dirty="0">
                <a:solidFill>
                  <a:srgbClr val="808080"/>
                </a:solidFill>
                <a:latin typeface="Consolas" panose="020B0609020204030204" pitchFamily="49" charset="0"/>
              </a:rPr>
              <a:t>y</a:t>
            </a:r>
            <a:r>
              <a:rPr lang="en-CA" sz="1400" b="1" dirty="0">
                <a:solidFill>
                  <a:srgbClr val="000000"/>
                </a:solidFill>
                <a:latin typeface="Consolas" panose="020B0609020204030204" pitchFamily="49" charset="0"/>
              </a:rPr>
              <a:t>) { </a:t>
            </a:r>
            <a:r>
              <a:rPr lang="en-CA" sz="1400" b="1" dirty="0">
                <a:solidFill>
                  <a:srgbClr val="0000FF"/>
                </a:solidFill>
                <a:latin typeface="Consolas" panose="020B0609020204030204" pitchFamily="49" charset="0"/>
              </a:rPr>
              <a:t>return</a:t>
            </a:r>
            <a:r>
              <a:rPr lang="en-CA" sz="1400" b="1" dirty="0">
                <a:solidFill>
                  <a:srgbClr val="000000"/>
                </a:solidFill>
                <a:latin typeface="Consolas" panose="020B0609020204030204" pitchFamily="49" charset="0"/>
              </a:rPr>
              <a:t> </a:t>
            </a:r>
            <a:r>
              <a:rPr lang="en-CA" sz="1400" b="1" dirty="0">
                <a:solidFill>
                  <a:srgbClr val="808080"/>
                </a:solidFill>
                <a:latin typeface="Consolas" panose="020B0609020204030204" pitchFamily="49" charset="0"/>
              </a:rPr>
              <a:t>x</a:t>
            </a:r>
            <a:r>
              <a:rPr lang="en-CA" sz="1400" b="1" dirty="0">
                <a:solidFill>
                  <a:srgbClr val="000000"/>
                </a:solidFill>
                <a:latin typeface="Consolas" panose="020B0609020204030204" pitchFamily="49" charset="0"/>
              </a:rPr>
              <a:t> + 2 * </a:t>
            </a:r>
            <a:r>
              <a:rPr lang="en-CA" sz="1400" b="1" dirty="0">
                <a:solidFill>
                  <a:srgbClr val="808080"/>
                </a:solidFill>
                <a:latin typeface="Consolas" panose="020B0609020204030204" pitchFamily="49" charset="0"/>
              </a:rPr>
              <a:t>y</a:t>
            </a:r>
            <a:r>
              <a:rPr lang="en-CA" sz="1400" b="1" dirty="0">
                <a:solidFill>
                  <a:srgbClr val="000000"/>
                </a:solidFill>
                <a:latin typeface="Consolas" panose="020B0609020204030204" pitchFamily="49" charset="0"/>
              </a:rPr>
              <a:t>; }</a:t>
            </a:r>
          </a:p>
          <a:p>
            <a:r>
              <a:rPr lang="en-CA" sz="1400" b="1" dirty="0">
                <a:solidFill>
                  <a:srgbClr val="0000FF"/>
                </a:solidFill>
                <a:latin typeface="Consolas" panose="020B0609020204030204" pitchFamily="49" charset="0"/>
              </a:rPr>
              <a:t>class</a:t>
            </a:r>
            <a:r>
              <a:rPr lang="en-CA" sz="1400" b="1" dirty="0">
                <a:solidFill>
                  <a:srgbClr val="000000"/>
                </a:solidFill>
                <a:latin typeface="Consolas" panose="020B0609020204030204" pitchFamily="49" charset="0"/>
              </a:rPr>
              <a:t> </a:t>
            </a:r>
            <a:r>
              <a:rPr lang="en-CA" sz="1400" b="1" dirty="0" err="1">
                <a:solidFill>
                  <a:srgbClr val="2B91AF"/>
                </a:solidFill>
                <a:latin typeface="Consolas" panose="020B0609020204030204" pitchFamily="49" charset="0"/>
              </a:rPr>
              <a:t>myclass</a:t>
            </a:r>
            <a:r>
              <a:rPr lang="en-CA" sz="1400" b="1" dirty="0">
                <a:solidFill>
                  <a:srgbClr val="000000"/>
                </a:solidFill>
                <a:latin typeface="Consolas" panose="020B0609020204030204" pitchFamily="49" charset="0"/>
              </a:rPr>
              <a:t> {</a:t>
            </a:r>
          </a:p>
          <a:p>
            <a:r>
              <a:rPr lang="en-CA" sz="1400" b="1" dirty="0">
                <a:solidFill>
                  <a:srgbClr val="0000FF"/>
                </a:solidFill>
                <a:latin typeface="Consolas" panose="020B0609020204030204" pitchFamily="49" charset="0"/>
              </a:rPr>
              <a:t>public</a:t>
            </a:r>
            <a:r>
              <a:rPr lang="en-CA" sz="1400" b="1" dirty="0">
                <a:solidFill>
                  <a:srgbClr val="000000"/>
                </a:solidFill>
                <a:latin typeface="Consolas" panose="020B0609020204030204" pitchFamily="49" charset="0"/>
              </a:rPr>
              <a:t>:</a:t>
            </a:r>
          </a:p>
          <a:p>
            <a:r>
              <a:rPr lang="en-CA" sz="1400" b="1" dirty="0">
                <a:solidFill>
                  <a:srgbClr val="000000"/>
                </a:solidFill>
                <a:latin typeface="Consolas" panose="020B0609020204030204" pitchFamily="49" charset="0"/>
              </a:rPr>
              <a:t>    </a:t>
            </a:r>
            <a:r>
              <a:rPr lang="en-CA" sz="1400" b="1" dirty="0" err="1">
                <a:solidFill>
                  <a:srgbClr val="000000"/>
                </a:solidFill>
                <a:latin typeface="Consolas" panose="020B0609020204030204" pitchFamily="49" charset="0"/>
              </a:rPr>
              <a:t>myclass</a:t>
            </a:r>
            <a:r>
              <a:rPr lang="en-CA" sz="1400" b="1" dirty="0">
                <a:solidFill>
                  <a:srgbClr val="000000"/>
                </a:solidFill>
                <a:latin typeface="Consolas" panose="020B0609020204030204" pitchFamily="49" charset="0"/>
              </a:rPr>
              <a:t>(){}</a:t>
            </a:r>
          </a:p>
          <a:p>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x, y;</a:t>
            </a:r>
          </a:p>
          <a:p>
            <a:r>
              <a:rPr lang="en-US" sz="1400" b="1" dirty="0">
                <a:solidFill>
                  <a:srgbClr val="000000"/>
                </a:solidFill>
                <a:latin typeface="Consolas" panose="020B0609020204030204" pitchFamily="49" charset="0"/>
              </a:rPr>
              <a:t>    </a:t>
            </a:r>
            <a:r>
              <a:rPr lang="en-US" sz="1400" b="1" dirty="0">
                <a:solidFill>
                  <a:srgbClr val="0000FF"/>
                </a:solidFill>
                <a:latin typeface="Consolas" panose="020B0609020204030204" pitchFamily="49" charset="0"/>
              </a:rPr>
              <a:t>int</a:t>
            </a:r>
            <a:r>
              <a:rPr lang="en-US" sz="1400" b="1" dirty="0">
                <a:solidFill>
                  <a:srgbClr val="000000"/>
                </a:solidFill>
                <a:latin typeface="Consolas" panose="020B0609020204030204" pitchFamily="49" charset="0"/>
              </a:rPr>
              <a:t> </a:t>
            </a:r>
            <a:r>
              <a:rPr lang="en-US" sz="1400" b="1" dirty="0">
                <a:solidFill>
                  <a:srgbClr val="008080"/>
                </a:solidFill>
                <a:latin typeface="Consolas" panose="020B0609020204030204" pitchFamily="49" charset="0"/>
              </a:rPr>
              <a:t>operator()</a:t>
            </a:r>
            <a:r>
              <a:rPr lang="en-US" sz="1400" b="1" dirty="0">
                <a:solidFill>
                  <a:srgbClr val="000000"/>
                </a:solidFill>
                <a:latin typeface="Consolas" panose="020B0609020204030204" pitchFamily="49" charset="0"/>
              </a:rPr>
              <a:t>(</a:t>
            </a:r>
            <a:r>
              <a:rPr lang="en-US" sz="1400" b="1" dirty="0">
                <a:solidFill>
                  <a:srgbClr val="0000FF"/>
                </a:solidFill>
                <a:latin typeface="Consolas" panose="020B0609020204030204" pitchFamily="49" charset="0"/>
              </a:rPr>
              <a:t>int</a:t>
            </a:r>
            <a:r>
              <a:rPr lang="en-US" sz="1400" b="1" dirty="0">
                <a:solidFill>
                  <a:srgbClr val="000000"/>
                </a:solidFill>
                <a:latin typeface="Consolas" panose="020B0609020204030204" pitchFamily="49" charset="0"/>
              </a:rPr>
              <a:t> </a:t>
            </a:r>
            <a:r>
              <a:rPr lang="en-US" sz="1400" b="1" dirty="0">
                <a:solidFill>
                  <a:srgbClr val="808080"/>
                </a:solidFill>
                <a:latin typeface="Consolas" panose="020B0609020204030204" pitchFamily="49" charset="0"/>
              </a:rPr>
              <a:t>x</a:t>
            </a:r>
            <a:r>
              <a:rPr lang="en-US" sz="1400" b="1" dirty="0">
                <a:solidFill>
                  <a:srgbClr val="000000"/>
                </a:solidFill>
                <a:latin typeface="Consolas" panose="020B0609020204030204" pitchFamily="49" charset="0"/>
              </a:rPr>
              <a:t>, </a:t>
            </a:r>
            <a:r>
              <a:rPr lang="en-US" sz="1400" b="1" dirty="0">
                <a:solidFill>
                  <a:srgbClr val="0000FF"/>
                </a:solidFill>
                <a:latin typeface="Consolas" panose="020B0609020204030204" pitchFamily="49" charset="0"/>
              </a:rPr>
              <a:t>int</a:t>
            </a:r>
            <a:r>
              <a:rPr lang="en-US" sz="1400" b="1" dirty="0">
                <a:solidFill>
                  <a:srgbClr val="000000"/>
                </a:solidFill>
                <a:latin typeface="Consolas" panose="020B0609020204030204" pitchFamily="49" charset="0"/>
              </a:rPr>
              <a:t> </a:t>
            </a:r>
            <a:r>
              <a:rPr lang="en-US" sz="1400" b="1" dirty="0">
                <a:solidFill>
                  <a:srgbClr val="808080"/>
                </a:solidFill>
                <a:latin typeface="Consolas" panose="020B0609020204030204" pitchFamily="49" charset="0"/>
              </a:rPr>
              <a:t>y</a:t>
            </a:r>
            <a:r>
              <a:rPr lang="en-US" sz="1400" b="1" dirty="0">
                <a:solidFill>
                  <a:srgbClr val="000000"/>
                </a:solidFill>
                <a:latin typeface="Consolas" panose="020B0609020204030204" pitchFamily="49" charset="0"/>
              </a:rPr>
              <a:t>) { </a:t>
            </a:r>
            <a:r>
              <a:rPr lang="en-US" sz="1400" b="1" dirty="0">
                <a:solidFill>
                  <a:srgbClr val="0000FF"/>
                </a:solidFill>
                <a:latin typeface="Consolas" panose="020B0609020204030204" pitchFamily="49" charset="0"/>
              </a:rPr>
              <a:t>return</a:t>
            </a:r>
            <a:r>
              <a:rPr lang="en-US" sz="1400" b="1" dirty="0">
                <a:solidFill>
                  <a:srgbClr val="000000"/>
                </a:solidFill>
                <a:latin typeface="Consolas" panose="020B0609020204030204" pitchFamily="49" charset="0"/>
              </a:rPr>
              <a:t> 2 * </a:t>
            </a:r>
            <a:r>
              <a:rPr lang="en-US" sz="1400" b="1" dirty="0">
                <a:solidFill>
                  <a:srgbClr val="808080"/>
                </a:solidFill>
                <a:latin typeface="Consolas" panose="020B0609020204030204" pitchFamily="49" charset="0"/>
              </a:rPr>
              <a:t>x</a:t>
            </a:r>
            <a:r>
              <a:rPr lang="en-US" sz="1400" b="1" dirty="0">
                <a:solidFill>
                  <a:srgbClr val="000000"/>
                </a:solidFill>
                <a:latin typeface="Consolas" panose="020B0609020204030204" pitchFamily="49" charset="0"/>
              </a:rPr>
              <a:t> + 3 * </a:t>
            </a:r>
            <a:r>
              <a:rPr lang="en-US" sz="1400" b="1" dirty="0">
                <a:solidFill>
                  <a:srgbClr val="808080"/>
                </a:solidFill>
                <a:latin typeface="Consolas" panose="020B0609020204030204" pitchFamily="49" charset="0"/>
              </a:rPr>
              <a:t>y</a:t>
            </a:r>
            <a:r>
              <a:rPr lang="en-US" sz="1400" b="1" dirty="0">
                <a:solidFill>
                  <a:srgbClr val="000000"/>
                </a:solidFill>
                <a:latin typeface="Consolas" panose="020B0609020204030204" pitchFamily="49" charset="0"/>
              </a:rPr>
              <a:t>; }</a:t>
            </a:r>
          </a:p>
          <a:p>
            <a:r>
              <a:rPr lang="en-CA" sz="1400" b="1" dirty="0">
                <a:solidFill>
                  <a:srgbClr val="000000"/>
                </a:solidFill>
                <a:latin typeface="Consolas" panose="020B0609020204030204" pitchFamily="49" charset="0"/>
              </a:rPr>
              <a:t>};</a:t>
            </a:r>
          </a:p>
          <a:p>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main() {</a:t>
            </a:r>
          </a:p>
          <a:p>
            <a:r>
              <a:rPr lang="en-CA" sz="1400" b="1" dirty="0">
                <a:solidFill>
                  <a:srgbClr val="000000"/>
                </a:solidFill>
                <a:latin typeface="Consolas" panose="020B0609020204030204" pitchFamily="49" charset="0"/>
              </a:rPr>
              <a:t>        </a:t>
            </a:r>
            <a:r>
              <a:rPr lang="en-CA" sz="1400" b="1" dirty="0" err="1">
                <a:solidFill>
                  <a:srgbClr val="2B91AF"/>
                </a:solidFill>
                <a:latin typeface="Consolas" panose="020B0609020204030204" pitchFamily="49" charset="0"/>
              </a:rPr>
              <a:t>myclass</a:t>
            </a:r>
            <a:r>
              <a:rPr lang="en-CA" sz="1400" b="1" dirty="0">
                <a:solidFill>
                  <a:srgbClr val="000000"/>
                </a:solidFill>
                <a:latin typeface="Consolas" panose="020B0609020204030204" pitchFamily="49" charset="0"/>
              </a:rPr>
              <a:t> </a:t>
            </a:r>
            <a:r>
              <a:rPr lang="en-CA" sz="1400" b="1" dirty="0" err="1">
                <a:solidFill>
                  <a:srgbClr val="000000"/>
                </a:solidFill>
                <a:latin typeface="Consolas" panose="020B0609020204030204" pitchFamily="49" charset="0"/>
              </a:rPr>
              <a:t>myobject</a:t>
            </a:r>
            <a:r>
              <a:rPr lang="en-CA" sz="1400" b="1" dirty="0">
                <a:solidFill>
                  <a:srgbClr val="000000"/>
                </a:solidFill>
                <a:latin typeface="Consolas" panose="020B0609020204030204" pitchFamily="49" charset="0"/>
              </a:rPr>
              <a:t>;</a:t>
            </a:r>
          </a:p>
          <a:p>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a:t>
            </a:r>
            <a:r>
              <a:rPr lang="en-CA" sz="1400" b="1" dirty="0" err="1">
                <a:solidFill>
                  <a:srgbClr val="000000"/>
                </a:solidFill>
                <a:latin typeface="Consolas" panose="020B0609020204030204" pitchFamily="49" charset="0"/>
              </a:rPr>
              <a:t>init</a:t>
            </a:r>
            <a:r>
              <a:rPr lang="en-CA" sz="1400" b="1" dirty="0">
                <a:solidFill>
                  <a:srgbClr val="000000"/>
                </a:solidFill>
                <a:latin typeface="Consolas" panose="020B0609020204030204" pitchFamily="49" charset="0"/>
              </a:rPr>
              <a:t> = 10;</a:t>
            </a:r>
          </a:p>
          <a:p>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int</a:t>
            </a:r>
            <a:r>
              <a:rPr lang="en-CA" sz="1400" b="1" dirty="0">
                <a:solidFill>
                  <a:srgbClr val="000000"/>
                </a:solidFill>
                <a:latin typeface="Consolas" panose="020B0609020204030204" pitchFamily="49" charset="0"/>
              </a:rPr>
              <a:t> numbers[] = { 20,40,60 };</a:t>
            </a:r>
          </a:p>
          <a:p>
            <a:endParaRPr lang="en-CA" sz="1400" b="1" dirty="0">
              <a:solidFill>
                <a:srgbClr val="000000"/>
              </a:solidFill>
              <a:latin typeface="Consolas" panose="020B0609020204030204" pitchFamily="49" charset="0"/>
            </a:endParaRPr>
          </a:p>
          <a:p>
            <a:r>
              <a:rPr lang="en-US" sz="1400" b="1" dirty="0">
                <a:solidFill>
                  <a:srgbClr val="000000"/>
                </a:solidFill>
                <a:latin typeface="Consolas" panose="020B0609020204030204" pitchFamily="49" charset="0"/>
              </a:rPr>
              <a:t>        cout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a:t>
            </a:r>
            <a:r>
              <a:rPr lang="en-US" sz="1400" b="1" dirty="0">
                <a:solidFill>
                  <a:srgbClr val="A31515"/>
                </a:solidFill>
                <a:latin typeface="Consolas" panose="020B0609020204030204" pitchFamily="49" charset="0"/>
              </a:rPr>
              <a:t>"using default accumulate: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std::accumulate(numbers, numbers + 3, </a:t>
            </a:r>
            <a:r>
              <a:rPr lang="en-US" sz="1400" b="1" dirty="0" err="1">
                <a:solidFill>
                  <a:srgbClr val="000000"/>
                </a:solidFill>
                <a:latin typeface="Consolas" panose="020B0609020204030204" pitchFamily="49" charset="0"/>
              </a:rPr>
              <a:t>init</a:t>
            </a:r>
            <a:r>
              <a:rPr lang="en-US" sz="1400" b="1" dirty="0">
                <a:solidFill>
                  <a:srgbClr val="000000"/>
                </a:solidFill>
                <a:latin typeface="Consolas" panose="020B0609020204030204" pitchFamily="49" charset="0"/>
              </a:rPr>
              <a:t>)</a:t>
            </a:r>
            <a:r>
              <a:rPr lang="en-CA" sz="1400" b="1" dirty="0">
                <a:solidFill>
                  <a:srgbClr val="008080"/>
                </a:solidFill>
                <a:latin typeface="Consolas" panose="020B0609020204030204" pitchFamily="49" charset="0"/>
              </a:rPr>
              <a:t>&lt;&lt;</a:t>
            </a:r>
            <a:r>
              <a:rPr lang="en-CA" sz="1400" b="1" dirty="0">
                <a:solidFill>
                  <a:srgbClr val="000000"/>
                </a:solidFill>
                <a:latin typeface="Consolas" panose="020B0609020204030204" pitchFamily="49" charset="0"/>
              </a:rPr>
              <a:t> </a:t>
            </a:r>
            <a:r>
              <a:rPr lang="en-CA" sz="1400" b="1" dirty="0">
                <a:solidFill>
                  <a:srgbClr val="A31515"/>
                </a:solidFill>
                <a:latin typeface="Consolas" panose="020B0609020204030204" pitchFamily="49" charset="0"/>
              </a:rPr>
              <a:t>'\n'</a:t>
            </a:r>
            <a:r>
              <a:rPr lang="en-CA" sz="1400" b="1" dirty="0">
                <a:solidFill>
                  <a:srgbClr val="000000"/>
                </a:solidFill>
                <a:latin typeface="Consolas" panose="020B0609020204030204" pitchFamily="49" charset="0"/>
              </a:rPr>
              <a:t>;</a:t>
            </a:r>
          </a:p>
          <a:p>
            <a:r>
              <a:rPr lang="en-US" sz="1400" b="1" dirty="0">
                <a:solidFill>
                  <a:srgbClr val="000000"/>
                </a:solidFill>
                <a:latin typeface="Consolas" panose="020B0609020204030204" pitchFamily="49" charset="0"/>
              </a:rPr>
              <a:t>        cout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a:t>
            </a:r>
            <a:r>
              <a:rPr lang="en-US" sz="1400" b="1" dirty="0">
                <a:solidFill>
                  <a:srgbClr val="A31515"/>
                </a:solidFill>
                <a:latin typeface="Consolas" panose="020B0609020204030204" pitchFamily="49" charset="0"/>
              </a:rPr>
              <a:t>"using functional's modulus: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std::accumulate(numbers, numbers + 3, </a:t>
            </a:r>
            <a:r>
              <a:rPr lang="en-US" sz="1400" b="1" dirty="0" err="1">
                <a:solidFill>
                  <a:srgbClr val="000000"/>
                </a:solidFill>
                <a:latin typeface="Consolas" panose="020B0609020204030204" pitchFamily="49" charset="0"/>
              </a:rPr>
              <a:t>init</a:t>
            </a:r>
            <a:r>
              <a:rPr lang="en-US" sz="1400" b="1" dirty="0">
                <a:solidFill>
                  <a:srgbClr val="000000"/>
                </a:solidFill>
                <a:latin typeface="Consolas" panose="020B0609020204030204" pitchFamily="49" charset="0"/>
              </a:rPr>
              <a:t>, </a:t>
            </a:r>
            <a:r>
              <a:rPr lang="en-US" sz="1400" b="1" dirty="0">
                <a:solidFill>
                  <a:srgbClr val="2B91AF"/>
                </a:solidFill>
                <a:latin typeface="Consolas" panose="020B0609020204030204" pitchFamily="49" charset="0"/>
              </a:rPr>
              <a:t>modulus</a:t>
            </a:r>
            <a:r>
              <a:rPr lang="en-US" sz="1400" b="1" dirty="0">
                <a:solidFill>
                  <a:srgbClr val="000000"/>
                </a:solidFill>
                <a:latin typeface="Consolas" panose="020B0609020204030204" pitchFamily="49" charset="0"/>
              </a:rPr>
              <a:t>&lt;</a:t>
            </a:r>
            <a:r>
              <a:rPr lang="en-US" sz="1400" b="1" dirty="0">
                <a:solidFill>
                  <a:srgbClr val="0000FF"/>
                </a:solidFill>
                <a:latin typeface="Consolas" panose="020B0609020204030204" pitchFamily="49" charset="0"/>
              </a:rPr>
              <a:t>int</a:t>
            </a:r>
            <a:r>
              <a:rPr lang="en-US" sz="1400" b="1" dirty="0">
                <a:solidFill>
                  <a:srgbClr val="000000"/>
                </a:solidFill>
                <a:latin typeface="Consolas" panose="020B0609020204030204" pitchFamily="49" charset="0"/>
              </a:rPr>
              <a:t>&gt;())</a:t>
            </a:r>
            <a:r>
              <a:rPr lang="en-CA" sz="1400" b="1" dirty="0">
                <a:solidFill>
                  <a:srgbClr val="008080"/>
                </a:solidFill>
                <a:latin typeface="Consolas" panose="020B0609020204030204" pitchFamily="49" charset="0"/>
              </a:rPr>
              <a:t>&lt;&lt;</a:t>
            </a:r>
            <a:r>
              <a:rPr lang="en-CA" sz="1400" b="1" dirty="0">
                <a:solidFill>
                  <a:srgbClr val="000000"/>
                </a:solidFill>
                <a:latin typeface="Consolas" panose="020B0609020204030204" pitchFamily="49" charset="0"/>
              </a:rPr>
              <a:t> </a:t>
            </a:r>
            <a:r>
              <a:rPr lang="en-CA" sz="1400" b="1" dirty="0">
                <a:solidFill>
                  <a:srgbClr val="A31515"/>
                </a:solidFill>
                <a:latin typeface="Consolas" panose="020B0609020204030204" pitchFamily="49" charset="0"/>
              </a:rPr>
              <a:t>'\n'</a:t>
            </a:r>
            <a:r>
              <a:rPr lang="en-CA" sz="1400" b="1" dirty="0">
                <a:solidFill>
                  <a:srgbClr val="000000"/>
                </a:solidFill>
                <a:latin typeface="Consolas" panose="020B0609020204030204" pitchFamily="49" charset="0"/>
              </a:rPr>
              <a:t>;</a:t>
            </a:r>
          </a:p>
          <a:p>
            <a:endParaRPr lang="en-CA" sz="1400" b="1" dirty="0">
              <a:solidFill>
                <a:srgbClr val="000000"/>
              </a:solidFill>
              <a:latin typeface="Consolas" panose="020B0609020204030204" pitchFamily="49" charset="0"/>
            </a:endParaRPr>
          </a:p>
          <a:p>
            <a:r>
              <a:rPr lang="en-US" sz="1400" b="1" dirty="0">
                <a:solidFill>
                  <a:srgbClr val="000000"/>
                </a:solidFill>
                <a:latin typeface="Consolas" panose="020B0609020204030204" pitchFamily="49" charset="0"/>
              </a:rPr>
              <a:t>        cout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a:t>
            </a:r>
            <a:r>
              <a:rPr lang="en-US" sz="1400" b="1" dirty="0">
                <a:solidFill>
                  <a:srgbClr val="A31515"/>
                </a:solidFill>
                <a:latin typeface="Consolas" panose="020B0609020204030204" pitchFamily="49" charset="0"/>
              </a:rPr>
              <a:t>"using custom function: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std::accumulate(numbers, numbers + 3, </a:t>
            </a:r>
            <a:r>
              <a:rPr lang="en-US" sz="1400" b="1" dirty="0" err="1">
                <a:solidFill>
                  <a:srgbClr val="000000"/>
                </a:solidFill>
                <a:latin typeface="Consolas" panose="020B0609020204030204" pitchFamily="49" charset="0"/>
              </a:rPr>
              <a:t>init</a:t>
            </a:r>
            <a:r>
              <a:rPr lang="en-US" sz="1400" b="1" dirty="0">
                <a:solidFill>
                  <a:srgbClr val="000000"/>
                </a:solidFill>
                <a:latin typeface="Consolas" panose="020B0609020204030204" pitchFamily="49" charset="0"/>
              </a:rPr>
              <a:t>, </a:t>
            </a:r>
            <a:r>
              <a:rPr lang="en-US" sz="1400" b="1" dirty="0" err="1">
                <a:solidFill>
                  <a:srgbClr val="000000"/>
                </a:solidFill>
                <a:latin typeface="Consolas" panose="020B0609020204030204" pitchFamily="49" charset="0"/>
              </a:rPr>
              <a:t>myfunction</a:t>
            </a:r>
            <a:r>
              <a:rPr lang="en-US" sz="1400" b="1" dirty="0">
                <a:solidFill>
                  <a:srgbClr val="000000"/>
                </a:solidFill>
                <a:latin typeface="Consolas" panose="020B0609020204030204" pitchFamily="49" charset="0"/>
              </a:rPr>
              <a:t>)</a:t>
            </a:r>
            <a:r>
              <a:rPr lang="en-CA" sz="1400" b="1" dirty="0">
                <a:solidFill>
                  <a:srgbClr val="008080"/>
                </a:solidFill>
                <a:latin typeface="Consolas" panose="020B0609020204030204" pitchFamily="49" charset="0"/>
              </a:rPr>
              <a:t>&lt;&lt;</a:t>
            </a:r>
            <a:r>
              <a:rPr lang="en-CA" sz="1400" b="1" dirty="0">
                <a:solidFill>
                  <a:srgbClr val="000000"/>
                </a:solidFill>
                <a:latin typeface="Consolas" panose="020B0609020204030204" pitchFamily="49" charset="0"/>
              </a:rPr>
              <a:t> </a:t>
            </a:r>
            <a:r>
              <a:rPr lang="en-CA" sz="1400" b="1" dirty="0">
                <a:solidFill>
                  <a:srgbClr val="A31515"/>
                </a:solidFill>
                <a:latin typeface="Consolas" panose="020B0609020204030204" pitchFamily="49" charset="0"/>
              </a:rPr>
              <a:t>'\n’</a:t>
            </a:r>
            <a:r>
              <a:rPr lang="en-CA" sz="1400" b="1" dirty="0">
                <a:solidFill>
                  <a:srgbClr val="000000"/>
                </a:solidFill>
                <a:latin typeface="Consolas" panose="020B0609020204030204" pitchFamily="49" charset="0"/>
              </a:rPr>
              <a:t>;</a:t>
            </a:r>
          </a:p>
          <a:p>
            <a:r>
              <a:rPr lang="en-US" sz="1400" b="1" dirty="0">
                <a:solidFill>
                  <a:srgbClr val="000000"/>
                </a:solidFill>
                <a:latin typeface="Consolas" panose="020B0609020204030204" pitchFamily="49" charset="0"/>
              </a:rPr>
              <a:t>        cout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a:t>
            </a:r>
            <a:r>
              <a:rPr lang="en-US" sz="1400" b="1" dirty="0">
                <a:solidFill>
                  <a:srgbClr val="A31515"/>
                </a:solidFill>
                <a:latin typeface="Consolas" panose="020B0609020204030204" pitchFamily="49" charset="0"/>
              </a:rPr>
              <a:t>"using custom object: "</a:t>
            </a:r>
            <a:r>
              <a:rPr lang="en-US" sz="1400" b="1" dirty="0">
                <a:solidFill>
                  <a:srgbClr val="008080"/>
                </a:solidFill>
                <a:latin typeface="Consolas" panose="020B0609020204030204" pitchFamily="49" charset="0"/>
              </a:rPr>
              <a:t>&lt;&lt;</a:t>
            </a:r>
            <a:r>
              <a:rPr lang="en-US" sz="1400" b="1" dirty="0">
                <a:solidFill>
                  <a:srgbClr val="000000"/>
                </a:solidFill>
                <a:latin typeface="Consolas" panose="020B0609020204030204" pitchFamily="49" charset="0"/>
              </a:rPr>
              <a:t> std::accumulate(numbers, numbers + 3, </a:t>
            </a:r>
            <a:r>
              <a:rPr lang="en-US" sz="1400" b="1" dirty="0" err="1">
                <a:solidFill>
                  <a:srgbClr val="000000"/>
                </a:solidFill>
                <a:latin typeface="Consolas" panose="020B0609020204030204" pitchFamily="49" charset="0"/>
              </a:rPr>
              <a:t>init</a:t>
            </a:r>
            <a:r>
              <a:rPr lang="en-US" sz="1400" b="1" dirty="0">
                <a:solidFill>
                  <a:srgbClr val="000000"/>
                </a:solidFill>
                <a:latin typeface="Consolas" panose="020B0609020204030204" pitchFamily="49" charset="0"/>
              </a:rPr>
              <a:t>, </a:t>
            </a:r>
            <a:r>
              <a:rPr lang="en-US" sz="1400" b="1" dirty="0" err="1">
                <a:solidFill>
                  <a:srgbClr val="000000"/>
                </a:solidFill>
                <a:latin typeface="Consolas" panose="020B0609020204030204" pitchFamily="49" charset="0"/>
              </a:rPr>
              <a:t>myobject</a:t>
            </a:r>
            <a:r>
              <a:rPr lang="en-US" sz="1400" b="1" dirty="0">
                <a:solidFill>
                  <a:srgbClr val="000000"/>
                </a:solidFill>
                <a:latin typeface="Consolas" panose="020B0609020204030204" pitchFamily="49" charset="0"/>
              </a:rPr>
              <a:t>)</a:t>
            </a:r>
            <a:r>
              <a:rPr lang="en-CA" sz="1400" b="1" dirty="0">
                <a:solidFill>
                  <a:srgbClr val="008080"/>
                </a:solidFill>
                <a:latin typeface="Consolas" panose="020B0609020204030204" pitchFamily="49" charset="0"/>
              </a:rPr>
              <a:t>&lt;&lt;</a:t>
            </a:r>
            <a:r>
              <a:rPr lang="en-CA" sz="1400" b="1" dirty="0">
                <a:solidFill>
                  <a:srgbClr val="000000"/>
                </a:solidFill>
                <a:latin typeface="Consolas" panose="020B0609020204030204" pitchFamily="49" charset="0"/>
              </a:rPr>
              <a:t> </a:t>
            </a:r>
            <a:r>
              <a:rPr lang="en-CA" sz="1400" b="1" dirty="0">
                <a:solidFill>
                  <a:srgbClr val="A31515"/>
                </a:solidFill>
                <a:latin typeface="Consolas" panose="020B0609020204030204" pitchFamily="49" charset="0"/>
              </a:rPr>
              <a:t>'\n'</a:t>
            </a:r>
            <a:r>
              <a:rPr lang="en-CA" sz="1400" b="1" dirty="0">
                <a:solidFill>
                  <a:srgbClr val="000000"/>
                </a:solidFill>
                <a:latin typeface="Consolas" panose="020B0609020204030204" pitchFamily="49" charset="0"/>
              </a:rPr>
              <a:t>;</a:t>
            </a:r>
          </a:p>
          <a:p>
            <a:endParaRPr lang="en-CA" sz="1400" b="1" dirty="0">
              <a:solidFill>
                <a:srgbClr val="000000"/>
              </a:solidFill>
              <a:latin typeface="Consolas" panose="020B0609020204030204" pitchFamily="49" charset="0"/>
            </a:endParaRPr>
          </a:p>
          <a:p>
            <a:r>
              <a:rPr lang="en-CA" sz="1400" b="1" dirty="0">
                <a:solidFill>
                  <a:srgbClr val="000000"/>
                </a:solidFill>
                <a:latin typeface="Consolas" panose="020B0609020204030204" pitchFamily="49" charset="0"/>
              </a:rPr>
              <a:t>        </a:t>
            </a:r>
            <a:r>
              <a:rPr lang="en-CA" sz="1400" b="1" dirty="0">
                <a:solidFill>
                  <a:srgbClr val="0000FF"/>
                </a:solidFill>
                <a:latin typeface="Consolas" panose="020B0609020204030204" pitchFamily="49" charset="0"/>
              </a:rPr>
              <a:t>return</a:t>
            </a:r>
            <a:r>
              <a:rPr lang="en-CA" sz="1400" b="1" dirty="0">
                <a:solidFill>
                  <a:srgbClr val="000000"/>
                </a:solidFill>
                <a:latin typeface="Consolas" panose="020B0609020204030204" pitchFamily="49" charset="0"/>
              </a:rPr>
              <a:t> 0;</a:t>
            </a:r>
          </a:p>
          <a:p>
            <a:r>
              <a:rPr lang="en-CA" sz="1400" b="1" dirty="0">
                <a:solidFill>
                  <a:srgbClr val="000000"/>
                </a:solidFill>
                <a:latin typeface="Consolas" panose="020B0609020204030204" pitchFamily="49" charset="0"/>
              </a:rPr>
              <a:t>    }</a:t>
            </a:r>
          </a:p>
          <a:p>
            <a:endParaRPr lang="en-CA" sz="1400" b="1" dirty="0">
              <a:solidFill>
                <a:srgbClr val="000000"/>
              </a:solidFill>
              <a:latin typeface="Consolas" panose="020B0609020204030204" pitchFamily="49" charset="0"/>
            </a:endParaRPr>
          </a:p>
          <a:p>
            <a:endParaRPr lang="en-CA" sz="1400" b="1" dirty="0">
              <a:solidFill>
                <a:srgbClr val="000000"/>
              </a:solidFill>
              <a:latin typeface="Consolas" panose="020B0609020204030204" pitchFamily="49" charset="0"/>
            </a:endParaRPr>
          </a:p>
        </p:txBody>
      </p:sp>
      <p:pic>
        <p:nvPicPr>
          <p:cNvPr id="9" name="Picture 8">
            <a:extLst>
              <a:ext uri="{FF2B5EF4-FFF2-40B4-BE49-F238E27FC236}">
                <a16:creationId xmlns:a16="http://schemas.microsoft.com/office/drawing/2014/main" id="{3ED51331-F3E8-4364-A1BC-6CE15F30D1F7}"/>
              </a:ext>
            </a:extLst>
          </p:cNvPr>
          <p:cNvPicPr>
            <a:picLocks noChangeAspect="1"/>
          </p:cNvPicPr>
          <p:nvPr/>
        </p:nvPicPr>
        <p:blipFill>
          <a:blip r:embed="rId2"/>
          <a:stretch>
            <a:fillRect/>
          </a:stretch>
        </p:blipFill>
        <p:spPr>
          <a:xfrm>
            <a:off x="6953625" y="379126"/>
            <a:ext cx="4695825" cy="1476375"/>
          </a:xfrm>
          <a:prstGeom prst="rect">
            <a:avLst/>
          </a:prstGeom>
        </p:spPr>
      </p:pic>
    </p:spTree>
    <p:extLst>
      <p:ext uri="{BB962C8B-B14F-4D97-AF65-F5344CB8AC3E}">
        <p14:creationId xmlns:p14="http://schemas.microsoft.com/office/powerpoint/2010/main" val="402971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a:t>
            </a:r>
            <a:r>
              <a:rPr lang="en-CA" dirty="0" err="1">
                <a:solidFill>
                  <a:srgbClr val="C00000"/>
                </a:solidFill>
              </a:rPr>
              <a:t>adjacent_difference</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489813" y="2056831"/>
            <a:ext cx="11212373" cy="4138486"/>
          </a:xfrm>
        </p:spPr>
        <p:txBody>
          <a:bodyPr>
            <a:normAutofit/>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spcBef>
                <a:spcPts val="0"/>
              </a:spcBef>
              <a:spcAft>
                <a:spcPts val="0"/>
              </a:spcAft>
            </a:pPr>
            <a:r>
              <a:rPr lang="en-US" sz="1800" dirty="0">
                <a:solidFill>
                  <a:srgbClr val="2B91AF"/>
                </a:solidFill>
                <a:latin typeface="Consolas" panose="020B0609020204030204" pitchFamily="49" charset="0"/>
              </a:rPr>
              <a:t>OutputIterator</a:t>
            </a:r>
            <a:r>
              <a:rPr lang="en-US" sz="1800" dirty="0">
                <a:solidFill>
                  <a:srgbClr val="000000"/>
                </a:solidFill>
                <a:latin typeface="Consolas" panose="020B0609020204030204" pitchFamily="49" charset="0"/>
              </a:rPr>
              <a:t> </a:t>
            </a:r>
            <a:r>
              <a:rPr lang="en-US" sz="1800" dirty="0" err="1">
                <a:solidFill>
                  <a:srgbClr val="000000"/>
                </a:solidFill>
                <a:latin typeface="Consolas" panose="020B0609020204030204" pitchFamily="49" charset="0"/>
              </a:rPr>
              <a:t>adjacent_difference</a:t>
            </a:r>
            <a:r>
              <a:rPr lang="en-US" sz="1800" dirty="0">
                <a:solidFill>
                  <a:srgbClr val="000000"/>
                </a:solidFill>
                <a:latin typeface="Consolas" panose="020B0609020204030204" pitchFamily="49" charset="0"/>
              </a:rPr>
              <a:t>(</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first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InputIterator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last</a:t>
            </a:r>
            <a:r>
              <a:rPr lang="en-US" sz="1800" dirty="0">
                <a:solidFill>
                  <a:srgbClr val="000000"/>
                </a:solidFill>
                <a:latin typeface="Consolas" panose="020B0609020204030204" pitchFamily="49" charset="0"/>
              </a:rPr>
              <a:t>,</a:t>
            </a:r>
          </a:p>
          <a:p>
            <a:pPr>
              <a:spcBef>
                <a:spcPts val="0"/>
              </a:spcBef>
              <a:spcAft>
                <a:spcPts val="0"/>
              </a:spcAft>
            </a:pPr>
            <a:r>
              <a:rPr lang="en-US" sz="1800" dirty="0">
                <a:solidFill>
                  <a:srgbClr val="000000"/>
                </a:solidFill>
                <a:latin typeface="Consolas" panose="020B0609020204030204" pitchFamily="49" charset="0"/>
              </a:rPr>
              <a:t>    </a:t>
            </a:r>
            <a:r>
              <a:rPr lang="en-US" sz="1800" dirty="0">
                <a:solidFill>
                  <a:srgbClr val="2B91AF"/>
                </a:solidFill>
                <a:latin typeface="Consolas" panose="020B0609020204030204" pitchFamily="49" charset="0"/>
              </a:rPr>
              <a:t>OutputIterator</a:t>
            </a:r>
            <a:r>
              <a:rPr lang="en-US" sz="1800" dirty="0">
                <a:solidFill>
                  <a:srgbClr val="000000"/>
                </a:solidFill>
                <a:latin typeface="Consolas" panose="020B0609020204030204" pitchFamily="49" charset="0"/>
              </a:rPr>
              <a:t> </a:t>
            </a:r>
            <a:r>
              <a:rPr lang="en-US" sz="1800" dirty="0">
                <a:solidFill>
                  <a:srgbClr val="808080"/>
                </a:solidFill>
                <a:latin typeface="Consolas" panose="020B0609020204030204" pitchFamily="49" charset="0"/>
              </a:rPr>
              <a:t>result</a:t>
            </a:r>
            <a:r>
              <a:rPr lang="en-US" sz="1800" dirty="0">
                <a:solidFill>
                  <a:srgbClr val="000000"/>
                </a:solidFill>
                <a:latin typeface="Consolas" panose="020B0609020204030204" pitchFamily="49" charset="0"/>
              </a:rPr>
              <a:t>, </a:t>
            </a:r>
            <a:r>
              <a:rPr lang="en-US" sz="1800" dirty="0" err="1">
                <a:solidFill>
                  <a:srgbClr val="2B91AF"/>
                </a:solidFill>
                <a:latin typeface="Consolas" panose="020B0609020204030204" pitchFamily="49" charset="0"/>
              </a:rPr>
              <a:t>BinaryOperation</a:t>
            </a:r>
            <a:r>
              <a:rPr lang="en-US" sz="1800" dirty="0">
                <a:solidFill>
                  <a:srgbClr val="000000"/>
                </a:solidFill>
                <a:latin typeface="Consolas" panose="020B0609020204030204" pitchFamily="49" charset="0"/>
              </a:rPr>
              <a:t>);</a:t>
            </a:r>
          </a:p>
          <a:p>
            <a:pPr>
              <a:spcBef>
                <a:spcPts val="0"/>
              </a:spcBef>
              <a:spcAft>
                <a:spcPts val="0"/>
              </a:spcAft>
            </a:pPr>
            <a:endParaRPr lang="en-CA" sz="900" b="1" dirty="0">
              <a:solidFill>
                <a:srgbClr val="00000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000" i="0" kern="1200" dirty="0">
                <a:solidFill>
                  <a:srgbClr val="002060"/>
                </a:solidFill>
                <a:effectLst/>
                <a:latin typeface="+mn-lt"/>
                <a:ea typeface="+mn-ea"/>
                <a:cs typeface="+mn-cs"/>
              </a:rPr>
              <a:t>Assigns to every element in the range starting at result the difference between its corresponding element in the range [</a:t>
            </a:r>
            <a:r>
              <a:rPr lang="en-US" sz="2000" i="0" kern="1200" dirty="0" err="1">
                <a:solidFill>
                  <a:srgbClr val="002060"/>
                </a:solidFill>
                <a:effectLst/>
                <a:latin typeface="+mn-lt"/>
                <a:ea typeface="+mn-ea"/>
                <a:cs typeface="+mn-cs"/>
              </a:rPr>
              <a:t>first,last</a:t>
            </a:r>
            <a:r>
              <a:rPr lang="en-US" sz="2000" i="0" kern="1200" dirty="0">
                <a:solidFill>
                  <a:srgbClr val="002060"/>
                </a:solidFill>
                <a:effectLst/>
                <a:latin typeface="+mn-lt"/>
                <a:ea typeface="+mn-ea"/>
                <a:cs typeface="+mn-cs"/>
              </a:rPr>
              <a:t>) and the one preceding it (except for *result, which is assigned *first).</a:t>
            </a:r>
          </a:p>
          <a:p>
            <a:pPr>
              <a:spcBef>
                <a:spcPts val="0"/>
              </a:spcBef>
              <a:spcAft>
                <a:spcPts val="0"/>
              </a:spcAft>
              <a:buFont typeface="Wingdings" panose="05000000000000000000" pitchFamily="2" charset="2"/>
              <a:buChar char="§"/>
            </a:pPr>
            <a:r>
              <a:rPr lang="en-US" sz="2000" b="0" i="0" dirty="0">
                <a:solidFill>
                  <a:srgbClr val="C00000"/>
                </a:solidFill>
                <a:effectLst/>
              </a:rPr>
              <a:t>The default operation is to calculate the difference, but some other operation can be specified as </a:t>
            </a:r>
            <a:r>
              <a:rPr lang="en-US" sz="2000" b="0" i="1" dirty="0" err="1">
                <a:solidFill>
                  <a:srgbClr val="C00000"/>
                </a:solidFill>
                <a:effectLst/>
              </a:rPr>
              <a:t>binary_op</a:t>
            </a:r>
            <a:r>
              <a:rPr lang="en-US" sz="2000" b="0" i="0" dirty="0">
                <a:solidFill>
                  <a:srgbClr val="C00000"/>
                </a:solidFill>
                <a:effectLst/>
              </a:rPr>
              <a:t> instead.</a:t>
            </a:r>
            <a:endParaRPr lang="en-US" sz="2000" i="0" kern="1200" dirty="0">
              <a:solidFill>
                <a:srgbClr val="002060"/>
              </a:solidFill>
              <a:effectLst/>
              <a:latin typeface="+mn-lt"/>
              <a:ea typeface="+mn-ea"/>
              <a:cs typeface="+mn-cs"/>
            </a:endParaRPr>
          </a:p>
          <a:p>
            <a:pPr>
              <a:spcBef>
                <a:spcPts val="0"/>
              </a:spcBef>
              <a:spcAft>
                <a:spcPts val="0"/>
              </a:spcAft>
              <a:buFont typeface="Wingdings" panose="05000000000000000000" pitchFamily="2" charset="2"/>
              <a:buChar char="§"/>
            </a:pPr>
            <a:r>
              <a:rPr lang="en-CA" sz="2100" dirty="0">
                <a:solidFill>
                  <a:srgbClr val="002060"/>
                </a:solidFill>
              </a:rPr>
              <a:t>The same previous specs applies to </a:t>
            </a:r>
            <a:r>
              <a:rPr lang="en-US" sz="2000" dirty="0" err="1">
                <a:solidFill>
                  <a:srgbClr val="808080"/>
                </a:solidFill>
                <a:latin typeface="Consolas" panose="020B0609020204030204" pitchFamily="49" charset="0"/>
              </a:rPr>
              <a:t>binary_op</a:t>
            </a:r>
            <a:endParaRPr lang="en-US" sz="2000" dirty="0">
              <a:solidFill>
                <a:srgbClr val="808080"/>
              </a:solidFill>
              <a:latin typeface="Consolas" panose="020B0609020204030204" pitchFamily="49" charset="0"/>
            </a:endParaRPr>
          </a:p>
          <a:p>
            <a:pPr>
              <a:spcBef>
                <a:spcPts val="0"/>
              </a:spcBef>
              <a:spcAft>
                <a:spcPts val="0"/>
              </a:spcAft>
              <a:buFont typeface="Wingdings" panose="05000000000000000000" pitchFamily="2" charset="2"/>
              <a:buChar char="§"/>
            </a:pPr>
            <a:r>
              <a:rPr lang="en-US" sz="2100" dirty="0">
                <a:solidFill>
                  <a:srgbClr val="002060"/>
                </a:solidFill>
              </a:rPr>
              <a:t> </a:t>
            </a:r>
            <a:r>
              <a:rPr lang="en-US" sz="1800" dirty="0">
                <a:solidFill>
                  <a:srgbClr val="2B91AF"/>
                </a:solidFill>
                <a:latin typeface="Consolas" panose="020B0609020204030204" pitchFamily="49" charset="0"/>
              </a:rPr>
              <a:t>Output iterator </a:t>
            </a:r>
            <a:r>
              <a:rPr lang="en-US" sz="2100" dirty="0">
                <a:solidFill>
                  <a:srgbClr val="002060"/>
                </a:solidFill>
              </a:rPr>
              <a:t>will point to the initial position in the destination sequence where the differences are stored. </a:t>
            </a:r>
            <a:endParaRPr lang="en-CA" sz="2300" dirty="0">
              <a:solidFill>
                <a:srgbClr val="C00000"/>
              </a:solidFill>
            </a:endParaRPr>
          </a:p>
        </p:txBody>
      </p:sp>
    </p:spTree>
    <p:extLst>
      <p:ext uri="{BB962C8B-B14F-4D97-AF65-F5344CB8AC3E}">
        <p14:creationId xmlns:p14="http://schemas.microsoft.com/office/powerpoint/2010/main" val="2357869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28D9E73-532C-4BBB-94CA-4071C2133034}"/>
              </a:ext>
            </a:extLst>
          </p:cNvPr>
          <p:cNvSpPr txBox="1"/>
          <p:nvPr/>
        </p:nvSpPr>
        <p:spPr>
          <a:xfrm>
            <a:off x="142126" y="9538"/>
            <a:ext cx="11907747" cy="6370975"/>
          </a:xfrm>
          <a:prstGeom prst="rect">
            <a:avLst/>
          </a:prstGeom>
          <a:solidFill>
            <a:schemeClr val="bg1">
              <a:lumMod val="95000"/>
            </a:schemeClr>
          </a:solidFill>
        </p:spPr>
        <p:txBody>
          <a:bodyPr wrap="square">
            <a:spAutoFit/>
          </a:bodyPr>
          <a:lstStyle/>
          <a:p>
            <a:r>
              <a:rPr lang="en-CA" sz="1700" dirty="0">
                <a:solidFill>
                  <a:srgbClr val="808080"/>
                </a:solidFill>
                <a:latin typeface="Consolas" panose="020B0609020204030204" pitchFamily="49" charset="0"/>
              </a:rPr>
              <a:t>#include</a:t>
            </a:r>
            <a:r>
              <a:rPr lang="en-CA" sz="1700" dirty="0">
                <a:solidFill>
                  <a:srgbClr val="A31515"/>
                </a:solidFill>
                <a:latin typeface="Consolas" panose="020B0609020204030204" pitchFamily="49" charset="0"/>
              </a:rPr>
              <a:t>&lt;iostream&gt;</a:t>
            </a:r>
            <a:endParaRPr lang="en-CA" sz="1700" dirty="0">
              <a:solidFill>
                <a:srgbClr val="000000"/>
              </a:solidFill>
              <a:latin typeface="Consolas" panose="020B0609020204030204" pitchFamily="49" charset="0"/>
            </a:endParaRPr>
          </a:p>
          <a:p>
            <a:r>
              <a:rPr lang="en-CA" sz="1700" dirty="0">
                <a:solidFill>
                  <a:srgbClr val="808080"/>
                </a:solidFill>
                <a:latin typeface="Consolas" panose="020B0609020204030204" pitchFamily="49" charset="0"/>
              </a:rPr>
              <a:t>#include</a:t>
            </a:r>
            <a:r>
              <a:rPr lang="en-CA" sz="1700" dirty="0">
                <a:solidFill>
                  <a:srgbClr val="A31515"/>
                </a:solidFill>
                <a:latin typeface="Consolas" panose="020B0609020204030204" pitchFamily="49" charset="0"/>
              </a:rPr>
              <a:t>&lt;string&gt;</a:t>
            </a:r>
            <a:endParaRPr lang="en-CA" sz="1700" dirty="0">
              <a:solidFill>
                <a:srgbClr val="000000"/>
              </a:solidFill>
              <a:latin typeface="Consolas" panose="020B0609020204030204" pitchFamily="49" charset="0"/>
            </a:endParaRPr>
          </a:p>
          <a:p>
            <a:r>
              <a:rPr lang="en-CA" sz="1700" dirty="0">
                <a:solidFill>
                  <a:srgbClr val="808080"/>
                </a:solidFill>
                <a:latin typeface="Consolas" panose="020B0609020204030204" pitchFamily="49" charset="0"/>
              </a:rPr>
              <a:t>#include</a:t>
            </a:r>
            <a:r>
              <a:rPr lang="en-CA" sz="1700" dirty="0">
                <a:solidFill>
                  <a:srgbClr val="A31515"/>
                </a:solidFill>
                <a:latin typeface="Consolas" panose="020B0609020204030204" pitchFamily="49" charset="0"/>
              </a:rPr>
              <a:t>&lt;numeric&gt;</a:t>
            </a:r>
            <a:endParaRPr lang="en-CA" sz="1700" dirty="0">
              <a:solidFill>
                <a:srgbClr val="000000"/>
              </a:solidFill>
              <a:latin typeface="Consolas" panose="020B0609020204030204" pitchFamily="49" charset="0"/>
            </a:endParaRPr>
          </a:p>
          <a:p>
            <a:r>
              <a:rPr lang="en-CA" sz="1700" dirty="0">
                <a:solidFill>
                  <a:srgbClr val="808080"/>
                </a:solidFill>
                <a:latin typeface="Consolas" panose="020B0609020204030204" pitchFamily="49" charset="0"/>
              </a:rPr>
              <a:t>#include</a:t>
            </a:r>
            <a:r>
              <a:rPr lang="en-CA" sz="1700" dirty="0">
                <a:solidFill>
                  <a:srgbClr val="000000"/>
                </a:solidFill>
                <a:latin typeface="Consolas" panose="020B0609020204030204" pitchFamily="49" charset="0"/>
              </a:rPr>
              <a:t> </a:t>
            </a:r>
            <a:r>
              <a:rPr lang="en-CA" sz="1700" dirty="0">
                <a:solidFill>
                  <a:srgbClr val="A31515"/>
                </a:solidFill>
                <a:latin typeface="Consolas" panose="020B0609020204030204" pitchFamily="49" charset="0"/>
              </a:rPr>
              <a:t>&lt;functional&gt;</a:t>
            </a:r>
            <a:r>
              <a:rPr lang="en-CA" sz="1700" dirty="0">
                <a:solidFill>
                  <a:srgbClr val="000000"/>
                </a:solidFill>
                <a:latin typeface="Consolas" panose="020B0609020204030204" pitchFamily="49" charset="0"/>
              </a:rPr>
              <a:t>  </a:t>
            </a:r>
          </a:p>
          <a:p>
            <a:r>
              <a:rPr lang="en-CA" sz="1700" dirty="0">
                <a:solidFill>
                  <a:srgbClr val="0000FF"/>
                </a:solidFill>
                <a:latin typeface="Consolas" panose="020B0609020204030204" pitchFamily="49" charset="0"/>
              </a:rPr>
              <a:t>using</a:t>
            </a:r>
            <a:r>
              <a:rPr lang="en-CA" sz="1700" dirty="0">
                <a:solidFill>
                  <a:srgbClr val="000000"/>
                </a:solidFill>
                <a:latin typeface="Consolas" panose="020B0609020204030204" pitchFamily="49" charset="0"/>
              </a:rPr>
              <a:t> </a:t>
            </a:r>
            <a:r>
              <a:rPr lang="en-CA" sz="1700" dirty="0">
                <a:solidFill>
                  <a:srgbClr val="0000FF"/>
                </a:solidFill>
                <a:latin typeface="Consolas" panose="020B0609020204030204" pitchFamily="49" charset="0"/>
              </a:rPr>
              <a:t>namespace</a:t>
            </a:r>
            <a:r>
              <a:rPr lang="en-CA" sz="1700" dirty="0">
                <a:solidFill>
                  <a:srgbClr val="000000"/>
                </a:solidFill>
                <a:latin typeface="Consolas" panose="020B0609020204030204" pitchFamily="49" charset="0"/>
              </a:rPr>
              <a:t> std;</a:t>
            </a:r>
          </a:p>
          <a:p>
            <a:r>
              <a:rPr lang="fr-FR" sz="1700" dirty="0" err="1">
                <a:solidFill>
                  <a:srgbClr val="0000FF"/>
                </a:solidFill>
                <a:latin typeface="Consolas" panose="020B0609020204030204" pitchFamily="49" charset="0"/>
              </a:rPr>
              <a:t>int</a:t>
            </a:r>
            <a:r>
              <a:rPr lang="fr-FR" sz="1700" dirty="0">
                <a:solidFill>
                  <a:srgbClr val="000000"/>
                </a:solidFill>
                <a:latin typeface="Consolas" panose="020B0609020204030204" pitchFamily="49" charset="0"/>
              </a:rPr>
              <a:t> fun1(</a:t>
            </a:r>
            <a:r>
              <a:rPr lang="fr-FR" sz="1700" dirty="0" err="1">
                <a:solidFill>
                  <a:srgbClr val="0000FF"/>
                </a:solidFill>
                <a:latin typeface="Consolas" panose="020B0609020204030204" pitchFamily="49" charset="0"/>
              </a:rPr>
              <a:t>int</a:t>
            </a:r>
            <a:r>
              <a:rPr lang="fr-FR" sz="1700" dirty="0">
                <a:solidFill>
                  <a:srgbClr val="000000"/>
                </a:solidFill>
                <a:latin typeface="Consolas" panose="020B0609020204030204" pitchFamily="49" charset="0"/>
              </a:rPr>
              <a:t> </a:t>
            </a:r>
            <a:r>
              <a:rPr lang="fr-FR" sz="1700" dirty="0">
                <a:solidFill>
                  <a:srgbClr val="808080"/>
                </a:solidFill>
                <a:latin typeface="Consolas" panose="020B0609020204030204" pitchFamily="49" charset="0"/>
              </a:rPr>
              <a:t>x</a:t>
            </a:r>
            <a:r>
              <a:rPr lang="fr-FR" sz="1700" dirty="0">
                <a:solidFill>
                  <a:srgbClr val="000000"/>
                </a:solidFill>
                <a:latin typeface="Consolas" panose="020B0609020204030204" pitchFamily="49" charset="0"/>
              </a:rPr>
              <a:t>, </a:t>
            </a:r>
            <a:r>
              <a:rPr lang="fr-FR" sz="1700" dirty="0" err="1">
                <a:solidFill>
                  <a:srgbClr val="0000FF"/>
                </a:solidFill>
                <a:latin typeface="Consolas" panose="020B0609020204030204" pitchFamily="49" charset="0"/>
              </a:rPr>
              <a:t>int</a:t>
            </a:r>
            <a:r>
              <a:rPr lang="fr-FR" sz="1700" dirty="0">
                <a:solidFill>
                  <a:srgbClr val="000000"/>
                </a:solidFill>
                <a:latin typeface="Consolas" panose="020B0609020204030204" pitchFamily="49" charset="0"/>
              </a:rPr>
              <a:t> </a:t>
            </a:r>
            <a:r>
              <a:rPr lang="fr-FR" sz="1700" dirty="0">
                <a:solidFill>
                  <a:srgbClr val="808080"/>
                </a:solidFill>
                <a:latin typeface="Consolas" panose="020B0609020204030204" pitchFamily="49" charset="0"/>
              </a:rPr>
              <a:t>y</a:t>
            </a:r>
            <a:r>
              <a:rPr lang="fr-FR" sz="1700" dirty="0">
                <a:solidFill>
                  <a:srgbClr val="000000"/>
                </a:solidFill>
                <a:latin typeface="Consolas" panose="020B0609020204030204" pitchFamily="49" charset="0"/>
              </a:rPr>
              <a:t>) { </a:t>
            </a:r>
            <a:r>
              <a:rPr lang="fr-FR" sz="1700" dirty="0">
                <a:solidFill>
                  <a:srgbClr val="0000FF"/>
                </a:solidFill>
                <a:latin typeface="Consolas" panose="020B0609020204030204" pitchFamily="49" charset="0"/>
              </a:rPr>
              <a:t>return</a:t>
            </a:r>
            <a:r>
              <a:rPr lang="fr-FR" sz="1700" dirty="0">
                <a:solidFill>
                  <a:srgbClr val="000000"/>
                </a:solidFill>
                <a:latin typeface="Consolas" panose="020B0609020204030204" pitchFamily="49" charset="0"/>
              </a:rPr>
              <a:t> </a:t>
            </a:r>
            <a:r>
              <a:rPr lang="fr-FR" sz="1700" dirty="0">
                <a:solidFill>
                  <a:srgbClr val="808080"/>
                </a:solidFill>
                <a:latin typeface="Consolas" panose="020B0609020204030204" pitchFamily="49" charset="0"/>
              </a:rPr>
              <a:t>x</a:t>
            </a:r>
            <a:r>
              <a:rPr lang="fr-FR" sz="1700" dirty="0">
                <a:solidFill>
                  <a:srgbClr val="000000"/>
                </a:solidFill>
                <a:latin typeface="Consolas" panose="020B0609020204030204" pitchFamily="49" charset="0"/>
              </a:rPr>
              <a:t> + </a:t>
            </a:r>
            <a:r>
              <a:rPr lang="fr-FR" sz="1700" dirty="0">
                <a:solidFill>
                  <a:srgbClr val="808080"/>
                </a:solidFill>
                <a:latin typeface="Consolas" panose="020B0609020204030204" pitchFamily="49" charset="0"/>
              </a:rPr>
              <a:t>y</a:t>
            </a:r>
            <a:r>
              <a:rPr lang="fr-FR" sz="1700" dirty="0">
                <a:solidFill>
                  <a:srgbClr val="000000"/>
                </a:solidFill>
                <a:latin typeface="Consolas" panose="020B0609020204030204" pitchFamily="49" charset="0"/>
              </a:rPr>
              <a:t>; }</a:t>
            </a:r>
          </a:p>
          <a:p>
            <a:r>
              <a:rPr lang="en-CA" sz="1700" dirty="0">
                <a:solidFill>
                  <a:srgbClr val="0000FF"/>
                </a:solidFill>
                <a:latin typeface="Consolas" panose="020B0609020204030204" pitchFamily="49" charset="0"/>
              </a:rPr>
              <a:t>bool</a:t>
            </a:r>
            <a:r>
              <a:rPr lang="en-CA" sz="1700" dirty="0">
                <a:solidFill>
                  <a:srgbClr val="000000"/>
                </a:solidFill>
                <a:latin typeface="Consolas" panose="020B0609020204030204" pitchFamily="49" charset="0"/>
              </a:rPr>
              <a:t> fun2(</a:t>
            </a:r>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 </a:t>
            </a:r>
            <a:r>
              <a:rPr lang="en-CA" sz="1700" dirty="0">
                <a:solidFill>
                  <a:srgbClr val="808080"/>
                </a:solidFill>
                <a:latin typeface="Consolas" panose="020B0609020204030204" pitchFamily="49" charset="0"/>
              </a:rPr>
              <a:t>x</a:t>
            </a:r>
            <a:r>
              <a:rPr lang="en-CA" sz="1700" dirty="0">
                <a:solidFill>
                  <a:srgbClr val="000000"/>
                </a:solidFill>
                <a:latin typeface="Consolas" panose="020B0609020204030204" pitchFamily="49" charset="0"/>
              </a:rPr>
              <a:t>, </a:t>
            </a:r>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 </a:t>
            </a:r>
            <a:r>
              <a:rPr lang="en-CA" sz="1700" dirty="0">
                <a:solidFill>
                  <a:srgbClr val="808080"/>
                </a:solidFill>
                <a:latin typeface="Consolas" panose="020B0609020204030204" pitchFamily="49" charset="0"/>
              </a:rPr>
              <a:t>y</a:t>
            </a:r>
            <a:r>
              <a:rPr lang="en-CA" sz="1700" dirty="0">
                <a:solidFill>
                  <a:srgbClr val="000000"/>
                </a:solidFill>
                <a:latin typeface="Consolas" panose="020B0609020204030204" pitchFamily="49" charset="0"/>
              </a:rPr>
              <a:t>) { </a:t>
            </a:r>
            <a:r>
              <a:rPr lang="en-CA" sz="1700" dirty="0">
                <a:solidFill>
                  <a:srgbClr val="0000FF"/>
                </a:solidFill>
                <a:latin typeface="Consolas" panose="020B0609020204030204" pitchFamily="49" charset="0"/>
              </a:rPr>
              <a:t>return</a:t>
            </a:r>
            <a:r>
              <a:rPr lang="en-CA" sz="1700" dirty="0">
                <a:solidFill>
                  <a:srgbClr val="000000"/>
                </a:solidFill>
                <a:latin typeface="Consolas" panose="020B0609020204030204" pitchFamily="49" charset="0"/>
              </a:rPr>
              <a:t> </a:t>
            </a:r>
            <a:r>
              <a:rPr lang="en-CA" sz="1700" dirty="0">
                <a:solidFill>
                  <a:srgbClr val="808080"/>
                </a:solidFill>
                <a:latin typeface="Consolas" panose="020B0609020204030204" pitchFamily="49" charset="0"/>
              </a:rPr>
              <a:t>x</a:t>
            </a:r>
            <a:r>
              <a:rPr lang="en-CA" sz="1700" dirty="0">
                <a:solidFill>
                  <a:srgbClr val="000000"/>
                </a:solidFill>
                <a:latin typeface="Consolas" panose="020B0609020204030204" pitchFamily="49" charset="0"/>
              </a:rPr>
              <a:t> + </a:t>
            </a:r>
            <a:r>
              <a:rPr lang="en-CA" sz="1700" dirty="0">
                <a:solidFill>
                  <a:srgbClr val="808080"/>
                </a:solidFill>
                <a:latin typeface="Consolas" panose="020B0609020204030204" pitchFamily="49" charset="0"/>
              </a:rPr>
              <a:t>y</a:t>
            </a:r>
            <a:r>
              <a:rPr lang="en-CA" sz="1700" dirty="0">
                <a:solidFill>
                  <a:srgbClr val="000000"/>
                </a:solidFill>
                <a:latin typeface="Consolas" panose="020B0609020204030204" pitchFamily="49" charset="0"/>
              </a:rPr>
              <a:t>; }</a:t>
            </a:r>
          </a:p>
          <a:p>
            <a:endParaRPr lang="en-CA" sz="1700" dirty="0">
              <a:solidFill>
                <a:srgbClr val="000000"/>
              </a:solidFill>
              <a:latin typeface="Consolas" panose="020B0609020204030204" pitchFamily="49" charset="0"/>
            </a:endParaRPr>
          </a:p>
          <a:p>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 main() {</a:t>
            </a:r>
          </a:p>
          <a:p>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 </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 { 1,2,3,5,8,12,0 };</a:t>
            </a:r>
          </a:p>
          <a:p>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 result[7];</a:t>
            </a:r>
          </a:p>
          <a:p>
            <a:r>
              <a:rPr lang="en-CA" sz="1700" dirty="0" err="1">
                <a:solidFill>
                  <a:srgbClr val="000000"/>
                </a:solidFill>
                <a:latin typeface="Consolas" panose="020B0609020204030204" pitchFamily="49" charset="0"/>
              </a:rPr>
              <a:t>adjacent_difference</a:t>
            </a:r>
            <a:r>
              <a:rPr lang="en-CA" sz="1700" dirty="0">
                <a:solidFill>
                  <a:srgbClr val="000000"/>
                </a:solidFill>
                <a:latin typeface="Consolas" panose="020B0609020204030204" pitchFamily="49" charset="0"/>
              </a:rPr>
              <a:t>(</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+ 7, result);</a:t>
            </a:r>
          </a:p>
          <a:p>
            <a:r>
              <a:rPr lang="en-US" sz="1700" dirty="0">
                <a:solidFill>
                  <a:srgbClr val="000000"/>
                </a:solidFill>
                <a:latin typeface="Consolas" panose="020B0609020204030204" pitchFamily="49" charset="0"/>
              </a:rPr>
              <a:t>cout </a:t>
            </a:r>
            <a:r>
              <a:rPr lang="en-US" sz="1700" dirty="0">
                <a:solidFill>
                  <a:srgbClr val="008080"/>
                </a:solidFill>
                <a:latin typeface="Consolas" panose="020B0609020204030204" pitchFamily="49" charset="0"/>
              </a:rPr>
              <a:t>&lt;&lt;</a:t>
            </a:r>
            <a:r>
              <a:rPr lang="en-US" sz="1700" dirty="0">
                <a:solidFill>
                  <a:srgbClr val="000000"/>
                </a:solidFill>
                <a:latin typeface="Consolas" panose="020B0609020204030204" pitchFamily="49" charset="0"/>
              </a:rPr>
              <a:t> </a:t>
            </a:r>
            <a:r>
              <a:rPr lang="en-US" sz="1700" dirty="0">
                <a:solidFill>
                  <a:srgbClr val="A31515"/>
                </a:solidFill>
                <a:latin typeface="Consolas" panose="020B0609020204030204" pitchFamily="49" charset="0"/>
              </a:rPr>
              <a:t>"using default </a:t>
            </a:r>
            <a:r>
              <a:rPr lang="en-US" sz="1700" dirty="0" err="1">
                <a:solidFill>
                  <a:srgbClr val="A31515"/>
                </a:solidFill>
                <a:latin typeface="Consolas" panose="020B0609020204030204" pitchFamily="49" charset="0"/>
              </a:rPr>
              <a:t>adjacent_difference</a:t>
            </a:r>
            <a:r>
              <a:rPr lang="en-US" sz="1700" dirty="0">
                <a:solidFill>
                  <a:srgbClr val="A31515"/>
                </a:solidFill>
                <a:latin typeface="Consolas" panose="020B0609020204030204" pitchFamily="49" charset="0"/>
              </a:rPr>
              <a:t>: "</a:t>
            </a:r>
            <a:r>
              <a:rPr lang="en-US" sz="1700" dirty="0">
                <a:solidFill>
                  <a:srgbClr val="000000"/>
                </a:solidFill>
                <a:latin typeface="Consolas" panose="020B0609020204030204" pitchFamily="49" charset="0"/>
              </a:rPr>
              <a:t>;</a:t>
            </a:r>
          </a:p>
          <a:p>
            <a:r>
              <a:rPr lang="nn-NO" sz="1700" dirty="0">
                <a:solidFill>
                  <a:srgbClr val="0000FF"/>
                </a:solidFill>
                <a:latin typeface="Consolas" panose="020B0609020204030204" pitchFamily="49" charset="0"/>
              </a:rPr>
              <a:t>for</a:t>
            </a:r>
            <a:r>
              <a:rPr lang="nn-NO" sz="1700" dirty="0">
                <a:solidFill>
                  <a:srgbClr val="000000"/>
                </a:solidFill>
                <a:latin typeface="Consolas" panose="020B0609020204030204" pitchFamily="49" charset="0"/>
              </a:rPr>
              <a:t> (</a:t>
            </a:r>
            <a:r>
              <a:rPr lang="nn-NO" sz="1700" dirty="0">
                <a:solidFill>
                  <a:srgbClr val="0000FF"/>
                </a:solidFill>
                <a:latin typeface="Consolas" panose="020B0609020204030204" pitchFamily="49" charset="0"/>
              </a:rPr>
              <a:t>int</a:t>
            </a:r>
            <a:r>
              <a:rPr lang="nn-NO" sz="1700" dirty="0">
                <a:solidFill>
                  <a:srgbClr val="000000"/>
                </a:solidFill>
                <a:latin typeface="Consolas" panose="020B0609020204030204" pitchFamily="49" charset="0"/>
              </a:rPr>
              <a:t> i = 0; i &lt; 7; i++) std::cout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result[i]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a:t>
            </a:r>
            <a:r>
              <a:rPr lang="nn-NO" sz="1700" dirty="0">
                <a:solidFill>
                  <a:srgbClr val="A31515"/>
                </a:solidFill>
                <a:latin typeface="Consolas" panose="020B0609020204030204" pitchFamily="49" charset="0"/>
              </a:rPr>
              <a:t>' '</a:t>
            </a:r>
            <a:r>
              <a:rPr lang="nn-NO" sz="1700" dirty="0">
                <a:solidFill>
                  <a:srgbClr val="000000"/>
                </a:solidFill>
                <a:latin typeface="Consolas" panose="020B0609020204030204" pitchFamily="49" charset="0"/>
              </a:rPr>
              <a:t>; </a:t>
            </a:r>
            <a:r>
              <a:rPr lang="en-CA" sz="1700" dirty="0">
                <a:solidFill>
                  <a:srgbClr val="000000"/>
                </a:solidFill>
                <a:latin typeface="Consolas" panose="020B0609020204030204" pitchFamily="49" charset="0"/>
              </a:rPr>
              <a:t>std::cout </a:t>
            </a:r>
            <a:r>
              <a:rPr lang="en-CA" sz="1700" dirty="0">
                <a:solidFill>
                  <a:srgbClr val="008080"/>
                </a:solidFill>
                <a:latin typeface="Consolas" panose="020B0609020204030204" pitchFamily="49" charset="0"/>
              </a:rPr>
              <a:t>&lt;&lt;</a:t>
            </a:r>
            <a:r>
              <a:rPr lang="en-CA" sz="1700" dirty="0">
                <a:solidFill>
                  <a:srgbClr val="000000"/>
                </a:solidFill>
                <a:latin typeface="Consolas" panose="020B0609020204030204" pitchFamily="49" charset="0"/>
              </a:rPr>
              <a:t> </a:t>
            </a:r>
            <a:r>
              <a:rPr lang="en-CA" sz="1700" dirty="0">
                <a:solidFill>
                  <a:srgbClr val="A31515"/>
                </a:solidFill>
                <a:latin typeface="Consolas" panose="020B0609020204030204" pitchFamily="49" charset="0"/>
              </a:rPr>
              <a:t>'\n'</a:t>
            </a:r>
            <a:r>
              <a:rPr lang="en-CA" sz="1700" dirty="0">
                <a:solidFill>
                  <a:srgbClr val="000000"/>
                </a:solidFill>
                <a:latin typeface="Consolas" panose="020B0609020204030204" pitchFamily="49" charset="0"/>
              </a:rPr>
              <a:t>;</a:t>
            </a:r>
          </a:p>
          <a:p>
            <a:r>
              <a:rPr lang="en-CA" sz="1700" dirty="0" err="1">
                <a:solidFill>
                  <a:srgbClr val="000000"/>
                </a:solidFill>
                <a:latin typeface="Consolas" panose="020B0609020204030204" pitchFamily="49" charset="0"/>
              </a:rPr>
              <a:t>adjacent_difference</a:t>
            </a:r>
            <a:r>
              <a:rPr lang="en-CA" sz="1700" dirty="0">
                <a:solidFill>
                  <a:srgbClr val="000000"/>
                </a:solidFill>
                <a:latin typeface="Consolas" panose="020B0609020204030204" pitchFamily="49" charset="0"/>
              </a:rPr>
              <a:t>(</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+ 7, result, std::</a:t>
            </a:r>
            <a:r>
              <a:rPr lang="en-CA" sz="1700" dirty="0">
                <a:solidFill>
                  <a:srgbClr val="2B91AF"/>
                </a:solidFill>
                <a:latin typeface="Consolas" panose="020B0609020204030204" pitchFamily="49" charset="0"/>
              </a:rPr>
              <a:t>multiplies</a:t>
            </a:r>
            <a:r>
              <a:rPr lang="en-CA" sz="1700" dirty="0">
                <a:solidFill>
                  <a:srgbClr val="000000"/>
                </a:solidFill>
                <a:latin typeface="Consolas" panose="020B0609020204030204" pitchFamily="49" charset="0"/>
              </a:rPr>
              <a:t>&lt;</a:t>
            </a:r>
            <a:r>
              <a:rPr lang="en-CA" sz="1700" dirty="0">
                <a:solidFill>
                  <a:srgbClr val="0000FF"/>
                </a:solidFill>
                <a:latin typeface="Consolas" panose="020B0609020204030204" pitchFamily="49" charset="0"/>
              </a:rPr>
              <a:t>int</a:t>
            </a:r>
            <a:r>
              <a:rPr lang="en-CA" sz="1700" dirty="0">
                <a:solidFill>
                  <a:srgbClr val="000000"/>
                </a:solidFill>
                <a:latin typeface="Consolas" panose="020B0609020204030204" pitchFamily="49" charset="0"/>
              </a:rPr>
              <a:t>&gt;());</a:t>
            </a:r>
          </a:p>
          <a:p>
            <a:r>
              <a:rPr lang="en-US" sz="1700" dirty="0">
                <a:solidFill>
                  <a:srgbClr val="000000"/>
                </a:solidFill>
                <a:latin typeface="Consolas" panose="020B0609020204030204" pitchFamily="49" charset="0"/>
              </a:rPr>
              <a:t>cout </a:t>
            </a:r>
            <a:r>
              <a:rPr lang="en-US" sz="1700" dirty="0">
                <a:solidFill>
                  <a:srgbClr val="008080"/>
                </a:solidFill>
                <a:latin typeface="Consolas" panose="020B0609020204030204" pitchFamily="49" charset="0"/>
              </a:rPr>
              <a:t>&lt;&lt;</a:t>
            </a:r>
            <a:r>
              <a:rPr lang="en-US" sz="1700" dirty="0">
                <a:solidFill>
                  <a:srgbClr val="000000"/>
                </a:solidFill>
                <a:latin typeface="Consolas" panose="020B0609020204030204" pitchFamily="49" charset="0"/>
              </a:rPr>
              <a:t> </a:t>
            </a:r>
            <a:r>
              <a:rPr lang="en-US" sz="1700" dirty="0">
                <a:solidFill>
                  <a:srgbClr val="A31515"/>
                </a:solidFill>
                <a:latin typeface="Consolas" panose="020B0609020204030204" pitchFamily="49" charset="0"/>
              </a:rPr>
              <a:t>"using functional operation multiplies: "</a:t>
            </a:r>
            <a:r>
              <a:rPr lang="en-US" sz="1700" dirty="0">
                <a:solidFill>
                  <a:srgbClr val="000000"/>
                </a:solidFill>
                <a:latin typeface="Consolas" panose="020B0609020204030204" pitchFamily="49" charset="0"/>
              </a:rPr>
              <a:t>;</a:t>
            </a:r>
          </a:p>
          <a:p>
            <a:r>
              <a:rPr lang="nn-NO" sz="1700" dirty="0">
                <a:solidFill>
                  <a:srgbClr val="0000FF"/>
                </a:solidFill>
                <a:latin typeface="Consolas" panose="020B0609020204030204" pitchFamily="49" charset="0"/>
              </a:rPr>
              <a:t>for</a:t>
            </a:r>
            <a:r>
              <a:rPr lang="nn-NO" sz="1700" dirty="0">
                <a:solidFill>
                  <a:srgbClr val="000000"/>
                </a:solidFill>
                <a:latin typeface="Consolas" panose="020B0609020204030204" pitchFamily="49" charset="0"/>
              </a:rPr>
              <a:t> (</a:t>
            </a:r>
            <a:r>
              <a:rPr lang="nn-NO" sz="1700" dirty="0">
                <a:solidFill>
                  <a:srgbClr val="0000FF"/>
                </a:solidFill>
                <a:latin typeface="Consolas" panose="020B0609020204030204" pitchFamily="49" charset="0"/>
              </a:rPr>
              <a:t>int</a:t>
            </a:r>
            <a:r>
              <a:rPr lang="nn-NO" sz="1700" dirty="0">
                <a:solidFill>
                  <a:srgbClr val="000000"/>
                </a:solidFill>
                <a:latin typeface="Consolas" panose="020B0609020204030204" pitchFamily="49" charset="0"/>
              </a:rPr>
              <a:t> i = 0; i &lt; 7; i++) std::cout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result[i]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a:t>
            </a:r>
            <a:r>
              <a:rPr lang="nn-NO" sz="1700" dirty="0">
                <a:solidFill>
                  <a:srgbClr val="A31515"/>
                </a:solidFill>
                <a:latin typeface="Consolas" panose="020B0609020204030204" pitchFamily="49" charset="0"/>
              </a:rPr>
              <a:t>' '</a:t>
            </a:r>
            <a:r>
              <a:rPr lang="nn-NO" sz="1700" dirty="0">
                <a:solidFill>
                  <a:srgbClr val="000000"/>
                </a:solidFill>
                <a:latin typeface="Consolas" panose="020B0609020204030204" pitchFamily="49" charset="0"/>
              </a:rPr>
              <a:t>; </a:t>
            </a:r>
            <a:r>
              <a:rPr lang="en-CA" sz="1700" dirty="0">
                <a:solidFill>
                  <a:srgbClr val="000000"/>
                </a:solidFill>
                <a:latin typeface="Consolas" panose="020B0609020204030204" pitchFamily="49" charset="0"/>
              </a:rPr>
              <a:t>std::cout </a:t>
            </a:r>
            <a:r>
              <a:rPr lang="en-CA" sz="1700" dirty="0">
                <a:solidFill>
                  <a:srgbClr val="008080"/>
                </a:solidFill>
                <a:latin typeface="Consolas" panose="020B0609020204030204" pitchFamily="49" charset="0"/>
              </a:rPr>
              <a:t>&lt;&lt;</a:t>
            </a:r>
            <a:r>
              <a:rPr lang="en-CA" sz="1700" dirty="0">
                <a:solidFill>
                  <a:srgbClr val="000000"/>
                </a:solidFill>
                <a:latin typeface="Consolas" panose="020B0609020204030204" pitchFamily="49" charset="0"/>
              </a:rPr>
              <a:t> </a:t>
            </a:r>
            <a:r>
              <a:rPr lang="en-CA" sz="1700" dirty="0">
                <a:solidFill>
                  <a:srgbClr val="A31515"/>
                </a:solidFill>
                <a:latin typeface="Consolas" panose="020B0609020204030204" pitchFamily="49" charset="0"/>
              </a:rPr>
              <a:t>'\n'</a:t>
            </a:r>
            <a:r>
              <a:rPr lang="en-CA" sz="1700" dirty="0">
                <a:solidFill>
                  <a:srgbClr val="000000"/>
                </a:solidFill>
                <a:latin typeface="Consolas" panose="020B0609020204030204" pitchFamily="49" charset="0"/>
              </a:rPr>
              <a:t>;</a:t>
            </a:r>
          </a:p>
          <a:p>
            <a:r>
              <a:rPr lang="en-CA" sz="1700" dirty="0" err="1">
                <a:solidFill>
                  <a:srgbClr val="000000"/>
                </a:solidFill>
                <a:latin typeface="Consolas" panose="020B0609020204030204" pitchFamily="49" charset="0"/>
              </a:rPr>
              <a:t>adjacent_difference</a:t>
            </a:r>
            <a:r>
              <a:rPr lang="en-CA" sz="1700" dirty="0">
                <a:solidFill>
                  <a:srgbClr val="000000"/>
                </a:solidFill>
                <a:latin typeface="Consolas" panose="020B0609020204030204" pitchFamily="49" charset="0"/>
              </a:rPr>
              <a:t>(</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+ 7, result, fun1);</a:t>
            </a:r>
          </a:p>
          <a:p>
            <a:r>
              <a:rPr lang="en-US" sz="1700" dirty="0">
                <a:solidFill>
                  <a:srgbClr val="000000"/>
                </a:solidFill>
                <a:latin typeface="Consolas" panose="020B0609020204030204" pitchFamily="49" charset="0"/>
              </a:rPr>
              <a:t>cout </a:t>
            </a:r>
            <a:r>
              <a:rPr lang="en-US" sz="1700" dirty="0">
                <a:solidFill>
                  <a:srgbClr val="008080"/>
                </a:solidFill>
                <a:latin typeface="Consolas" panose="020B0609020204030204" pitchFamily="49" charset="0"/>
              </a:rPr>
              <a:t>&lt;&lt;</a:t>
            </a:r>
            <a:r>
              <a:rPr lang="en-US" sz="1700" dirty="0">
                <a:solidFill>
                  <a:srgbClr val="000000"/>
                </a:solidFill>
                <a:latin typeface="Consolas" panose="020B0609020204030204" pitchFamily="49" charset="0"/>
              </a:rPr>
              <a:t> </a:t>
            </a:r>
            <a:r>
              <a:rPr lang="en-US" sz="1700" dirty="0">
                <a:solidFill>
                  <a:srgbClr val="A31515"/>
                </a:solidFill>
                <a:latin typeface="Consolas" panose="020B0609020204030204" pitchFamily="49" charset="0"/>
              </a:rPr>
              <a:t>"using custom function: "</a:t>
            </a:r>
            <a:r>
              <a:rPr lang="en-US" sz="1700" dirty="0">
                <a:solidFill>
                  <a:srgbClr val="000000"/>
                </a:solidFill>
                <a:latin typeface="Consolas" panose="020B0609020204030204" pitchFamily="49" charset="0"/>
              </a:rPr>
              <a:t>;</a:t>
            </a:r>
          </a:p>
          <a:p>
            <a:r>
              <a:rPr lang="nn-NO" sz="1700" dirty="0">
                <a:solidFill>
                  <a:srgbClr val="0000FF"/>
                </a:solidFill>
                <a:latin typeface="Consolas" panose="020B0609020204030204" pitchFamily="49" charset="0"/>
              </a:rPr>
              <a:t>for</a:t>
            </a:r>
            <a:r>
              <a:rPr lang="nn-NO" sz="1700" dirty="0">
                <a:solidFill>
                  <a:srgbClr val="000000"/>
                </a:solidFill>
                <a:latin typeface="Consolas" panose="020B0609020204030204" pitchFamily="49" charset="0"/>
              </a:rPr>
              <a:t> (</a:t>
            </a:r>
            <a:r>
              <a:rPr lang="nn-NO" sz="1700" dirty="0">
                <a:solidFill>
                  <a:srgbClr val="0000FF"/>
                </a:solidFill>
                <a:latin typeface="Consolas" panose="020B0609020204030204" pitchFamily="49" charset="0"/>
              </a:rPr>
              <a:t>int</a:t>
            </a:r>
            <a:r>
              <a:rPr lang="nn-NO" sz="1700" dirty="0">
                <a:solidFill>
                  <a:srgbClr val="000000"/>
                </a:solidFill>
                <a:latin typeface="Consolas" panose="020B0609020204030204" pitchFamily="49" charset="0"/>
              </a:rPr>
              <a:t> i = 0; i &lt; 7; i++) std::cout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result[i]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a:t>
            </a:r>
            <a:r>
              <a:rPr lang="nn-NO" sz="1700" dirty="0">
                <a:solidFill>
                  <a:srgbClr val="A31515"/>
                </a:solidFill>
                <a:latin typeface="Consolas" panose="020B0609020204030204" pitchFamily="49" charset="0"/>
              </a:rPr>
              <a:t>' '</a:t>
            </a:r>
            <a:r>
              <a:rPr lang="nn-NO" sz="1700" dirty="0">
                <a:solidFill>
                  <a:srgbClr val="000000"/>
                </a:solidFill>
                <a:latin typeface="Consolas" panose="020B0609020204030204" pitchFamily="49" charset="0"/>
              </a:rPr>
              <a:t>; </a:t>
            </a:r>
            <a:r>
              <a:rPr lang="en-CA" sz="1700" dirty="0">
                <a:solidFill>
                  <a:srgbClr val="000000"/>
                </a:solidFill>
                <a:latin typeface="Consolas" panose="020B0609020204030204" pitchFamily="49" charset="0"/>
              </a:rPr>
              <a:t>std::cout </a:t>
            </a:r>
            <a:r>
              <a:rPr lang="en-CA" sz="1700" dirty="0">
                <a:solidFill>
                  <a:srgbClr val="008080"/>
                </a:solidFill>
                <a:latin typeface="Consolas" panose="020B0609020204030204" pitchFamily="49" charset="0"/>
              </a:rPr>
              <a:t>&lt;&lt;</a:t>
            </a:r>
            <a:r>
              <a:rPr lang="en-CA" sz="1700" dirty="0">
                <a:solidFill>
                  <a:srgbClr val="000000"/>
                </a:solidFill>
                <a:latin typeface="Consolas" panose="020B0609020204030204" pitchFamily="49" charset="0"/>
              </a:rPr>
              <a:t> </a:t>
            </a:r>
            <a:r>
              <a:rPr lang="en-CA" sz="1700" dirty="0">
                <a:solidFill>
                  <a:srgbClr val="A31515"/>
                </a:solidFill>
                <a:latin typeface="Consolas" panose="020B0609020204030204" pitchFamily="49" charset="0"/>
              </a:rPr>
              <a:t>'\n'</a:t>
            </a:r>
            <a:r>
              <a:rPr lang="en-CA" sz="1700" dirty="0">
                <a:solidFill>
                  <a:srgbClr val="000000"/>
                </a:solidFill>
                <a:latin typeface="Consolas" panose="020B0609020204030204" pitchFamily="49" charset="0"/>
              </a:rPr>
              <a:t>;</a:t>
            </a:r>
          </a:p>
          <a:p>
            <a:r>
              <a:rPr lang="en-CA" sz="1700" dirty="0" err="1">
                <a:solidFill>
                  <a:srgbClr val="000000"/>
                </a:solidFill>
                <a:latin typeface="Consolas" panose="020B0609020204030204" pitchFamily="49" charset="0"/>
              </a:rPr>
              <a:t>adjacent_difference</a:t>
            </a:r>
            <a:r>
              <a:rPr lang="en-CA" sz="1700" dirty="0">
                <a:solidFill>
                  <a:srgbClr val="000000"/>
                </a:solidFill>
                <a:latin typeface="Consolas" panose="020B0609020204030204" pitchFamily="49" charset="0"/>
              </a:rPr>
              <a:t>(</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a:t>
            </a:r>
            <a:r>
              <a:rPr lang="en-CA" sz="1700" dirty="0" err="1">
                <a:solidFill>
                  <a:srgbClr val="000000"/>
                </a:solidFill>
                <a:latin typeface="Consolas" panose="020B0609020204030204" pitchFamily="49" charset="0"/>
              </a:rPr>
              <a:t>val</a:t>
            </a:r>
            <a:r>
              <a:rPr lang="en-CA" sz="1700" dirty="0">
                <a:solidFill>
                  <a:srgbClr val="000000"/>
                </a:solidFill>
                <a:latin typeface="Consolas" panose="020B0609020204030204" pitchFamily="49" charset="0"/>
              </a:rPr>
              <a:t> + 7, result, fun2);</a:t>
            </a:r>
          </a:p>
          <a:p>
            <a:r>
              <a:rPr lang="en-US" sz="1700" dirty="0">
                <a:solidFill>
                  <a:srgbClr val="000000"/>
                </a:solidFill>
                <a:latin typeface="Consolas" panose="020B0609020204030204" pitchFamily="49" charset="0"/>
              </a:rPr>
              <a:t>cout </a:t>
            </a:r>
            <a:r>
              <a:rPr lang="en-US" sz="1700" dirty="0">
                <a:solidFill>
                  <a:srgbClr val="008080"/>
                </a:solidFill>
                <a:latin typeface="Consolas" panose="020B0609020204030204" pitchFamily="49" charset="0"/>
              </a:rPr>
              <a:t>&lt;&lt;</a:t>
            </a:r>
            <a:r>
              <a:rPr lang="en-US" sz="1700" dirty="0">
                <a:solidFill>
                  <a:srgbClr val="000000"/>
                </a:solidFill>
                <a:latin typeface="Consolas" panose="020B0609020204030204" pitchFamily="49" charset="0"/>
              </a:rPr>
              <a:t> </a:t>
            </a:r>
            <a:r>
              <a:rPr lang="en-US" sz="1700" dirty="0">
                <a:solidFill>
                  <a:srgbClr val="A31515"/>
                </a:solidFill>
                <a:latin typeface="Consolas" panose="020B0609020204030204" pitchFamily="49" charset="0"/>
              </a:rPr>
              <a:t>"using custom function: "</a:t>
            </a:r>
            <a:r>
              <a:rPr lang="en-US" sz="1700" dirty="0">
                <a:solidFill>
                  <a:srgbClr val="000000"/>
                </a:solidFill>
                <a:latin typeface="Consolas" panose="020B0609020204030204" pitchFamily="49" charset="0"/>
              </a:rPr>
              <a:t>;</a:t>
            </a:r>
          </a:p>
          <a:p>
            <a:r>
              <a:rPr lang="nn-NO" sz="1700" dirty="0">
                <a:solidFill>
                  <a:srgbClr val="0000FF"/>
                </a:solidFill>
                <a:latin typeface="Consolas" panose="020B0609020204030204" pitchFamily="49" charset="0"/>
              </a:rPr>
              <a:t>for</a:t>
            </a:r>
            <a:r>
              <a:rPr lang="nn-NO" sz="1700" dirty="0">
                <a:solidFill>
                  <a:srgbClr val="000000"/>
                </a:solidFill>
                <a:latin typeface="Consolas" panose="020B0609020204030204" pitchFamily="49" charset="0"/>
              </a:rPr>
              <a:t> (</a:t>
            </a:r>
            <a:r>
              <a:rPr lang="nn-NO" sz="1700" dirty="0">
                <a:solidFill>
                  <a:srgbClr val="0000FF"/>
                </a:solidFill>
                <a:latin typeface="Consolas" panose="020B0609020204030204" pitchFamily="49" charset="0"/>
              </a:rPr>
              <a:t>int</a:t>
            </a:r>
            <a:r>
              <a:rPr lang="nn-NO" sz="1700" dirty="0">
                <a:solidFill>
                  <a:srgbClr val="000000"/>
                </a:solidFill>
                <a:latin typeface="Consolas" panose="020B0609020204030204" pitchFamily="49" charset="0"/>
              </a:rPr>
              <a:t> i = 0; i &lt; 7; i++) std::cout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result[i] </a:t>
            </a:r>
            <a:r>
              <a:rPr lang="nn-NO" sz="1700" dirty="0">
                <a:solidFill>
                  <a:srgbClr val="008080"/>
                </a:solidFill>
                <a:latin typeface="Consolas" panose="020B0609020204030204" pitchFamily="49" charset="0"/>
              </a:rPr>
              <a:t>&lt;&lt;</a:t>
            </a:r>
            <a:r>
              <a:rPr lang="nn-NO" sz="1700" dirty="0">
                <a:solidFill>
                  <a:srgbClr val="000000"/>
                </a:solidFill>
                <a:latin typeface="Consolas" panose="020B0609020204030204" pitchFamily="49" charset="0"/>
              </a:rPr>
              <a:t> </a:t>
            </a:r>
            <a:r>
              <a:rPr lang="nn-NO" sz="1700" dirty="0">
                <a:solidFill>
                  <a:srgbClr val="A31515"/>
                </a:solidFill>
                <a:latin typeface="Consolas" panose="020B0609020204030204" pitchFamily="49" charset="0"/>
              </a:rPr>
              <a:t>' '</a:t>
            </a:r>
            <a:r>
              <a:rPr lang="nn-NO" sz="1700" dirty="0">
                <a:solidFill>
                  <a:srgbClr val="000000"/>
                </a:solidFill>
                <a:latin typeface="Consolas" panose="020B0609020204030204" pitchFamily="49" charset="0"/>
              </a:rPr>
              <a:t>; </a:t>
            </a:r>
            <a:r>
              <a:rPr lang="en-CA" sz="1700" dirty="0">
                <a:solidFill>
                  <a:srgbClr val="000000"/>
                </a:solidFill>
                <a:latin typeface="Consolas" panose="020B0609020204030204" pitchFamily="49" charset="0"/>
              </a:rPr>
              <a:t>std::cout </a:t>
            </a:r>
            <a:r>
              <a:rPr lang="en-CA" sz="1700" dirty="0">
                <a:solidFill>
                  <a:srgbClr val="008080"/>
                </a:solidFill>
                <a:latin typeface="Consolas" panose="020B0609020204030204" pitchFamily="49" charset="0"/>
              </a:rPr>
              <a:t>&lt;&lt;</a:t>
            </a:r>
            <a:r>
              <a:rPr lang="en-CA" sz="1700" dirty="0">
                <a:solidFill>
                  <a:srgbClr val="000000"/>
                </a:solidFill>
                <a:latin typeface="Consolas" panose="020B0609020204030204" pitchFamily="49" charset="0"/>
              </a:rPr>
              <a:t> </a:t>
            </a:r>
            <a:r>
              <a:rPr lang="en-CA" sz="1700" dirty="0">
                <a:solidFill>
                  <a:srgbClr val="A31515"/>
                </a:solidFill>
                <a:latin typeface="Consolas" panose="020B0609020204030204" pitchFamily="49" charset="0"/>
              </a:rPr>
              <a:t>'\n'</a:t>
            </a:r>
            <a:r>
              <a:rPr lang="en-CA" sz="1700" dirty="0">
                <a:solidFill>
                  <a:srgbClr val="000000"/>
                </a:solidFill>
                <a:latin typeface="Consolas" panose="020B0609020204030204" pitchFamily="49" charset="0"/>
              </a:rPr>
              <a:t>;</a:t>
            </a:r>
          </a:p>
          <a:p>
            <a:r>
              <a:rPr lang="en-CA" sz="1700" dirty="0">
                <a:solidFill>
                  <a:srgbClr val="0000FF"/>
                </a:solidFill>
                <a:latin typeface="Consolas" panose="020B0609020204030204" pitchFamily="49" charset="0"/>
              </a:rPr>
              <a:t>return</a:t>
            </a:r>
            <a:r>
              <a:rPr lang="en-CA" sz="1700" dirty="0">
                <a:solidFill>
                  <a:srgbClr val="000000"/>
                </a:solidFill>
                <a:latin typeface="Consolas" panose="020B0609020204030204" pitchFamily="49" charset="0"/>
              </a:rPr>
              <a:t> 0;}</a:t>
            </a:r>
          </a:p>
        </p:txBody>
      </p:sp>
      <p:pic>
        <p:nvPicPr>
          <p:cNvPr id="3" name="Picture 2">
            <a:extLst>
              <a:ext uri="{FF2B5EF4-FFF2-40B4-BE49-F238E27FC236}">
                <a16:creationId xmlns:a16="http://schemas.microsoft.com/office/drawing/2014/main" id="{761038C2-3A6E-418E-96CB-52EEAE9A7FC4}"/>
              </a:ext>
            </a:extLst>
          </p:cNvPr>
          <p:cNvPicPr>
            <a:picLocks noChangeAspect="1"/>
          </p:cNvPicPr>
          <p:nvPr/>
        </p:nvPicPr>
        <p:blipFill>
          <a:blip r:embed="rId2"/>
          <a:stretch>
            <a:fillRect/>
          </a:stretch>
        </p:blipFill>
        <p:spPr>
          <a:xfrm>
            <a:off x="6096000" y="593867"/>
            <a:ext cx="5932149" cy="1434048"/>
          </a:xfrm>
          <a:prstGeom prst="rect">
            <a:avLst/>
          </a:prstGeom>
        </p:spPr>
      </p:pic>
    </p:spTree>
    <p:extLst>
      <p:ext uri="{BB962C8B-B14F-4D97-AF65-F5344CB8AC3E}">
        <p14:creationId xmlns:p14="http://schemas.microsoft.com/office/powerpoint/2010/main" val="683157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80B664-E436-4DF2-AFC3-CABB8CAD2D16}"/>
              </a:ext>
            </a:extLst>
          </p:cNvPr>
          <p:cNvSpPr>
            <a:spLocks noGrp="1"/>
          </p:cNvSpPr>
          <p:nvPr>
            <p:ph type="title"/>
          </p:nvPr>
        </p:nvSpPr>
        <p:spPr>
          <a:xfrm>
            <a:off x="1097280" y="389343"/>
            <a:ext cx="10058400" cy="1450757"/>
          </a:xfrm>
        </p:spPr>
        <p:txBody>
          <a:bodyPr>
            <a:normAutofit/>
          </a:bodyPr>
          <a:lstStyle/>
          <a:p>
            <a:pPr algn="l"/>
            <a:r>
              <a:rPr lang="en-CA" dirty="0">
                <a:solidFill>
                  <a:srgbClr val="C00000"/>
                </a:solidFill>
              </a:rPr>
              <a:t>std::</a:t>
            </a:r>
            <a:r>
              <a:rPr lang="en-CA" dirty="0" err="1">
                <a:solidFill>
                  <a:srgbClr val="C00000"/>
                </a:solidFill>
              </a:rPr>
              <a:t>inner_product</a:t>
            </a:r>
            <a:endParaRPr lang="en-CA" dirty="0">
              <a:solidFill>
                <a:srgbClr val="C00000"/>
              </a:solidFill>
            </a:endParaRPr>
          </a:p>
        </p:txBody>
      </p:sp>
      <p:sp>
        <p:nvSpPr>
          <p:cNvPr id="3" name="Content Placeholder 2">
            <a:extLst>
              <a:ext uri="{FF2B5EF4-FFF2-40B4-BE49-F238E27FC236}">
                <a16:creationId xmlns:a16="http://schemas.microsoft.com/office/drawing/2014/main" id="{A24C5E7A-2C0F-4EF7-86F6-BA8BB3C155CC}"/>
              </a:ext>
            </a:extLst>
          </p:cNvPr>
          <p:cNvSpPr>
            <a:spLocks noGrp="1"/>
          </p:cNvSpPr>
          <p:nvPr>
            <p:ph idx="1"/>
          </p:nvPr>
        </p:nvSpPr>
        <p:spPr>
          <a:xfrm>
            <a:off x="489813" y="2056831"/>
            <a:ext cx="11212373" cy="4411826"/>
          </a:xfrm>
        </p:spPr>
        <p:txBody>
          <a:bodyPr>
            <a:normAutofit fontScale="92500" lnSpcReduction="10000"/>
          </a:bodyPr>
          <a:lstStyle/>
          <a:p>
            <a:pPr>
              <a:buFont typeface="Wingdings" panose="05000000000000000000" pitchFamily="2" charset="2"/>
              <a:buChar char="§"/>
            </a:pPr>
            <a:r>
              <a:rPr lang="en-CA" sz="2000" b="1" dirty="0">
                <a:solidFill>
                  <a:srgbClr val="C00000"/>
                </a:solidFill>
              </a:rPr>
              <a:t> </a:t>
            </a:r>
            <a:r>
              <a:rPr lang="en-CA" sz="2000" b="1" u="sng" dirty="0">
                <a:solidFill>
                  <a:srgbClr val="C00000"/>
                </a:solidFill>
              </a:rPr>
              <a:t>Syntax</a:t>
            </a:r>
            <a:r>
              <a:rPr lang="en-CA" dirty="0"/>
              <a:t> </a:t>
            </a:r>
          </a:p>
          <a:p>
            <a:pPr algn="just">
              <a:spcBef>
                <a:spcPts val="0"/>
              </a:spcBef>
              <a:spcAft>
                <a:spcPts val="0"/>
              </a:spcAft>
            </a:pPr>
            <a:r>
              <a:rPr lang="en-US" sz="1800" dirty="0">
                <a:solidFill>
                  <a:srgbClr val="2B91AF"/>
                </a:solidFill>
                <a:latin typeface="Consolas" panose="020B0609020204030204" pitchFamily="49" charset="0"/>
              </a:rPr>
              <a:t>T </a:t>
            </a:r>
            <a:r>
              <a:rPr lang="en-US" sz="1800" dirty="0" err="1">
                <a:solidFill>
                  <a:srgbClr val="000000"/>
                </a:solidFill>
                <a:latin typeface="Consolas" panose="020B0609020204030204" pitchFamily="49" charset="0"/>
              </a:rPr>
              <a:t>inner_product</a:t>
            </a:r>
            <a:r>
              <a:rPr lang="en-US" sz="1800" dirty="0">
                <a:solidFill>
                  <a:srgbClr val="2B91AF"/>
                </a:solidFill>
                <a:latin typeface="Consolas" panose="020B0609020204030204" pitchFamily="49" charset="0"/>
              </a:rPr>
              <a:t>(InputIterator1 </a:t>
            </a:r>
            <a:r>
              <a:rPr lang="en-US" sz="1800" dirty="0">
                <a:solidFill>
                  <a:srgbClr val="808080"/>
                </a:solidFill>
                <a:latin typeface="Consolas" panose="020B0609020204030204" pitchFamily="49" charset="0"/>
              </a:rPr>
              <a:t>first1</a:t>
            </a:r>
            <a:r>
              <a:rPr lang="en-US" sz="1800" dirty="0">
                <a:solidFill>
                  <a:srgbClr val="2B91AF"/>
                </a:solidFill>
                <a:latin typeface="Consolas" panose="020B0609020204030204" pitchFamily="49" charset="0"/>
              </a:rPr>
              <a:t>, InputIterator1 </a:t>
            </a:r>
            <a:r>
              <a:rPr lang="en-US" sz="1800" dirty="0">
                <a:solidFill>
                  <a:srgbClr val="808080"/>
                </a:solidFill>
                <a:latin typeface="Consolas" panose="020B0609020204030204" pitchFamily="49" charset="0"/>
              </a:rPr>
              <a:t>last1</a:t>
            </a:r>
            <a:r>
              <a:rPr lang="en-US" sz="1800" dirty="0">
                <a:solidFill>
                  <a:srgbClr val="2B91AF"/>
                </a:solidFill>
                <a:latin typeface="Consolas" panose="020B0609020204030204" pitchFamily="49" charset="0"/>
              </a:rPr>
              <a:t>, </a:t>
            </a:r>
            <a:r>
              <a:rPr lang="en-CA" sz="1800" dirty="0">
                <a:solidFill>
                  <a:srgbClr val="2B91AF"/>
                </a:solidFill>
                <a:latin typeface="Consolas" panose="020B0609020204030204" pitchFamily="49" charset="0"/>
              </a:rPr>
              <a:t>InputIterator2 </a:t>
            </a:r>
            <a:r>
              <a:rPr lang="en-CA" sz="1800" dirty="0">
                <a:solidFill>
                  <a:srgbClr val="808080"/>
                </a:solidFill>
                <a:latin typeface="Consolas" panose="020B0609020204030204" pitchFamily="49" charset="0"/>
              </a:rPr>
              <a:t>first2</a:t>
            </a:r>
            <a:r>
              <a:rPr lang="en-CA" sz="1800" dirty="0">
                <a:solidFill>
                  <a:srgbClr val="2B91AF"/>
                </a:solidFill>
                <a:latin typeface="Consolas" panose="020B0609020204030204" pitchFamily="49" charset="0"/>
              </a:rPr>
              <a:t>, T </a:t>
            </a:r>
            <a:r>
              <a:rPr lang="en-CA" sz="1800" dirty="0" err="1">
                <a:solidFill>
                  <a:srgbClr val="808080"/>
                </a:solidFill>
                <a:latin typeface="Consolas" panose="020B0609020204030204" pitchFamily="49" charset="0"/>
              </a:rPr>
              <a:t>init</a:t>
            </a:r>
            <a:r>
              <a:rPr lang="en-CA" sz="1800" dirty="0">
                <a:solidFill>
                  <a:srgbClr val="2B91AF"/>
                </a:solidFill>
                <a:latin typeface="Consolas" panose="020B0609020204030204" pitchFamily="49" charset="0"/>
              </a:rPr>
              <a:t>, BinaryOperation1 </a:t>
            </a:r>
            <a:r>
              <a:rPr lang="en-CA" sz="1800" dirty="0">
                <a:solidFill>
                  <a:srgbClr val="808080"/>
                </a:solidFill>
                <a:latin typeface="Consolas" panose="020B0609020204030204" pitchFamily="49" charset="0"/>
              </a:rPr>
              <a:t>binary_op1</a:t>
            </a:r>
            <a:r>
              <a:rPr lang="en-CA" sz="1800" dirty="0">
                <a:solidFill>
                  <a:srgbClr val="2B91AF"/>
                </a:solidFill>
                <a:latin typeface="Consolas" panose="020B0609020204030204" pitchFamily="49" charset="0"/>
              </a:rPr>
              <a:t>, BinaryOperation2 </a:t>
            </a:r>
            <a:r>
              <a:rPr lang="en-CA" sz="1800" dirty="0">
                <a:solidFill>
                  <a:srgbClr val="808080"/>
                </a:solidFill>
                <a:latin typeface="Consolas" panose="020B0609020204030204" pitchFamily="49" charset="0"/>
              </a:rPr>
              <a:t>binary_op2</a:t>
            </a:r>
            <a:r>
              <a:rPr lang="en-CA" sz="1800" dirty="0">
                <a:solidFill>
                  <a:srgbClr val="2B91AF"/>
                </a:solidFill>
                <a:latin typeface="Consolas" panose="020B0609020204030204" pitchFamily="49" charset="0"/>
              </a:rPr>
              <a:t>);</a:t>
            </a:r>
          </a:p>
          <a:p>
            <a:pPr algn="just">
              <a:spcBef>
                <a:spcPts val="0"/>
              </a:spcBef>
              <a:spcAft>
                <a:spcPts val="0"/>
              </a:spcAft>
            </a:pPr>
            <a:endParaRPr lang="en-CA" sz="1800" dirty="0">
              <a:solidFill>
                <a:srgbClr val="2B91AF"/>
              </a:solidFill>
              <a:latin typeface="Consolas" panose="020B0609020204030204" pitchFamily="49" charset="0"/>
            </a:endParaRPr>
          </a:p>
          <a:p>
            <a:pPr algn="just">
              <a:spcBef>
                <a:spcPts val="0"/>
              </a:spcBef>
              <a:spcAft>
                <a:spcPts val="0"/>
              </a:spcAft>
              <a:buFont typeface="Wingdings" panose="05000000000000000000" pitchFamily="2" charset="2"/>
              <a:buChar char="§"/>
            </a:pPr>
            <a:r>
              <a:rPr lang="en-US" sz="2000" dirty="0">
                <a:solidFill>
                  <a:srgbClr val="002060"/>
                </a:solidFill>
              </a:rPr>
              <a:t> Returns the result of accumulating </a:t>
            </a:r>
            <a:r>
              <a:rPr lang="en-US" sz="2000" dirty="0" err="1">
                <a:solidFill>
                  <a:srgbClr val="002060"/>
                </a:solidFill>
              </a:rPr>
              <a:t>init</a:t>
            </a:r>
            <a:r>
              <a:rPr lang="en-US" sz="2000" dirty="0">
                <a:solidFill>
                  <a:srgbClr val="002060"/>
                </a:solidFill>
              </a:rPr>
              <a:t> with the inner products of the pairs formed by the elements of two ranges starting at </a:t>
            </a:r>
            <a:r>
              <a:rPr lang="en-US" sz="2000" b="1" i="1" dirty="0">
                <a:solidFill>
                  <a:schemeClr val="tx1"/>
                </a:solidFill>
              </a:rPr>
              <a:t>first1</a:t>
            </a:r>
            <a:r>
              <a:rPr lang="en-US" sz="2000" dirty="0">
                <a:solidFill>
                  <a:srgbClr val="002060"/>
                </a:solidFill>
              </a:rPr>
              <a:t> and </a:t>
            </a:r>
            <a:r>
              <a:rPr lang="en-US" sz="2000" b="1" i="1" dirty="0">
                <a:solidFill>
                  <a:schemeClr val="tx1"/>
                </a:solidFill>
              </a:rPr>
              <a:t>first2</a:t>
            </a:r>
            <a:r>
              <a:rPr lang="en-US" sz="2000" dirty="0">
                <a:solidFill>
                  <a:srgbClr val="002060"/>
                </a:solidFill>
              </a:rPr>
              <a:t>.</a:t>
            </a:r>
          </a:p>
          <a:p>
            <a:pPr algn="just">
              <a:spcBef>
                <a:spcPts val="0"/>
              </a:spcBef>
              <a:spcAft>
                <a:spcPts val="0"/>
              </a:spcAft>
              <a:buFont typeface="Wingdings" panose="05000000000000000000" pitchFamily="2" charset="2"/>
              <a:buChar char="§"/>
            </a:pPr>
            <a:r>
              <a:rPr lang="en-CA" sz="2100" b="1" dirty="0">
                <a:solidFill>
                  <a:schemeClr val="bg1">
                    <a:lumMod val="50000"/>
                  </a:schemeClr>
                </a:solidFill>
              </a:rPr>
              <a:t> first1</a:t>
            </a:r>
            <a:r>
              <a:rPr lang="en-CA" sz="2000" dirty="0">
                <a:solidFill>
                  <a:srgbClr val="002060"/>
                </a:solidFill>
              </a:rPr>
              <a:t>, </a:t>
            </a:r>
            <a:r>
              <a:rPr lang="en-CA" sz="2000" b="1" dirty="0">
                <a:solidFill>
                  <a:schemeClr val="bg1">
                    <a:lumMod val="50000"/>
                  </a:schemeClr>
                </a:solidFill>
              </a:rPr>
              <a:t>last1:</a:t>
            </a:r>
            <a:r>
              <a:rPr lang="en-CA" sz="2000" dirty="0">
                <a:solidFill>
                  <a:srgbClr val="002060"/>
                </a:solidFill>
              </a:rPr>
              <a:t> </a:t>
            </a:r>
            <a:r>
              <a:rPr lang="en-US" sz="2000" dirty="0">
                <a:solidFill>
                  <a:srgbClr val="002060"/>
                </a:solidFill>
              </a:rPr>
              <a:t>Input iterators to the initial and final positions in the first sequence. The range is [first1,last1).</a:t>
            </a:r>
          </a:p>
          <a:p>
            <a:pPr algn="just">
              <a:spcBef>
                <a:spcPts val="0"/>
              </a:spcBef>
              <a:spcAft>
                <a:spcPts val="0"/>
              </a:spcAft>
              <a:buFont typeface="Wingdings" panose="05000000000000000000" pitchFamily="2" charset="2"/>
              <a:buChar char="§"/>
            </a:pPr>
            <a:r>
              <a:rPr lang="en-CA" sz="2000" b="1" dirty="0">
                <a:solidFill>
                  <a:schemeClr val="bg1">
                    <a:lumMod val="50000"/>
                  </a:schemeClr>
                </a:solidFill>
              </a:rPr>
              <a:t> first2: </a:t>
            </a:r>
            <a:r>
              <a:rPr lang="en-US" sz="2000" dirty="0">
                <a:solidFill>
                  <a:srgbClr val="002060"/>
                </a:solidFill>
              </a:rPr>
              <a:t>Input iterator to the initial position in the second sequence. The range starts at first2 and has as many elements as the range above ([first1,last1)).</a:t>
            </a:r>
          </a:p>
          <a:p>
            <a:pPr algn="just">
              <a:spcBef>
                <a:spcPts val="0"/>
              </a:spcBef>
              <a:spcAft>
                <a:spcPts val="0"/>
              </a:spcAft>
              <a:buFont typeface="Wingdings" panose="05000000000000000000" pitchFamily="2" charset="2"/>
              <a:buChar char="§"/>
            </a:pPr>
            <a:r>
              <a:rPr lang="en-US" sz="2000" b="1" dirty="0">
                <a:solidFill>
                  <a:schemeClr val="bg1">
                    <a:lumMod val="50000"/>
                  </a:schemeClr>
                </a:solidFill>
              </a:rPr>
              <a:t> </a:t>
            </a:r>
            <a:r>
              <a:rPr lang="en-US" sz="2000" b="1" dirty="0" err="1">
                <a:solidFill>
                  <a:schemeClr val="bg1">
                    <a:lumMod val="50000"/>
                  </a:schemeClr>
                </a:solidFill>
              </a:rPr>
              <a:t>init</a:t>
            </a:r>
            <a:r>
              <a:rPr lang="en-US" sz="2000" dirty="0">
                <a:solidFill>
                  <a:srgbClr val="002060"/>
                </a:solidFill>
              </a:rPr>
              <a:t> is the Initial value for the accumulator.</a:t>
            </a:r>
          </a:p>
          <a:p>
            <a:pPr algn="just">
              <a:spcBef>
                <a:spcPts val="0"/>
              </a:spcBef>
              <a:spcAft>
                <a:spcPts val="0"/>
              </a:spcAft>
              <a:buFont typeface="Wingdings" panose="05000000000000000000" pitchFamily="2" charset="2"/>
              <a:buChar char="§"/>
            </a:pPr>
            <a:r>
              <a:rPr lang="en-US" sz="2000" dirty="0">
                <a:solidFill>
                  <a:srgbClr val="C00000"/>
                </a:solidFill>
              </a:rPr>
              <a:t>  If the size of the pairs is not the same, logical error may be generated.</a:t>
            </a:r>
          </a:p>
          <a:p>
            <a:pPr algn="just">
              <a:spcBef>
                <a:spcPts val="0"/>
              </a:spcBef>
              <a:spcAft>
                <a:spcPts val="0"/>
              </a:spcAft>
              <a:buFont typeface="Wingdings" panose="05000000000000000000" pitchFamily="2" charset="2"/>
              <a:buChar char="§"/>
            </a:pPr>
            <a:r>
              <a:rPr lang="en-US" sz="2000" b="1" i="1" dirty="0">
                <a:solidFill>
                  <a:schemeClr val="tx1"/>
                </a:solidFill>
              </a:rPr>
              <a:t> binary_op1 </a:t>
            </a:r>
            <a:r>
              <a:rPr lang="en-US" sz="2000" b="1" i="1" dirty="0">
                <a:solidFill>
                  <a:srgbClr val="C00000"/>
                </a:solidFill>
              </a:rPr>
              <a:t>and</a:t>
            </a:r>
            <a:r>
              <a:rPr lang="en-US" sz="2000" b="1" i="1" dirty="0">
                <a:solidFill>
                  <a:schemeClr val="tx1"/>
                </a:solidFill>
              </a:rPr>
              <a:t> binary_op2 </a:t>
            </a:r>
            <a:r>
              <a:rPr lang="en-US" sz="2000" b="1" i="1" dirty="0">
                <a:solidFill>
                  <a:srgbClr val="C00000"/>
                </a:solidFill>
              </a:rPr>
              <a:t>are optional operations </a:t>
            </a:r>
            <a:r>
              <a:rPr lang="en-US" sz="2000" b="1" i="1" dirty="0">
                <a:solidFill>
                  <a:srgbClr val="00B050"/>
                </a:solidFill>
              </a:rPr>
              <a:t>[if they exist, they override inner production function]</a:t>
            </a:r>
            <a:endParaRPr lang="en-US" sz="2000" dirty="0">
              <a:solidFill>
                <a:srgbClr val="00B050"/>
              </a:solidFill>
            </a:endParaRPr>
          </a:p>
          <a:p>
            <a:pPr algn="just">
              <a:spcBef>
                <a:spcPts val="0"/>
              </a:spcBef>
              <a:spcAft>
                <a:spcPts val="0"/>
              </a:spcAft>
              <a:buFont typeface="Wingdings" panose="05000000000000000000" pitchFamily="2" charset="2"/>
              <a:buChar char="§"/>
            </a:pPr>
            <a:r>
              <a:rPr lang="en-US" sz="2000" dirty="0">
                <a:solidFill>
                  <a:srgbClr val="002060"/>
                </a:solidFill>
              </a:rPr>
              <a:t> The two default operations (to add up the result of multiplying the pairs) may be overridden by the arguments </a:t>
            </a:r>
            <a:r>
              <a:rPr lang="en-US" sz="2000" b="1" i="1" dirty="0">
                <a:solidFill>
                  <a:schemeClr val="tx1"/>
                </a:solidFill>
              </a:rPr>
              <a:t>binary_op1 </a:t>
            </a:r>
            <a:r>
              <a:rPr lang="en-US" sz="2000" dirty="0">
                <a:solidFill>
                  <a:srgbClr val="002060"/>
                </a:solidFill>
              </a:rPr>
              <a:t>and </a:t>
            </a:r>
            <a:r>
              <a:rPr lang="en-US" sz="2000" b="1" i="1" dirty="0">
                <a:solidFill>
                  <a:schemeClr val="tx1"/>
                </a:solidFill>
              </a:rPr>
              <a:t>binary_op2</a:t>
            </a:r>
            <a:r>
              <a:rPr lang="en-US" sz="2000" b="1" i="1" dirty="0">
                <a:solidFill>
                  <a:srgbClr val="002060"/>
                </a:solidFill>
              </a:rPr>
              <a:t>.</a:t>
            </a:r>
            <a:endParaRPr lang="en-US" sz="2000" dirty="0">
              <a:solidFill>
                <a:srgbClr val="002060"/>
              </a:solidFill>
            </a:endParaRPr>
          </a:p>
          <a:p>
            <a:pPr lvl="3" algn="just">
              <a:spcBef>
                <a:spcPts val="0"/>
              </a:spcBef>
              <a:spcAft>
                <a:spcPts val="0"/>
              </a:spcAft>
              <a:buFont typeface="Wingdings" panose="05000000000000000000" pitchFamily="2" charset="2"/>
              <a:buChar char="§"/>
            </a:pPr>
            <a:r>
              <a:rPr lang="en-US" sz="2000" dirty="0">
                <a:solidFill>
                  <a:srgbClr val="C00000"/>
                </a:solidFill>
              </a:rPr>
              <a:t>The evaluation policy is </a:t>
            </a:r>
            <a:r>
              <a:rPr lang="en-US" sz="2000" b="1" i="1" dirty="0">
                <a:solidFill>
                  <a:srgbClr val="C00000"/>
                </a:solidFill>
              </a:rPr>
              <a:t>binary_op1 (binary_op2)</a:t>
            </a:r>
            <a:endParaRPr lang="en-US" sz="2000" dirty="0">
              <a:solidFill>
                <a:srgbClr val="C00000"/>
              </a:solidFill>
            </a:endParaRPr>
          </a:p>
        </p:txBody>
      </p:sp>
    </p:spTree>
    <p:extLst>
      <p:ext uri="{BB962C8B-B14F-4D97-AF65-F5344CB8AC3E}">
        <p14:creationId xmlns:p14="http://schemas.microsoft.com/office/powerpoint/2010/main" val="3935663144"/>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7112F7D41B13E4785F9979A35F7E50C" ma:contentTypeVersion="3" ma:contentTypeDescription="Create a new document." ma:contentTypeScope="" ma:versionID="50d532a4eca24e01a673aa801835ccd3">
  <xsd:schema xmlns:xsd="http://www.w3.org/2001/XMLSchema" xmlns:xs="http://www.w3.org/2001/XMLSchema" xmlns:p="http://schemas.microsoft.com/office/2006/metadata/properties" xmlns:ns2="7d20dd7b-ef9a-4d0a-b1be-71e30c1721f0" targetNamespace="http://schemas.microsoft.com/office/2006/metadata/properties" ma:root="true" ma:fieldsID="b04da4da6fc9e0e3f1d76791181f8856" ns2:_="">
    <xsd:import namespace="7d20dd7b-ef9a-4d0a-b1be-71e30c1721f0"/>
    <xsd:element name="properties">
      <xsd:complexType>
        <xsd:sequence>
          <xsd:element name="documentManagement">
            <xsd:complexType>
              <xsd:all>
                <xsd:element ref="ns2:MediaServiceMetadata" minOccurs="0"/>
                <xsd:element ref="ns2:MediaServiceFastMetadata"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20dd7b-ef9a-4d0a-b1be-71e30c1721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0349803-C254-41A2-8BD5-146096B4B6DE}"/>
</file>

<file path=customXml/itemProps2.xml><?xml version="1.0" encoding="utf-8"?>
<ds:datastoreItem xmlns:ds="http://schemas.openxmlformats.org/officeDocument/2006/customXml" ds:itemID="{147854D2-C2B1-4273-BEE8-C059778BC500}">
  <ds:schemaRefs>
    <ds:schemaRef ds:uri="http://schemas.microsoft.com/sharepoint/v3/contenttype/forms"/>
  </ds:schemaRefs>
</ds:datastoreItem>
</file>

<file path=customXml/itemProps3.xml><?xml version="1.0" encoding="utf-8"?>
<ds:datastoreItem xmlns:ds="http://schemas.openxmlformats.org/officeDocument/2006/customXml" ds:itemID="{00646C36-D994-4DBD-9A53-9B2DFD8D7208}">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{A9227D18-DC72-4C10-8757-31E7C0412D79}tf56160789_wac</Template>
  <TotalTime>0</TotalTime>
  <Words>5152</Words>
  <Application>Microsoft Office PowerPoint</Application>
  <PresentationFormat>Widescreen</PresentationFormat>
  <Paragraphs>481</Paragraphs>
  <Slides>34</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Arial</vt:lpstr>
      <vt:lpstr>Arial</vt:lpstr>
      <vt:lpstr>Bookman Old Style</vt:lpstr>
      <vt:lpstr>Calibri</vt:lpstr>
      <vt:lpstr>Consolas</vt:lpstr>
      <vt:lpstr>DejaVuSans</vt:lpstr>
      <vt:lpstr>Franklin Gothic Book</vt:lpstr>
      <vt:lpstr>Verdana</vt:lpstr>
      <vt:lpstr>Verdana</vt:lpstr>
      <vt:lpstr>Wingdings</vt:lpstr>
      <vt:lpstr>1_RetrospectVTI</vt:lpstr>
      <vt:lpstr>STL Algorithms &amp; lambda functions</vt:lpstr>
      <vt:lpstr>Introduction</vt:lpstr>
      <vt:lpstr>Introduction (2)</vt:lpstr>
      <vt:lpstr>std::iota</vt:lpstr>
      <vt:lpstr>std::accumulate</vt:lpstr>
      <vt:lpstr>PowerPoint Presentation</vt:lpstr>
      <vt:lpstr>std::adjacent_difference</vt:lpstr>
      <vt:lpstr>PowerPoint Presentation</vt:lpstr>
      <vt:lpstr>std::inner_product</vt:lpstr>
      <vt:lpstr>PowerPoint Presentation</vt:lpstr>
      <vt:lpstr>std::partial_sum</vt:lpstr>
      <vt:lpstr>PowerPoint Presentation</vt:lpstr>
      <vt:lpstr>std::transform</vt:lpstr>
      <vt:lpstr>PowerPoint Presentation</vt:lpstr>
      <vt:lpstr>std::for_each</vt:lpstr>
      <vt:lpstr>PowerPoint Presentation</vt:lpstr>
      <vt:lpstr>Iterators categories</vt:lpstr>
      <vt:lpstr>std::unique</vt:lpstr>
      <vt:lpstr>PowerPoint Presentation</vt:lpstr>
      <vt:lpstr>std::fill and std::fill_n</vt:lpstr>
      <vt:lpstr>std::generate and std::generate_n</vt:lpstr>
      <vt:lpstr>std::copy std::copy_if  std::copy_backward</vt:lpstr>
      <vt:lpstr>std::array</vt:lpstr>
      <vt:lpstr>Ostream_iterator</vt:lpstr>
      <vt:lpstr>PowerPoint Presentation</vt:lpstr>
      <vt:lpstr>PowerPoint Presentation</vt:lpstr>
      <vt:lpstr>Function Pointer (FP)</vt:lpstr>
      <vt:lpstr>FP and callbacks</vt:lpstr>
      <vt:lpstr>C++ lambda function</vt:lpstr>
      <vt:lpstr>Lambda capture list (1)</vt:lpstr>
      <vt:lpstr>Lambda capture list (2)</vt:lpstr>
      <vt:lpstr>Lambda syntax</vt:lpstr>
      <vt:lpstr>STL algorithms: final note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2020-11-01T08:58:22Z</dcterms:created>
  <dcterms:modified xsi:type="dcterms:W3CDTF">2020-12-24T09:21:40Z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0x010100D7112F7D41B13E4785F9979A35F7E50C</vt:lpwstr>
  </property>
</Properties>
</file>