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46" r:id="rId4"/>
  </p:sldMasterIdLst>
  <p:sldIdLst>
    <p:sldId id="257" r:id="rId5"/>
    <p:sldId id="258" r:id="rId6"/>
    <p:sldId id="295" r:id="rId7"/>
    <p:sldId id="297" r:id="rId8"/>
    <p:sldId id="298" r:id="rId9"/>
    <p:sldId id="299" r:id="rId10"/>
    <p:sldId id="301" r:id="rId11"/>
    <p:sldId id="300" r:id="rId12"/>
    <p:sldId id="302" r:id="rId13"/>
    <p:sldId id="307" r:id="rId14"/>
    <p:sldId id="308" r:id="rId15"/>
    <p:sldId id="309" r:id="rId16"/>
    <p:sldId id="268" r:id="rId17"/>
    <p:sldId id="303" r:id="rId18"/>
    <p:sldId id="304" r:id="rId19"/>
    <p:sldId id="305" r:id="rId20"/>
    <p:sldId id="306" r:id="rId21"/>
    <p:sldId id="310" r:id="rId22"/>
    <p:sldId id="31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A8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64" d="100"/>
          <a:sy n="64" d="100"/>
        </p:scale>
        <p:origin x="74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11/15/2020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33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11/15/2020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26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11/15/2020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82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11/15/2020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7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11/15/2020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1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11/15/2020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66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11/15/2020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1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11/15/2020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6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11/15/2020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422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28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26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82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47" r:id="rId3"/>
    <p:sldLayoutId id="2147483743" r:id="rId4"/>
    <p:sldLayoutId id="2147483738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plusplus.com/regex_search" TargetMode="External"/><Relationship Id="rId2" Type="http://schemas.openxmlformats.org/officeDocument/2006/relationships/hyperlink" Target="http://www.cplusplus.com/regex_match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plusplus.com/match_results" TargetMode="External"/><Relationship Id="rId4" Type="http://schemas.openxmlformats.org/officeDocument/2006/relationships/hyperlink" Target="http://www.cplusplus.com/regex_iterator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\\b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FD68DA-43BA-4508-8DE2-BA9BB7B2FA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80722" y="639097"/>
            <a:ext cx="7275443" cy="3686015"/>
          </a:xfrm>
        </p:spPr>
        <p:txBody>
          <a:bodyPr>
            <a:normAutofit/>
          </a:bodyPr>
          <a:lstStyle/>
          <a:p>
            <a:r>
              <a:rPr lang="en-US" sz="6600" b="1" u="sng" dirty="0">
                <a:solidFill>
                  <a:schemeClr val="accent3">
                    <a:lumMod val="75000"/>
                  </a:schemeClr>
                </a:solidFill>
              </a:rPr>
              <a:t>Regular Expression in C++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E9CFF2-3777-4FF4-A759-8491175B0B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Samer Khasawneh</a:t>
            </a:r>
          </a:p>
        </p:txBody>
      </p:sp>
      <p:pic>
        <p:nvPicPr>
          <p:cNvPr id="5" name="Picture 4" descr="stairs, hand rail, and abstract object along the wall">
            <a:extLst>
              <a:ext uri="{FF2B5EF4-FFF2-40B4-BE49-F238E27FC236}">
                <a16:creationId xmlns:a16="http://schemas.microsoft.com/office/drawing/2014/main" id="{282CF6DD-7FE8-4063-9551-1B7BBCE92A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73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EED6-48E9-43A3-8243-3F265074C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191" y="286603"/>
            <a:ext cx="11406809" cy="1450757"/>
          </a:xfrm>
        </p:spPr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Finding regular expression matches (1)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7E8A6-EEC7-437D-A817-95413213E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41670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200" dirty="0">
                <a:solidFill>
                  <a:srgbClr val="002060"/>
                </a:solidFill>
              </a:rPr>
              <a:t>1- </a:t>
            </a:r>
            <a:r>
              <a:rPr lang="en-CA" sz="2200" dirty="0" err="1">
                <a:solidFill>
                  <a:srgbClr val="002060"/>
                </a:solidFill>
              </a:rPr>
              <a:t>regex_match</a:t>
            </a:r>
            <a:r>
              <a:rPr lang="en-CA" sz="2200" dirty="0">
                <a:solidFill>
                  <a:srgbClr val="002060"/>
                </a:solidFill>
              </a:rPr>
              <a:t> (</a:t>
            </a:r>
            <a:r>
              <a:rPr lang="en-CA" sz="2200" dirty="0" err="1">
                <a:solidFill>
                  <a:srgbClr val="002060"/>
                </a:solidFill>
              </a:rPr>
              <a:t>st</a:t>
            </a:r>
            <a:r>
              <a:rPr lang="en-CA" sz="2200" dirty="0">
                <a:solidFill>
                  <a:srgbClr val="002060"/>
                </a:solidFill>
              </a:rPr>
              <a:t>, m, reg)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/>
              <a:t> returns </a:t>
            </a:r>
            <a:r>
              <a:rPr lang="en-CA" dirty="0">
                <a:solidFill>
                  <a:srgbClr val="C00000"/>
                </a:solidFill>
              </a:rPr>
              <a:t>true</a:t>
            </a:r>
            <a:r>
              <a:rPr lang="en-CA" dirty="0"/>
              <a:t> if the entire string of target sequence matches the regular expression (without any extra characters in the target sequence).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CA" dirty="0"/>
              <a:t> </a:t>
            </a:r>
            <a:r>
              <a:rPr lang="en-CA" dirty="0">
                <a:solidFill>
                  <a:srgbClr val="C00000"/>
                </a:solidFill>
              </a:rPr>
              <a:t>false</a:t>
            </a:r>
            <a:r>
              <a:rPr lang="en-CA" dirty="0"/>
              <a:t> otherwise.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/>
              <a:t> Thus, used to validate the string.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/>
              <a:t> class object of type </a:t>
            </a:r>
            <a:r>
              <a:rPr lang="en-CA" dirty="0">
                <a:solidFill>
                  <a:srgbClr val="0070C0"/>
                </a:solidFill>
              </a:rPr>
              <a:t>match</a:t>
            </a:r>
            <a:r>
              <a:rPr lang="en-CA" dirty="0"/>
              <a:t>(such as m), automatically filled by </a:t>
            </a:r>
            <a:r>
              <a:rPr lang="en-CA" dirty="0" err="1"/>
              <a:t>regex_match</a:t>
            </a:r>
            <a:endParaRPr lang="en-CA" dirty="0"/>
          </a:p>
          <a:p>
            <a:pPr>
              <a:buFont typeface="Wingdings" panose="05000000000000000000" pitchFamily="2" charset="2"/>
              <a:buChar char="§"/>
            </a:pPr>
            <a:r>
              <a:rPr lang="en-CA" dirty="0"/>
              <a:t>The match could be accessed using 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CA" dirty="0" err="1">
                <a:solidFill>
                  <a:srgbClr val="C00000"/>
                </a:solidFill>
              </a:rPr>
              <a:t>Match_objectname</a:t>
            </a:r>
            <a:r>
              <a:rPr lang="en-CA" dirty="0">
                <a:solidFill>
                  <a:srgbClr val="C00000"/>
                </a:solidFill>
              </a:rPr>
              <a:t> [0] </a:t>
            </a:r>
            <a:r>
              <a:rPr lang="en-CA" dirty="0"/>
              <a:t>or </a:t>
            </a:r>
            <a:r>
              <a:rPr lang="en-CA" dirty="0" err="1">
                <a:solidFill>
                  <a:srgbClr val="C00000"/>
                </a:solidFill>
              </a:rPr>
              <a:t>match_objectname.str</a:t>
            </a:r>
            <a:r>
              <a:rPr lang="en-CA" dirty="0">
                <a:solidFill>
                  <a:srgbClr val="C00000"/>
                </a:solidFill>
              </a:rPr>
              <a:t>(0)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CA" dirty="0"/>
              <a:t>Other indices will not return anything as there is only one match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CA" dirty="0"/>
              <a:t>Ex: </a:t>
            </a:r>
            <a:r>
              <a:rPr lang="en-CA" b="1" dirty="0">
                <a:solidFill>
                  <a:srgbClr val="C00000"/>
                </a:solidFill>
              </a:rPr>
              <a:t>m[0]</a:t>
            </a:r>
            <a:r>
              <a:rPr lang="en-CA" dirty="0"/>
              <a:t>  or </a:t>
            </a:r>
            <a:r>
              <a:rPr lang="en-CA" b="1" dirty="0" err="1">
                <a:solidFill>
                  <a:srgbClr val="C00000"/>
                </a:solidFill>
              </a:rPr>
              <a:t>m.str</a:t>
            </a:r>
            <a:r>
              <a:rPr lang="en-CA" b="1" dirty="0">
                <a:solidFill>
                  <a:srgbClr val="C00000"/>
                </a:solidFill>
              </a:rPr>
              <a:t>(0)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514350" indent="-514350">
              <a:buFont typeface="+mj-lt"/>
              <a:buAutoNum type="romanUcPeriod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89633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EED6-48E9-43A3-8243-3F265074C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191" y="286603"/>
            <a:ext cx="11406809" cy="1450757"/>
          </a:xfrm>
        </p:spPr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Finding regular expression matches (2)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7E8A6-EEC7-437D-A817-95413213E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42029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A" sz="2200" dirty="0">
                <a:solidFill>
                  <a:srgbClr val="002060"/>
                </a:solidFill>
              </a:rPr>
              <a:t>2- </a:t>
            </a:r>
            <a:r>
              <a:rPr lang="en-CA" sz="2200" dirty="0" err="1">
                <a:solidFill>
                  <a:srgbClr val="002060"/>
                </a:solidFill>
              </a:rPr>
              <a:t>regex_search</a:t>
            </a:r>
            <a:r>
              <a:rPr lang="en-CA" sz="2200" dirty="0">
                <a:solidFill>
                  <a:srgbClr val="002060"/>
                </a:solidFill>
              </a:rPr>
              <a:t> (</a:t>
            </a:r>
            <a:r>
              <a:rPr lang="en-CA" sz="2200" dirty="0" err="1">
                <a:solidFill>
                  <a:srgbClr val="002060"/>
                </a:solidFill>
              </a:rPr>
              <a:t>st</a:t>
            </a:r>
            <a:r>
              <a:rPr lang="en-CA" sz="2200" dirty="0">
                <a:solidFill>
                  <a:srgbClr val="002060"/>
                </a:solidFill>
              </a:rPr>
              <a:t>, m, reg)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/>
              <a:t>  returns </a:t>
            </a:r>
            <a:r>
              <a:rPr lang="en-CA" dirty="0">
                <a:solidFill>
                  <a:srgbClr val="C00000"/>
                </a:solidFill>
              </a:rPr>
              <a:t>true</a:t>
            </a:r>
            <a:r>
              <a:rPr lang="en-CA" dirty="0"/>
              <a:t> if the entire target sequence or part of it matches the regular expression (i.e. there could be many matches).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CA" dirty="0"/>
              <a:t> </a:t>
            </a:r>
            <a:r>
              <a:rPr lang="en-CA" dirty="0">
                <a:solidFill>
                  <a:srgbClr val="C00000"/>
                </a:solidFill>
              </a:rPr>
              <a:t>false</a:t>
            </a:r>
            <a:r>
              <a:rPr lang="en-CA" dirty="0"/>
              <a:t> otherwise.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/>
              <a:t>  Thus, used to search the target sequence for patterns.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/>
              <a:t>  class object of type </a:t>
            </a:r>
            <a:r>
              <a:rPr lang="en-CA" dirty="0">
                <a:solidFill>
                  <a:srgbClr val="0070C0"/>
                </a:solidFill>
              </a:rPr>
              <a:t>match</a:t>
            </a:r>
            <a:r>
              <a:rPr lang="en-CA" dirty="0"/>
              <a:t>(such as m), automatically filled by </a:t>
            </a:r>
            <a:r>
              <a:rPr lang="en-CA" dirty="0" err="1"/>
              <a:t>regex_search</a:t>
            </a:r>
            <a:endParaRPr lang="en-CA" dirty="0"/>
          </a:p>
          <a:p>
            <a:pPr>
              <a:buFont typeface="Wingdings" panose="05000000000000000000" pitchFamily="2" charset="2"/>
              <a:buChar char="§"/>
            </a:pPr>
            <a:r>
              <a:rPr lang="en-CA" dirty="0"/>
              <a:t>  The filled results represents the </a:t>
            </a:r>
            <a:r>
              <a:rPr lang="en-CA" b="1" dirty="0">
                <a:solidFill>
                  <a:srgbClr val="C00000"/>
                </a:solidFill>
              </a:rPr>
              <a:t>matches</a:t>
            </a:r>
            <a:r>
              <a:rPr lang="en-CA" dirty="0"/>
              <a:t> and </a:t>
            </a:r>
            <a:r>
              <a:rPr lang="en-CA" b="1" dirty="0">
                <a:solidFill>
                  <a:srgbClr val="C00000"/>
                </a:solidFill>
              </a:rPr>
              <a:t>sub-matches  test….           testing     test    </a:t>
            </a:r>
            <a:r>
              <a:rPr lang="en-CA" b="1" dirty="0" err="1">
                <a:solidFill>
                  <a:srgbClr val="C00000"/>
                </a:solidFill>
              </a:rPr>
              <a:t>ing</a:t>
            </a:r>
            <a:endParaRPr lang="en-CA" b="1" dirty="0">
              <a:solidFill>
                <a:srgbClr val="C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CA" dirty="0"/>
              <a:t>For every sub-</a:t>
            </a:r>
            <a:r>
              <a:rPr lang="en-CA" dirty="0" err="1"/>
              <a:t>matche</a:t>
            </a:r>
            <a:r>
              <a:rPr lang="en-CA" dirty="0"/>
              <a:t>, three strings are store: the sub-match itself [at the first index], the corresponding match [at the next index] and a string the represents the sub-match minus the match [at the last index]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CA" dirty="0"/>
              <a:t>Therefore, accessing the desired sub-match requires knowing the right index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>
                <a:solidFill>
                  <a:srgbClr val="00B0F0"/>
                </a:solidFill>
                <a:latin typeface="Consolas" panose="020B0609020204030204" pitchFamily="49" charset="0"/>
              </a:rPr>
              <a:t> prefix()</a:t>
            </a:r>
            <a:r>
              <a:rPr lang="en-CA" dirty="0"/>
              <a:t> is a function that returns the part of the target sequence </a:t>
            </a:r>
            <a:r>
              <a:rPr lang="en-CA" u="sng" dirty="0">
                <a:solidFill>
                  <a:srgbClr val="C00000"/>
                </a:solidFill>
              </a:rPr>
              <a:t>before</a:t>
            </a:r>
            <a:r>
              <a:rPr lang="en-CA" dirty="0"/>
              <a:t> the sub-match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>
                <a:solidFill>
                  <a:srgbClr val="00B0F0"/>
                </a:solidFill>
                <a:latin typeface="Consolas" panose="020B0609020204030204" pitchFamily="49" charset="0"/>
              </a:rPr>
              <a:t> suffix()</a:t>
            </a:r>
            <a:r>
              <a:rPr lang="en-CA" dirty="0"/>
              <a:t> is a function that returns the part of the target sequence </a:t>
            </a:r>
            <a:r>
              <a:rPr lang="en-CA" u="sng" dirty="0">
                <a:solidFill>
                  <a:srgbClr val="C00000"/>
                </a:solidFill>
              </a:rPr>
              <a:t>after</a:t>
            </a:r>
            <a:r>
              <a:rPr lang="en-CA" dirty="0"/>
              <a:t> the sub-match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CA" dirty="0"/>
          </a:p>
          <a:p>
            <a:pPr lvl="1">
              <a:buFont typeface="Wingdings" panose="05000000000000000000" pitchFamily="2" charset="2"/>
              <a:buChar char="§"/>
            </a:pPr>
            <a:endParaRPr lang="en-CA" dirty="0"/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514350" indent="-514350">
              <a:buFont typeface="+mj-lt"/>
              <a:buAutoNum type="romanUcPeriod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80253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EED6-48E9-43A3-8243-3F265074C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191" y="286603"/>
            <a:ext cx="11406809" cy="1450757"/>
          </a:xfrm>
        </p:spPr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Finding regular expression matches (3)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7E8A6-EEC7-437D-A817-95413213E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42029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200" dirty="0">
                <a:solidFill>
                  <a:srgbClr val="002060"/>
                </a:solidFill>
              </a:rPr>
              <a:t>3- </a:t>
            </a:r>
            <a:r>
              <a:rPr lang="en-CA" sz="2200" dirty="0" err="1">
                <a:solidFill>
                  <a:srgbClr val="002060"/>
                </a:solidFill>
              </a:rPr>
              <a:t>sregex_iterator;position</a:t>
            </a:r>
            <a:r>
              <a:rPr lang="en-CA" sz="2200" dirty="0">
                <a:solidFill>
                  <a:srgbClr val="002060"/>
                </a:solidFill>
              </a:rPr>
              <a:t>, pattern)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/>
              <a:t> The initialized iterator iterates over the string (bounded by starting and ending position) to find matches to regular expression.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CA" dirty="0"/>
              <a:t> </a:t>
            </a:r>
            <a:r>
              <a:rPr lang="en-CA" dirty="0">
                <a:solidFill>
                  <a:srgbClr val="C00000"/>
                </a:solidFill>
              </a:rPr>
              <a:t>Note: </a:t>
            </a:r>
            <a:r>
              <a:rPr lang="en-CA" dirty="0">
                <a:solidFill>
                  <a:schemeClr val="tx1"/>
                </a:solidFill>
              </a:rPr>
              <a:t>uninitialized iterator represents </a:t>
            </a:r>
            <a:r>
              <a:rPr lang="en-CA" i="1" dirty="0">
                <a:solidFill>
                  <a:schemeClr val="tx1"/>
                </a:solidFill>
                <a:latin typeface="Consolas" panose="020B0609020204030204" pitchFamily="49" charset="0"/>
              </a:rPr>
              <a:t>End-</a:t>
            </a:r>
            <a:r>
              <a:rPr lang="en-CA" i="1" dirty="0" err="1">
                <a:solidFill>
                  <a:schemeClr val="tx1"/>
                </a:solidFill>
                <a:latin typeface="Consolas" panose="020B0609020204030204" pitchFamily="49" charset="0"/>
              </a:rPr>
              <a:t>Of_Sequence</a:t>
            </a:r>
            <a:r>
              <a:rPr lang="en-CA" dirty="0">
                <a:solidFill>
                  <a:schemeClr val="tx1"/>
                </a:solidFill>
              </a:rPr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CA" dirty="0">
                <a:solidFill>
                  <a:schemeClr val="tx1"/>
                </a:solidFill>
              </a:rPr>
              <a:t> Note: initialized iterator points to </a:t>
            </a:r>
            <a:r>
              <a:rPr lang="en-CA" i="1" dirty="0">
                <a:solidFill>
                  <a:schemeClr val="tx1"/>
                </a:solidFill>
                <a:latin typeface="Consolas" panose="020B0609020204030204" pitchFamily="49" charset="0"/>
              </a:rPr>
              <a:t>End-</a:t>
            </a:r>
            <a:r>
              <a:rPr lang="en-CA" i="1" dirty="0" err="1">
                <a:solidFill>
                  <a:schemeClr val="tx1"/>
                </a:solidFill>
                <a:latin typeface="Consolas" panose="020B0609020204030204" pitchFamily="49" charset="0"/>
              </a:rPr>
              <a:t>Of_Sequence</a:t>
            </a:r>
            <a:r>
              <a:rPr lang="en-CA" i="1" dirty="0">
                <a:solidFill>
                  <a:schemeClr val="tx1"/>
                </a:solidFill>
                <a:latin typeface="Consolas" panose="020B0609020204030204" pitchFamily="49" charset="0"/>
              </a:rPr>
              <a:t> </a:t>
            </a:r>
            <a:r>
              <a:rPr lang="en-CA" dirty="0">
                <a:solidFill>
                  <a:schemeClr val="tx1"/>
                </a:solidFill>
              </a:rPr>
              <a:t>if there is no match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>
                <a:solidFill>
                  <a:schemeClr val="tx1"/>
                </a:solidFill>
              </a:rPr>
              <a:t> *</a:t>
            </a:r>
            <a:r>
              <a:rPr lang="en-CA" dirty="0" err="1">
                <a:solidFill>
                  <a:schemeClr val="tx1"/>
                </a:solidFill>
              </a:rPr>
              <a:t>iterator_name</a:t>
            </a:r>
            <a:r>
              <a:rPr lang="en-CA" dirty="0">
                <a:solidFill>
                  <a:schemeClr val="tx1"/>
                </a:solidFill>
              </a:rPr>
              <a:t> represents the match (if matches found) of type </a:t>
            </a:r>
            <a:r>
              <a:rPr lang="en-CA" dirty="0" err="1">
                <a:solidFill>
                  <a:schemeClr val="tx1"/>
                </a:solidFill>
              </a:rPr>
              <a:t>s</a:t>
            </a:r>
            <a:r>
              <a:rPr lang="en-CA" dirty="0" err="1">
                <a:solidFill>
                  <a:srgbClr val="00B0F0"/>
                </a:solidFill>
                <a:latin typeface="Consolas" panose="020B0609020204030204" pitchFamily="49" charset="0"/>
              </a:rPr>
              <a:t>match</a:t>
            </a:r>
            <a:r>
              <a:rPr lang="en-CA" dirty="0">
                <a:solidFill>
                  <a:schemeClr val="tx1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 err="1">
                <a:solidFill>
                  <a:srgbClr val="00B0F0"/>
                </a:solidFill>
                <a:latin typeface="Consolas" panose="020B0609020204030204" pitchFamily="49" charset="0"/>
              </a:rPr>
              <a:t>sregex_iterator</a:t>
            </a:r>
            <a:r>
              <a:rPr lang="en-CA" dirty="0">
                <a:solidFill>
                  <a:schemeClr val="tx1"/>
                </a:solidFill>
              </a:rPr>
              <a:t> iterates over strings and returns object of type </a:t>
            </a:r>
            <a:r>
              <a:rPr lang="en-CA" dirty="0" err="1">
                <a:solidFill>
                  <a:srgbClr val="00B0F0"/>
                </a:solidFill>
                <a:latin typeface="Consolas" panose="020B0609020204030204" pitchFamily="49" charset="0"/>
              </a:rPr>
              <a:t>smatch</a:t>
            </a:r>
            <a:r>
              <a:rPr lang="en-CA" dirty="0">
                <a:solidFill>
                  <a:schemeClr val="tx1"/>
                </a:solidFill>
              </a:rPr>
              <a:t> if matches found.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/>
              <a:t>The matches are not filled automatically in </a:t>
            </a:r>
            <a:r>
              <a:rPr lang="en-CA" dirty="0">
                <a:solidFill>
                  <a:srgbClr val="00B0F0"/>
                </a:solidFill>
                <a:latin typeface="Consolas" panose="020B0609020204030204" pitchFamily="49" charset="0"/>
              </a:rPr>
              <a:t>match</a:t>
            </a:r>
            <a:r>
              <a:rPr lang="en-CA" dirty="0"/>
              <a:t> object.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/>
              <a:t>Incrementing/decrementing iterator moves it forward and backward between the matches.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CA" dirty="0"/>
          </a:p>
          <a:p>
            <a:pPr lvl="1">
              <a:buFont typeface="Wingdings" panose="05000000000000000000" pitchFamily="2" charset="2"/>
              <a:buChar char="§"/>
            </a:pPr>
            <a:endParaRPr lang="en-CA" dirty="0"/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514350" indent="-514350">
              <a:buFont typeface="+mj-lt"/>
              <a:buAutoNum type="romanUcPeriod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4374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002060"/>
                </a:solidFill>
              </a:rPr>
              <a:t>Examples (1)</a:t>
            </a:r>
            <a:endParaRPr lang="en-CA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FBA1-6029-4EEE-B24B-449B570B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87" y="1998871"/>
            <a:ext cx="10549393" cy="4372111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regex_asearc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"cats and dogs"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"cat."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)))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"match"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;  </a:t>
            </a:r>
            <a:r>
              <a:rPr lang="en-CA" sz="1800" dirty="0">
                <a:solidFill>
                  <a:srgbClr val="008000"/>
                </a:solidFill>
                <a:latin typeface="Consolas" panose="020B0609020204030204" pitchFamily="49" charset="0"/>
              </a:rPr>
              <a:t>//wont match</a:t>
            </a:r>
            <a:endParaRPr lang="en-CA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regex_match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"cats and dogs"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"cat.?"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)))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"match"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CA" sz="1800" dirty="0">
                <a:solidFill>
                  <a:srgbClr val="008000"/>
                </a:solidFill>
                <a:latin typeface="Consolas" panose="020B0609020204030204" pitchFamily="49" charset="0"/>
              </a:rPr>
              <a:t>//wont match</a:t>
            </a:r>
            <a:endParaRPr lang="en-CA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regex_match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"cats and dogs"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"cat.{3,10}"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)))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"match"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CA" sz="1800" dirty="0">
                <a:solidFill>
                  <a:srgbClr val="008000"/>
                </a:solidFill>
                <a:latin typeface="Consolas" panose="020B0609020204030204" pitchFamily="49" charset="0"/>
              </a:rPr>
              <a:t>//will match</a:t>
            </a:r>
            <a:endParaRPr lang="en-CA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regex_match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"cats and dogs"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"dogs"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)))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"match"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CA" sz="1800" dirty="0">
                <a:solidFill>
                  <a:srgbClr val="008000"/>
                </a:solidFill>
                <a:latin typeface="Consolas" panose="020B0609020204030204" pitchFamily="49" charset="0"/>
              </a:rPr>
              <a:t>//wont match</a:t>
            </a:r>
            <a:endParaRPr lang="en-CA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regex_match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"cats and dogs"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"[Cc]at.*"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))) </a:t>
            </a: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"match"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r>
              <a:rPr lang="en-CA" sz="1800" dirty="0">
                <a:solidFill>
                  <a:srgbClr val="008000"/>
                </a:solidFill>
                <a:latin typeface="Consolas" panose="020B0609020204030204" pitchFamily="49" charset="0"/>
              </a:rPr>
              <a:t>//will match</a:t>
            </a:r>
            <a:endParaRPr lang="en-CA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CA" sz="18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2300" dirty="0">
                <a:solidFill>
                  <a:srgbClr val="C00000"/>
                </a:solidFill>
                <a:latin typeface="Consolas" panose="020B0609020204030204" pitchFamily="49" charset="0"/>
              </a:rPr>
              <a:t>Note:</a:t>
            </a: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</a:rPr>
              <a:t> if we use </a:t>
            </a:r>
            <a:r>
              <a:rPr lang="en-US" sz="2300" dirty="0" err="1">
                <a:solidFill>
                  <a:srgbClr val="C00000"/>
                </a:solidFill>
                <a:latin typeface="Consolas" panose="020B0609020204030204" pitchFamily="49" charset="0"/>
              </a:rPr>
              <a:t>regex_search</a:t>
            </a: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</a:rPr>
              <a:t> instead of </a:t>
            </a:r>
            <a:r>
              <a:rPr lang="en-US" sz="2300" dirty="0" err="1">
                <a:solidFill>
                  <a:srgbClr val="C00000"/>
                </a:solidFill>
                <a:latin typeface="Consolas" panose="020B0609020204030204" pitchFamily="49" charset="0"/>
              </a:rPr>
              <a:t>regex_match</a:t>
            </a: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</a:rPr>
              <a:t>, all the above regular expressions will be matched</a:t>
            </a:r>
            <a:endParaRPr lang="en-CA" sz="23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724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002060"/>
                </a:solidFill>
              </a:rPr>
              <a:t>Examples (2)</a:t>
            </a:r>
            <a:endParaRPr lang="en-CA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FBA1-6029-4EEE-B24B-449B570B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87" y="1898375"/>
            <a:ext cx="10549393" cy="447260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regex_match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"cats and </a:t>
            </a:r>
            <a:r>
              <a:rPr lang="en-US" sz="1800" dirty="0" err="1">
                <a:solidFill>
                  <a:srgbClr val="A31515"/>
                </a:solidFill>
                <a:latin typeface="Consolas" panose="020B0609020204030204" pitchFamily="49" charset="0"/>
              </a:rPr>
              <a:t>dogs"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,</a:t>
            </a:r>
            <a:r>
              <a:rPr lang="en-US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"[\\w]+"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)))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"match"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CA" sz="1800" dirty="0">
                <a:solidFill>
                  <a:srgbClr val="008000"/>
                </a:solidFill>
                <a:latin typeface="Consolas" panose="020B0609020204030204" pitchFamily="49" charset="0"/>
              </a:rPr>
              <a:t>//wont match</a:t>
            </a:r>
            <a:endParaRPr lang="en-CA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CA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regex_match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"*"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"\\**\\*?"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)))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"match"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CA" sz="1800" dirty="0">
                <a:solidFill>
                  <a:srgbClr val="008000"/>
                </a:solidFill>
                <a:latin typeface="Consolas" panose="020B0609020204030204" pitchFamily="49" charset="0"/>
              </a:rPr>
              <a:t>//will match</a:t>
            </a:r>
            <a:endParaRPr lang="en-CA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CA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regex_match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"\\**\\*?"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)))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"match"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CA" sz="1800" dirty="0">
                <a:solidFill>
                  <a:srgbClr val="008000"/>
                </a:solidFill>
                <a:latin typeface="Consolas" panose="020B0609020204030204" pitchFamily="49" charset="0"/>
              </a:rPr>
              <a:t>//will match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(std::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regex_match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"ABC+-ABC+-ABC+-ABC+-"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std::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"([A-C]+\\++-)*"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)))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"match"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CA" sz="1800" dirty="0">
                <a:solidFill>
                  <a:srgbClr val="008000"/>
                </a:solidFill>
                <a:latin typeface="Consolas" panose="020B0609020204030204" pitchFamily="49" charset="0"/>
              </a:rPr>
              <a:t>//will match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CA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(std::</a:t>
            </a: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regex_match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"ABC+-ABC+-CBA++-BBB+-"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, std::</a:t>
            </a:r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"([A-C]+\\++-)*"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)))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"match"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CA" sz="1800" dirty="0">
                <a:solidFill>
                  <a:srgbClr val="008000"/>
                </a:solidFill>
                <a:latin typeface="Consolas" panose="020B0609020204030204" pitchFamily="49" charset="0"/>
              </a:rPr>
              <a:t>//will match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(std::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regex_match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"ABC+-ABC+--"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std::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"([A-C]+\\++-)*"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)))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“match"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; </a:t>
            </a:r>
            <a:r>
              <a:rPr lang="en-CA" sz="1800" dirty="0">
                <a:solidFill>
                  <a:srgbClr val="008000"/>
                </a:solidFill>
                <a:latin typeface="Consolas" panose="020B0609020204030204" pitchFamily="49" charset="0"/>
              </a:rPr>
              <a:t>//wont match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CA" sz="18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2300" dirty="0">
                <a:solidFill>
                  <a:srgbClr val="C00000"/>
                </a:solidFill>
                <a:latin typeface="Consolas" panose="020B0609020204030204" pitchFamily="49" charset="0"/>
              </a:rPr>
              <a:t>Note:</a:t>
            </a: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</a:rPr>
              <a:t> if we use </a:t>
            </a:r>
            <a:r>
              <a:rPr lang="en-US" sz="2300" dirty="0" err="1">
                <a:solidFill>
                  <a:srgbClr val="C00000"/>
                </a:solidFill>
                <a:latin typeface="Consolas" panose="020B0609020204030204" pitchFamily="49" charset="0"/>
              </a:rPr>
              <a:t>regex_search</a:t>
            </a: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</a:rPr>
              <a:t> instead of </a:t>
            </a:r>
            <a:r>
              <a:rPr lang="en-US" sz="2300" dirty="0" err="1">
                <a:solidFill>
                  <a:srgbClr val="C00000"/>
                </a:solidFill>
                <a:latin typeface="Consolas" panose="020B0609020204030204" pitchFamily="49" charset="0"/>
              </a:rPr>
              <a:t>regex_match</a:t>
            </a:r>
            <a:r>
              <a:rPr lang="en-US" sz="2300" dirty="0">
                <a:solidFill>
                  <a:srgbClr val="C00000"/>
                </a:solidFill>
                <a:latin typeface="Consolas" panose="020B0609020204030204" pitchFamily="49" charset="0"/>
              </a:rPr>
              <a:t>, all the above regular expressions will be matched</a:t>
            </a:r>
            <a:endParaRPr lang="en-CA" sz="23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143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002060"/>
                </a:solidFill>
              </a:rPr>
              <a:t>Examples (3)</a:t>
            </a:r>
            <a:endParaRPr lang="en-CA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FBA1-6029-4EEE-B24B-449B570B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87" y="1898375"/>
            <a:ext cx="11191461" cy="447260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>
                <a:solidFill>
                  <a:schemeClr val="tx1"/>
                </a:solidFill>
                <a:latin typeface="Consolas" panose="020B0609020204030204" pitchFamily="49" charset="0"/>
              </a:rPr>
              <a:t>Write a regular expression to check if the string is a valid email address according to the following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>
                <a:solidFill>
                  <a:srgbClr val="0070C0"/>
                </a:solidFill>
                <a:latin typeface="Consolas" panose="020B0609020204030204" pitchFamily="49" charset="0"/>
              </a:rPr>
              <a:t>1-</a:t>
            </a:r>
            <a:r>
              <a:rPr lang="en-CA" sz="1800" dirty="0">
                <a:solidFill>
                  <a:srgbClr val="C00000"/>
                </a:solidFill>
                <a:latin typeface="Consolas" panose="020B0609020204030204" pitchFamily="49" charset="0"/>
              </a:rPr>
              <a:t>[username]</a:t>
            </a:r>
            <a:r>
              <a:rPr lang="en-CA" sz="1800" dirty="0">
                <a:solidFill>
                  <a:srgbClr val="0070C0"/>
                </a:solidFill>
                <a:latin typeface="Consolas" panose="020B0609020204030204" pitchFamily="49" charset="0"/>
              </a:rPr>
              <a:t> starts with a letter or underscore (_) followed by a sequence of letters, numbers or underscore (_)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>
                <a:solidFill>
                  <a:srgbClr val="0070C0"/>
                </a:solidFill>
                <a:latin typeface="Consolas" panose="020B0609020204030204" pitchFamily="49" charset="0"/>
              </a:rPr>
              <a:t>2-</a:t>
            </a:r>
            <a:r>
              <a:rPr lang="en-CA" sz="1800" dirty="0">
                <a:solidFill>
                  <a:srgbClr val="C00000"/>
                </a:solidFill>
                <a:latin typeface="Consolas" panose="020B0609020204030204" pitchFamily="49" charset="0"/>
              </a:rPr>
              <a:t>[domain name]</a:t>
            </a:r>
            <a:r>
              <a:rPr lang="en-CA" sz="1800" dirty="0">
                <a:solidFill>
                  <a:srgbClr val="0070C0"/>
                </a:solidFill>
                <a:latin typeface="Consolas" panose="020B0609020204030204" pitchFamily="49" charset="0"/>
              </a:rPr>
              <a:t> represented as </a:t>
            </a:r>
            <a:r>
              <a:rPr lang="en-CA" sz="1800" dirty="0" err="1">
                <a:solidFill>
                  <a:srgbClr val="00B050"/>
                </a:solidFill>
                <a:latin typeface="Consolas" panose="020B0609020204030204" pitchFamily="49" charset="0"/>
              </a:rPr>
              <a:t>prefix</a:t>
            </a:r>
            <a:r>
              <a:rPr lang="en-CA" sz="2400" dirty="0" err="1">
                <a:solidFill>
                  <a:srgbClr val="00B050"/>
                </a:solidFill>
                <a:latin typeface="Consolas" panose="020B0609020204030204" pitchFamily="49" charset="0"/>
              </a:rPr>
              <a:t>.</a:t>
            </a:r>
            <a:r>
              <a:rPr lang="en-CA" sz="1800" dirty="0" err="1">
                <a:solidFill>
                  <a:srgbClr val="00B050"/>
                </a:solidFill>
                <a:latin typeface="Consolas" panose="020B0609020204030204" pitchFamily="49" charset="0"/>
              </a:rPr>
              <a:t>postfix</a:t>
            </a:r>
            <a:r>
              <a:rPr lang="en-CA" sz="1800" dirty="0">
                <a:solidFill>
                  <a:srgbClr val="0070C0"/>
                </a:solidFill>
                <a:latin typeface="Consolas" panose="020B0609020204030204" pitchFamily="49" charset="0"/>
              </a:rPr>
              <a:t> where prefix is 1 to 10 letters and postfix is 2 to 5 letters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>
                <a:solidFill>
                  <a:srgbClr val="0070C0"/>
                </a:solidFill>
                <a:latin typeface="Consolas" panose="020B0609020204030204" pitchFamily="49" charset="0"/>
              </a:rPr>
              <a:t>3- username and domain name are separated by @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CA" sz="18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sz="2400" b="1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CA" sz="2400" b="1" dirty="0">
                <a:solidFill>
                  <a:srgbClr val="000000"/>
                </a:solidFill>
                <a:latin typeface="Consolas" panose="020B0609020204030204" pitchFamily="49" charset="0"/>
              </a:rPr>
              <a:t> answer (</a:t>
            </a:r>
            <a:r>
              <a:rPr lang="en-CA" sz="2400" b="1" dirty="0">
                <a:solidFill>
                  <a:srgbClr val="A31515"/>
                </a:solidFill>
                <a:latin typeface="Consolas" panose="020B0609020204030204" pitchFamily="49" charset="0"/>
              </a:rPr>
              <a:t>"[a-</a:t>
            </a:r>
            <a:r>
              <a:rPr lang="en-CA" sz="2400" b="1" dirty="0" err="1">
                <a:solidFill>
                  <a:srgbClr val="A31515"/>
                </a:solidFill>
                <a:latin typeface="Consolas" panose="020B0609020204030204" pitchFamily="49" charset="0"/>
              </a:rPr>
              <a:t>zA</a:t>
            </a:r>
            <a:r>
              <a:rPr lang="en-CA" sz="2400" b="1" dirty="0">
                <a:solidFill>
                  <a:srgbClr val="A31515"/>
                </a:solidFill>
                <a:latin typeface="Consolas" panose="020B0609020204030204" pitchFamily="49" charset="0"/>
              </a:rPr>
              <a:t>-Z_][\\w]+@[a-</a:t>
            </a:r>
            <a:r>
              <a:rPr lang="en-CA" sz="2400" b="1" dirty="0" err="1">
                <a:solidFill>
                  <a:srgbClr val="A31515"/>
                </a:solidFill>
                <a:latin typeface="Consolas" panose="020B0609020204030204" pitchFamily="49" charset="0"/>
              </a:rPr>
              <a:t>zA</a:t>
            </a:r>
            <a:r>
              <a:rPr lang="en-CA" sz="2400" b="1" dirty="0">
                <a:solidFill>
                  <a:srgbClr val="A31515"/>
                </a:solidFill>
                <a:latin typeface="Consolas" panose="020B0609020204030204" pitchFamily="49" charset="0"/>
              </a:rPr>
              <a:t>-Z]{1,10}\\.[a-</a:t>
            </a:r>
            <a:r>
              <a:rPr lang="en-CA" sz="2400" b="1" dirty="0" err="1">
                <a:solidFill>
                  <a:srgbClr val="A31515"/>
                </a:solidFill>
                <a:latin typeface="Consolas" panose="020B0609020204030204" pitchFamily="49" charset="0"/>
              </a:rPr>
              <a:t>zA</a:t>
            </a:r>
            <a:r>
              <a:rPr lang="en-CA" sz="2400" b="1" dirty="0">
                <a:solidFill>
                  <a:srgbClr val="A31515"/>
                </a:solidFill>
                <a:latin typeface="Consolas" panose="020B0609020204030204" pitchFamily="49" charset="0"/>
              </a:rPr>
              <a:t>-Z]{2,5}"</a:t>
            </a:r>
            <a:r>
              <a:rPr lang="en-CA" sz="2400" b="1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en-CA" sz="2400" b="1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28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002060"/>
                </a:solidFill>
              </a:rPr>
              <a:t>Examples (4)</a:t>
            </a:r>
            <a:endParaRPr lang="en-CA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FBA1-6029-4EEE-B24B-449B570B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87" y="1898375"/>
            <a:ext cx="11191461" cy="447260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>
                <a:solidFill>
                  <a:schemeClr val="tx1"/>
                </a:solidFill>
                <a:latin typeface="Consolas" panose="020B0609020204030204" pitchFamily="49" charset="0"/>
              </a:rPr>
              <a:t>Write a regular expression to check if the string is a valid phone number according to the following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>
                <a:solidFill>
                  <a:srgbClr val="0070C0"/>
                </a:solidFill>
                <a:latin typeface="Consolas" panose="020B0609020204030204" pitchFamily="49" charset="0"/>
              </a:rPr>
              <a:t>1- The phone number may starts with “[” and may ends with “]”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>
                <a:solidFill>
                  <a:srgbClr val="0070C0"/>
                </a:solidFill>
                <a:latin typeface="Consolas" panose="020B0609020204030204" pitchFamily="49" charset="0"/>
              </a:rPr>
              <a:t>2- The phone number consists of three parts company ID (3 digits), prefix (3 digits) and postfix (4 digits) separated by (-) or whitespace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CA" sz="18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CA" sz="1800" b="1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400" b="1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CA" sz="2400" b="1" dirty="0">
                <a:solidFill>
                  <a:srgbClr val="000000"/>
                </a:solidFill>
                <a:latin typeface="Consolas" panose="020B0609020204030204" pitchFamily="49" charset="0"/>
              </a:rPr>
              <a:t> answer(</a:t>
            </a:r>
            <a:r>
              <a:rPr lang="en-CA" sz="2400" b="1" dirty="0">
                <a:solidFill>
                  <a:srgbClr val="A31515"/>
                </a:solidFill>
                <a:latin typeface="Consolas" panose="020B0609020204030204" pitchFamily="49" charset="0"/>
              </a:rPr>
              <a:t>"\\[?\\d{3}[-|\\s]\\d{3}[-|\\s]\\d{4}\\]?")</a:t>
            </a:r>
            <a:endParaRPr lang="en-CA" sz="2400" b="1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25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002060"/>
                </a:solidFill>
              </a:rPr>
              <a:t>Examples (5)</a:t>
            </a:r>
            <a:endParaRPr lang="en-CA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FBA1-6029-4EEE-B24B-449B570B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87" y="1898375"/>
            <a:ext cx="11191461" cy="447260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>
                <a:solidFill>
                  <a:schemeClr val="tx1"/>
                </a:solidFill>
                <a:latin typeface="Consolas" panose="020B0609020204030204" pitchFamily="49" charset="0"/>
              </a:rPr>
              <a:t>Write a regular expression to check if the string is a valid directory path according to the following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>
                <a:solidFill>
                  <a:srgbClr val="0070C0"/>
                </a:solidFill>
                <a:latin typeface="Consolas" panose="020B0609020204030204" pitchFamily="49" charset="0"/>
              </a:rPr>
              <a:t>1- The path is of the following form </a:t>
            </a:r>
          </a:p>
          <a:p>
            <a:pPr marL="201168" lvl="1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600" dirty="0">
                <a:solidFill>
                  <a:srgbClr val="0070C0"/>
                </a:solidFill>
                <a:latin typeface="Consolas" panose="020B0609020204030204" pitchFamily="49" charset="0"/>
              </a:rPr>
              <a:t>                              X:\\folder1\folder2…..\file</a:t>
            </a:r>
            <a:r>
              <a:rPr lang="en-CA" sz="1600" dirty="0">
                <a:solidFill>
                  <a:srgbClr val="C00000"/>
                </a:solidFill>
                <a:latin typeface="Consolas" panose="020B0609020204030204" pitchFamily="49" charset="0"/>
              </a:rPr>
              <a:t>\</a:t>
            </a:r>
            <a:r>
              <a:rPr lang="en-CA" sz="1600" dirty="0">
                <a:solidFill>
                  <a:srgbClr val="0070C0"/>
                </a:solidFill>
                <a:latin typeface="Consolas" panose="020B0609020204030204" pitchFamily="49" charset="0"/>
              </a:rPr>
              <a:t>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>
                <a:solidFill>
                  <a:srgbClr val="0070C0"/>
                </a:solidFill>
                <a:latin typeface="Consolas" panose="020B0609020204030204" pitchFamily="49" charset="0"/>
              </a:rPr>
              <a:t>X is the drive name that could be c, d, e or f (uppercase or lowercase)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>
                <a:solidFill>
                  <a:srgbClr val="0070C0"/>
                </a:solidFill>
                <a:latin typeface="Consolas" panose="020B0609020204030204" pitchFamily="49" charset="0"/>
              </a:rPr>
              <a:t>2- The path could be one or more levels (at least x:\\)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CA" sz="1800" dirty="0">
                <a:solidFill>
                  <a:srgbClr val="0070C0"/>
                </a:solidFill>
                <a:latin typeface="Consolas" panose="020B0609020204030204" pitchFamily="49" charset="0"/>
              </a:rPr>
              <a:t>3- Every level (except first one) consists of folder name (filename for last level) followed by optional \ (i.e. regex must be matched if the path ends by folder or filename with or without \)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800" dirty="0">
                <a:solidFill>
                  <a:srgbClr val="0070C0"/>
                </a:solidFill>
                <a:latin typeface="Consolas" panose="020B0609020204030204" pitchFamily="49" charset="0"/>
              </a:rPr>
              <a:t>4- Folder name or file name contains letters, digits or underscore only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en-CA" sz="2400" b="1" dirty="0">
              <a:solidFill>
                <a:srgbClr val="2B91AF"/>
              </a:solidFill>
              <a:latin typeface="Consolas" panose="020B0609020204030204" pitchFamily="49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CA" sz="2400" b="1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CA" sz="2400" b="1" dirty="0">
                <a:solidFill>
                  <a:srgbClr val="000000"/>
                </a:solidFill>
                <a:latin typeface="Consolas" panose="020B0609020204030204" pitchFamily="49" charset="0"/>
              </a:rPr>
              <a:t> answer(</a:t>
            </a:r>
            <a:r>
              <a:rPr lang="en-CA" sz="2400" b="1" dirty="0">
                <a:solidFill>
                  <a:srgbClr val="A31515"/>
                </a:solidFill>
                <a:latin typeface="Consolas" panose="020B0609020204030204" pitchFamily="49" charset="0"/>
              </a:rPr>
              <a:t>"[C-Fc-f]:\\\\(([\\w]*)[\\]?)*"</a:t>
            </a:r>
            <a:r>
              <a:rPr lang="en-CA" sz="2400" b="1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endParaRPr lang="en-CA" sz="2400" b="1" dirty="0">
              <a:solidFill>
                <a:srgbClr val="0070C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524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002060"/>
                </a:solidFill>
              </a:rPr>
              <a:t>Examples (6)</a:t>
            </a:r>
            <a:endParaRPr lang="en-CA" dirty="0">
              <a:solidFill>
                <a:srgbClr val="C0000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8FF267-0C3B-465C-B5EA-5615364B5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E60458-2316-4F29-8B4B-8153B18991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795" y="2108201"/>
            <a:ext cx="9153525" cy="42116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21C226-0DC8-4606-A754-CC27E1B57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6541" y="4867892"/>
            <a:ext cx="4159624" cy="145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5707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002060"/>
                </a:solidFill>
              </a:rPr>
              <a:t>Examples (6)</a:t>
            </a:r>
            <a:endParaRPr lang="en-CA" dirty="0">
              <a:solidFill>
                <a:srgbClr val="C00000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8FF267-0C3B-465C-B5EA-5615364B56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5114AD-DD17-45A8-B9E6-DE6B0F6AA8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242" y="1990165"/>
            <a:ext cx="8723500" cy="43299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5E8AEC-9799-4284-99CB-8CE9DB246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9571" y="5349520"/>
            <a:ext cx="5038725" cy="103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520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FBA1-6029-4EEE-B24B-449B570B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87" y="2108201"/>
            <a:ext cx="10549393" cy="414351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An important task in programming is </a:t>
            </a:r>
            <a:r>
              <a:rPr lang="en-CA" sz="2000" b="1" dirty="0">
                <a:solidFill>
                  <a:srgbClr val="C00000"/>
                </a:solidFill>
              </a:rPr>
              <a:t>string parsing</a:t>
            </a:r>
            <a:r>
              <a:rPr lang="en-CA" sz="2000" dirty="0">
                <a:solidFill>
                  <a:srgbClr val="002060"/>
                </a:solidFill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It is the process of interpreting a string to extracting certain information from that string.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Processing user input.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Examining file content (such as log files)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Search tasks (search engines).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In C++, its not easy to develop functions to parse strings.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2000" b="1" dirty="0">
                <a:solidFill>
                  <a:srgbClr val="C00000"/>
                </a:solidFill>
              </a:rPr>
              <a:t>Regular expression </a:t>
            </a:r>
            <a:r>
              <a:rPr lang="en-CA" sz="2000" dirty="0">
                <a:solidFill>
                  <a:srgbClr val="002060"/>
                </a:solidFill>
              </a:rPr>
              <a:t>is a powerful technique to achieve string parsing.</a:t>
            </a:r>
          </a:p>
          <a:p>
            <a:pPr marL="0" indent="0">
              <a:buNone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98427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Regular Expressions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FBA1-6029-4EEE-B24B-449B570B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87" y="2108201"/>
            <a:ext cx="10549393" cy="414351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Implemented in almost all programming languages (regex in C++)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Eliminate the need to develop string processing functions/algorithms.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Implementation</a:t>
            </a:r>
          </a:p>
          <a:p>
            <a:pPr marL="201168" lvl="1" indent="0">
              <a:buNone/>
            </a:pPr>
            <a:r>
              <a:rPr lang="en-CA" sz="1800" dirty="0">
                <a:solidFill>
                  <a:srgbClr val="002060"/>
                </a:solidFill>
              </a:rPr>
              <a:t>-   define regular expression with the pattern that need to be matched in the target sequence.</a:t>
            </a:r>
          </a:p>
          <a:p>
            <a:pPr lvl="1">
              <a:buFontTx/>
              <a:buChar char="-"/>
            </a:pPr>
            <a:r>
              <a:rPr lang="en-CA" sz="1800" dirty="0">
                <a:solidFill>
                  <a:srgbClr val="002060"/>
                </a:solidFill>
              </a:rPr>
              <a:t>Trigger matching functions  (</a:t>
            </a:r>
            <a:r>
              <a:rPr lang="en-CA" sz="1800" dirty="0" err="1">
                <a:solidFill>
                  <a:srgbClr val="002060"/>
                </a:solidFill>
              </a:rPr>
              <a:t>regex_match</a:t>
            </a:r>
            <a:r>
              <a:rPr lang="en-CA" sz="1800" dirty="0">
                <a:solidFill>
                  <a:srgbClr val="002060"/>
                </a:solidFill>
              </a:rPr>
              <a:t> or </a:t>
            </a:r>
            <a:r>
              <a:rPr lang="en-CA" sz="1800" dirty="0" err="1">
                <a:solidFill>
                  <a:srgbClr val="002060"/>
                </a:solidFill>
              </a:rPr>
              <a:t>regex_search</a:t>
            </a:r>
            <a:r>
              <a:rPr lang="en-CA" sz="1800" dirty="0">
                <a:solidFill>
                  <a:srgbClr val="002060"/>
                </a:solidFill>
              </a:rPr>
              <a:t>)</a:t>
            </a:r>
          </a:p>
          <a:p>
            <a:pPr lvl="1">
              <a:buFontTx/>
              <a:buChar char="-"/>
            </a:pPr>
            <a:r>
              <a:rPr lang="en-CA" sz="1800" dirty="0">
                <a:solidFill>
                  <a:srgbClr val="002060"/>
                </a:solidFill>
              </a:rPr>
              <a:t>Check if the function finds the pattern (True indicates that the pattern is found on the target sequence)</a:t>
            </a:r>
          </a:p>
          <a:p>
            <a:pPr lvl="1">
              <a:buFontTx/>
              <a:buChar char="-"/>
            </a:pPr>
            <a:r>
              <a:rPr lang="en-CA" sz="1800" dirty="0">
                <a:solidFill>
                  <a:srgbClr val="002060"/>
                </a:solidFill>
              </a:rPr>
              <a:t>The matches could be stored in a container (array, vector , ….)  to use them</a:t>
            </a:r>
          </a:p>
          <a:p>
            <a:pPr marL="201168" lvl="1" indent="0">
              <a:buNone/>
            </a:pPr>
            <a:endParaRPr lang="en-CA" sz="2000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 Regex is very powerful yet could be very complex </a:t>
            </a:r>
            <a:r>
              <a:rPr lang="en-CA" sz="2000" dirty="0">
                <a:solidFill>
                  <a:srgbClr val="002060"/>
                </a:solidFill>
                <a:sym typeface="Wingdings" panose="05000000000000000000" pitchFamily="2" charset="2"/>
              </a:rPr>
              <a:t> we are covering the basics in this course.</a:t>
            </a: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  <a:p>
            <a:pPr>
              <a:buFont typeface="Wingdings" panose="05000000000000000000" pitchFamily="2" charset="2"/>
              <a:buChar char="§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62764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3061" y="962464"/>
            <a:ext cx="10459941" cy="836519"/>
          </a:xfrm>
        </p:spPr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built-in Exception Class Hierarchy 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66311D38-5A6F-4023-B761-6C4157EC4F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622057"/>
              </p:ext>
            </p:extLst>
          </p:nvPr>
        </p:nvGraphicFramePr>
        <p:xfrm>
          <a:off x="119270" y="1861491"/>
          <a:ext cx="11777869" cy="451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4871">
                  <a:extLst>
                    <a:ext uri="{9D8B030D-6E8A-4147-A177-3AD203B41FA5}">
                      <a16:colId xmlns:a16="http://schemas.microsoft.com/office/drawing/2014/main" val="22872462"/>
                    </a:ext>
                  </a:extLst>
                </a:gridCol>
                <a:gridCol w="8692998">
                  <a:extLst>
                    <a:ext uri="{9D8B030D-6E8A-4147-A177-3AD203B41FA5}">
                      <a16:colId xmlns:a16="http://schemas.microsoft.com/office/drawing/2014/main" val="2881425331"/>
                    </a:ext>
                  </a:extLst>
                </a:gridCol>
              </a:tblGrid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CA" sz="2000" b="1" dirty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Syntax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000" b="1" dirty="0">
                          <a:solidFill>
                            <a:schemeClr val="tx1"/>
                          </a:solidFill>
                        </a:rPr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99878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regex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Creates a regular expression pattern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2143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regex_match</a:t>
                      </a:r>
                      <a:endParaRPr lang="en-CA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Return a </a:t>
                      </a:r>
                      <a:r>
                        <a:rPr lang="en-CA" sz="1600" b="0" dirty="0">
                          <a:solidFill>
                            <a:srgbClr val="C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boolean</a:t>
                      </a:r>
                      <a:r>
                        <a:rPr lang="en-CA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to indicate whether the target sequence perfectly matches the regular expression pattern or not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112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regex_search</a:t>
                      </a:r>
                      <a:endParaRPr lang="en-CA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Return a </a:t>
                      </a:r>
                      <a:r>
                        <a:rPr lang="en-CA" sz="1600" b="0" dirty="0">
                          <a:solidFill>
                            <a:srgbClr val="C0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boolean</a:t>
                      </a:r>
                      <a:r>
                        <a:rPr lang="en-CA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to indicate if regular expression is found on sub-sequence of target sequence or not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0664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regex_replace</a:t>
                      </a:r>
                      <a:endParaRPr lang="en-CA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creates a copy of the target sequence with all regular expression matches replaced by a certain string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99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match-results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container class used to store the matches found on the target sequence after matching process. </a:t>
                      </a: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It is automatically filled by </a:t>
                      </a:r>
                      <a:r>
                        <a:rPr lang="en-US" sz="16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  <a:hlinkClick r:id="rId2"/>
                        </a:rPr>
                        <a:t>regex_match</a:t>
                      </a: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, </a:t>
                      </a:r>
                      <a:r>
                        <a:rPr lang="en-US" sz="16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  <a:hlinkClick r:id="rId3"/>
                        </a:rPr>
                        <a:t>regex_search</a:t>
                      </a: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or a </a:t>
                      </a:r>
                      <a:r>
                        <a:rPr lang="en-US" sz="16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  <a:hlinkClick r:id="rId4"/>
                        </a:rPr>
                        <a:t>regex_iterator</a:t>
                      </a: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with the results of the matching operation (</a:t>
                      </a:r>
                      <a:r>
                        <a:rPr lang="en-US" sz="1600" b="0" i="0" kern="1200" dirty="0">
                          <a:solidFill>
                            <a:srgbClr val="C00000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size(),ready(),empty()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)</a:t>
                      </a:r>
                      <a:endParaRPr lang="en-CA" sz="1600" b="0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4860913"/>
                  </a:ext>
                </a:extLst>
              </a:tr>
              <a:tr h="148644">
                <a:tc>
                  <a:txBody>
                    <a:bodyPr/>
                    <a:lstStyle/>
                    <a:p>
                      <a:r>
                        <a:rPr lang="en-CA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sregex_iterator</a:t>
                      </a:r>
                      <a:endParaRPr lang="en-CA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6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Assigns an iterator to iterate over the different matches of the same regex pattern in a target sequence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875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b="1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smatch</a:t>
                      </a:r>
                      <a:endParaRPr lang="en-CA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instantiation of the </a:t>
                      </a:r>
                      <a:r>
                        <a:rPr lang="en-US" sz="1600" b="0" i="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  <a:hlinkClick r:id="rId5"/>
                        </a:rPr>
                        <a:t>match_results</a:t>
                      </a: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 class </a:t>
                      </a:r>
                      <a:endParaRPr lang="en-CA" sz="16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0177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0666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008AB-4076-42A1-8306-0B03D75CF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66725"/>
            <a:ext cx="10058400" cy="1450757"/>
          </a:xfrm>
        </p:spPr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&lt;regex&gt;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9FBA1-6029-4EEE-B24B-449B570BDF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87" y="2108201"/>
            <a:ext cx="10549393" cy="414351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CA" sz="2000" dirty="0">
                <a:solidFill>
                  <a:srgbClr val="002060"/>
                </a:solidFill>
              </a:rPr>
              <a:t>Regex </a:t>
            </a:r>
            <a:r>
              <a:rPr lang="en-CA" sz="2000" dirty="0" err="1">
                <a:solidFill>
                  <a:srgbClr val="002060"/>
                </a:solidFill>
              </a:rPr>
              <a:t>pattern_name</a:t>
            </a:r>
            <a:r>
              <a:rPr lang="en-CA" sz="2000" dirty="0">
                <a:solidFill>
                  <a:srgbClr val="002060"/>
                </a:solidFill>
              </a:rPr>
              <a:t> (</a:t>
            </a:r>
            <a:r>
              <a:rPr lang="en-CA" sz="2000" dirty="0" err="1">
                <a:solidFill>
                  <a:srgbClr val="002060"/>
                </a:solidFill>
              </a:rPr>
              <a:t>target_sequence</a:t>
            </a:r>
            <a:r>
              <a:rPr lang="en-CA" sz="2000" dirty="0">
                <a:solidFill>
                  <a:srgbClr val="002060"/>
                </a:solidFill>
              </a:rPr>
              <a:t>, result, </a:t>
            </a:r>
            <a:r>
              <a:rPr lang="en-CA" sz="2000" dirty="0" err="1">
                <a:solidFill>
                  <a:srgbClr val="002060"/>
                </a:solidFill>
              </a:rPr>
              <a:t>regex_pattern</a:t>
            </a:r>
            <a:r>
              <a:rPr lang="en-CA" sz="2000" dirty="0">
                <a:solidFill>
                  <a:srgbClr val="002060"/>
                </a:solidFill>
              </a:rPr>
              <a:t>) </a:t>
            </a:r>
          </a:p>
          <a:p>
            <a:pPr marL="0" indent="0">
              <a:buNone/>
            </a:pPr>
            <a:r>
              <a:rPr lang="en-CA" sz="1600" dirty="0">
                <a:solidFill>
                  <a:srgbClr val="2B91AF"/>
                </a:solidFill>
                <a:latin typeface="Consolas" panose="020B0609020204030204" pitchFamily="49" charset="0"/>
              </a:rPr>
              <a:t>	regex</a:t>
            </a:r>
            <a:r>
              <a:rPr lang="en-CA" sz="1600" dirty="0">
                <a:solidFill>
                  <a:srgbClr val="000000"/>
                </a:solidFill>
                <a:latin typeface="Consolas" panose="020B0609020204030204" pitchFamily="49" charset="0"/>
              </a:rPr>
              <a:t> pattern(</a:t>
            </a:r>
            <a:r>
              <a:rPr lang="en-CA" sz="1600" dirty="0">
                <a:solidFill>
                  <a:srgbClr val="A31515"/>
                </a:solidFill>
                <a:latin typeface="Consolas" panose="020B0609020204030204" pitchFamily="49" charset="0"/>
              </a:rPr>
              <a:t>"[0-9]{4,7}"</a:t>
            </a:r>
            <a:r>
              <a:rPr lang="en-CA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endParaRPr lang="en-CA" sz="1600" dirty="0">
              <a:solidFill>
                <a:srgbClr val="002060"/>
              </a:solidFill>
              <a:latin typeface="Consolas" panose="020B0609020204030204" pitchFamily="49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CA" sz="2000" dirty="0" err="1">
                <a:solidFill>
                  <a:srgbClr val="002060"/>
                </a:solidFill>
              </a:rPr>
              <a:t>Regex_match</a:t>
            </a:r>
            <a:r>
              <a:rPr lang="en-CA" sz="2000" dirty="0">
                <a:solidFill>
                  <a:srgbClr val="002060"/>
                </a:solidFill>
              </a:rPr>
              <a:t> (</a:t>
            </a:r>
            <a:r>
              <a:rPr lang="en-CA" sz="2000" dirty="0" err="1">
                <a:solidFill>
                  <a:srgbClr val="002060"/>
                </a:solidFill>
              </a:rPr>
              <a:t>target_sequence</a:t>
            </a:r>
            <a:r>
              <a:rPr lang="en-CA" sz="2000" dirty="0">
                <a:solidFill>
                  <a:srgbClr val="002060"/>
                </a:solidFill>
              </a:rPr>
              <a:t>, result, </a:t>
            </a:r>
            <a:r>
              <a:rPr lang="en-CA" sz="2000" dirty="0" err="1">
                <a:solidFill>
                  <a:srgbClr val="002060"/>
                </a:solidFill>
              </a:rPr>
              <a:t>regex_pattern</a:t>
            </a:r>
            <a:r>
              <a:rPr lang="en-CA" sz="2000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	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regex_match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test,res,pattern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  <a:endParaRPr lang="en-CA" sz="1600" dirty="0">
              <a:solidFill>
                <a:srgbClr val="002060"/>
              </a:solidFill>
              <a:latin typeface="Consolas" panose="020B0609020204030204" pitchFamily="49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CA" sz="2000" dirty="0" err="1">
                <a:solidFill>
                  <a:srgbClr val="002060"/>
                </a:solidFill>
              </a:rPr>
              <a:t>Regex_search</a:t>
            </a:r>
            <a:r>
              <a:rPr lang="en-CA" sz="2000" dirty="0">
                <a:solidFill>
                  <a:srgbClr val="002060"/>
                </a:solidFill>
              </a:rPr>
              <a:t> (</a:t>
            </a:r>
            <a:r>
              <a:rPr lang="en-CA" sz="2000" dirty="0" err="1">
                <a:solidFill>
                  <a:srgbClr val="002060"/>
                </a:solidFill>
              </a:rPr>
              <a:t>target_sequence</a:t>
            </a:r>
            <a:r>
              <a:rPr lang="en-CA" sz="2000" dirty="0">
                <a:solidFill>
                  <a:srgbClr val="002060"/>
                </a:solidFill>
              </a:rPr>
              <a:t>, result, </a:t>
            </a:r>
            <a:r>
              <a:rPr lang="en-CA" sz="2000" dirty="0" err="1">
                <a:solidFill>
                  <a:srgbClr val="002060"/>
                </a:solidFill>
              </a:rPr>
              <a:t>regex_pattern</a:t>
            </a:r>
            <a:r>
              <a:rPr lang="en-CA" sz="2000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en-CA" dirty="0"/>
              <a:t>	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regex_search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test,res,pattern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en-CA" sz="2400" dirty="0" err="1">
                <a:solidFill>
                  <a:srgbClr val="002060"/>
                </a:solidFill>
              </a:rPr>
              <a:t>sregex_iterator</a:t>
            </a:r>
            <a:r>
              <a:rPr lang="en-CA" sz="2400" dirty="0">
                <a:solidFill>
                  <a:srgbClr val="002060"/>
                </a:solidFill>
              </a:rPr>
              <a:t> </a:t>
            </a:r>
            <a:r>
              <a:rPr lang="en-CA" sz="2400" dirty="0" err="1">
                <a:solidFill>
                  <a:srgbClr val="002060"/>
                </a:solidFill>
              </a:rPr>
              <a:t>Iterator_name</a:t>
            </a:r>
            <a:r>
              <a:rPr lang="en-CA" sz="2400" dirty="0">
                <a:solidFill>
                  <a:srgbClr val="002060"/>
                </a:solidFill>
              </a:rPr>
              <a:t> (</a:t>
            </a:r>
            <a:r>
              <a:rPr lang="en-CA" sz="2400" dirty="0" err="1">
                <a:solidFill>
                  <a:srgbClr val="002060"/>
                </a:solidFill>
              </a:rPr>
              <a:t>start,end,pattern</a:t>
            </a:r>
            <a:r>
              <a:rPr lang="en-CA" sz="2400" dirty="0">
                <a:solidFill>
                  <a:srgbClr val="002060"/>
                </a:solidFill>
              </a:rPr>
              <a:t>)	</a:t>
            </a:r>
          </a:p>
          <a:p>
            <a:r>
              <a:rPr lang="en-CA" sz="2400" dirty="0">
                <a:solidFill>
                  <a:srgbClr val="002060"/>
                </a:solidFill>
                <a:latin typeface="Consolas" panose="020B0609020204030204" pitchFamily="49" charset="0"/>
              </a:rPr>
              <a:t>     </a:t>
            </a:r>
            <a:r>
              <a:rPr lang="en-CA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sregex_iterator</a:t>
            </a:r>
            <a:r>
              <a:rPr lang="en-CA" sz="1600" dirty="0">
                <a:solidFill>
                  <a:srgbClr val="000000"/>
                </a:solidFill>
                <a:latin typeface="Consolas" panose="020B0609020204030204" pitchFamily="49" charset="0"/>
              </a:rPr>
              <a:t> it(</a:t>
            </a:r>
            <a:r>
              <a:rPr lang="en-CA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str.begin</a:t>
            </a:r>
            <a:r>
              <a:rPr lang="en-CA" sz="1600" dirty="0">
                <a:solidFill>
                  <a:srgbClr val="000000"/>
                </a:solidFill>
                <a:latin typeface="Consolas" panose="020B0609020204030204" pitchFamily="49" charset="0"/>
              </a:rPr>
              <a:t>(), </a:t>
            </a:r>
            <a:r>
              <a:rPr lang="en-CA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str.end</a:t>
            </a:r>
            <a:r>
              <a:rPr lang="en-CA" sz="1600" dirty="0">
                <a:solidFill>
                  <a:srgbClr val="000000"/>
                </a:solidFill>
                <a:latin typeface="Consolas" panose="020B0609020204030204" pitchFamily="49" charset="0"/>
              </a:rPr>
              <a:t>(), pattern)</a:t>
            </a:r>
            <a:endParaRPr lang="en-CA" dirty="0"/>
          </a:p>
          <a:p>
            <a:r>
              <a:rPr lang="en-CA" dirty="0">
                <a:solidFill>
                  <a:srgbClr val="C00000"/>
                </a:solidFill>
              </a:rPr>
              <a:t>Note: There are various overloading for </a:t>
            </a:r>
            <a:r>
              <a:rPr lang="en-CA" dirty="0" err="1">
                <a:solidFill>
                  <a:srgbClr val="C00000"/>
                </a:solidFill>
              </a:rPr>
              <a:t>regex_match</a:t>
            </a:r>
            <a:r>
              <a:rPr lang="en-CA" dirty="0">
                <a:solidFill>
                  <a:srgbClr val="C00000"/>
                </a:solidFill>
              </a:rPr>
              <a:t>() and </a:t>
            </a:r>
            <a:r>
              <a:rPr lang="en-CA" dirty="0" err="1">
                <a:solidFill>
                  <a:srgbClr val="C00000"/>
                </a:solidFill>
              </a:rPr>
              <a:t>regex_search</a:t>
            </a:r>
            <a:r>
              <a:rPr lang="en-CA" dirty="0">
                <a:solidFill>
                  <a:srgbClr val="C00000"/>
                </a:solidFill>
              </a:rPr>
              <a:t>(), some with no argument for result.</a:t>
            </a:r>
          </a:p>
        </p:txBody>
      </p:sp>
    </p:spTree>
    <p:extLst>
      <p:ext uri="{BB962C8B-B14F-4D97-AF65-F5344CB8AC3E}">
        <p14:creationId xmlns:p14="http://schemas.microsoft.com/office/powerpoint/2010/main" val="553844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E9E40-32A8-419C-A743-BFDCF194D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Creating a pattern for regex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CC137-A9FC-4FC6-A716-A56D66277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043" y="2108201"/>
            <a:ext cx="10509637" cy="425284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CA" dirty="0">
                <a:solidFill>
                  <a:srgbClr val="002060"/>
                </a:solidFill>
              </a:rPr>
              <a:t>I. Matching a text</a:t>
            </a:r>
          </a:p>
          <a:p>
            <a:pPr lvl="1"/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pattern(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"talk"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</a:p>
          <a:p>
            <a:pPr lvl="1"/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Matches anything with 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talk</a:t>
            </a:r>
          </a:p>
          <a:p>
            <a:pPr lvl="1"/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Ex: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talk, talked, talking   </a:t>
            </a:r>
          </a:p>
          <a:p>
            <a:pPr marL="0">
              <a:buNone/>
            </a:pPr>
            <a:r>
              <a:rPr lang="en-CA" sz="2200" dirty="0">
                <a:solidFill>
                  <a:srgbClr val="002060"/>
                </a:solidFill>
              </a:rPr>
              <a:t>II. Matching text with alternation</a:t>
            </a:r>
          </a:p>
          <a:p>
            <a:pPr lvl="1"/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pattern(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CA" sz="1800" dirty="0" err="1">
                <a:solidFill>
                  <a:srgbClr val="A31515"/>
                </a:solidFill>
                <a:latin typeface="Consolas" panose="020B0609020204030204" pitchFamily="49" charset="0"/>
              </a:rPr>
              <a:t>cpp|assembly|network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lvl="1"/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| is a logical or</a:t>
            </a:r>
          </a:p>
          <a:p>
            <a:pPr lvl="1"/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Matches occurs if target sequence contains </a:t>
            </a:r>
            <a:r>
              <a:rPr lang="en-CA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cpp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or assembly or network</a:t>
            </a:r>
          </a:p>
          <a:p>
            <a:pPr marL="0">
              <a:buNone/>
            </a:pPr>
            <a:r>
              <a:rPr lang="en-CA" sz="2000" dirty="0">
                <a:solidFill>
                  <a:srgbClr val="002060"/>
                </a:solidFill>
              </a:rPr>
              <a:t>III. Matching text with alternation and grouping</a:t>
            </a:r>
          </a:p>
          <a:p>
            <a:pPr lvl="1"/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pattern(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“(</a:t>
            </a:r>
            <a:r>
              <a:rPr lang="en-CA" sz="1800" dirty="0" err="1">
                <a:solidFill>
                  <a:srgbClr val="A31515"/>
                </a:solidFill>
                <a:latin typeface="Consolas" panose="020B0609020204030204" pitchFamily="49" charset="0"/>
              </a:rPr>
              <a:t>pa|ca|shi|passpo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)rt"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lvl="1"/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Matches occurs if target sequence contains part, cart, shirt, or passport</a:t>
            </a:r>
          </a:p>
          <a:p>
            <a:pPr lvl="1"/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Note: | operator is optional, omitting it from the previous expression will still match part, cart, shirt, passport. </a:t>
            </a:r>
          </a:p>
        </p:txBody>
      </p:sp>
    </p:spTree>
    <p:extLst>
      <p:ext uri="{BB962C8B-B14F-4D97-AF65-F5344CB8AC3E}">
        <p14:creationId xmlns:p14="http://schemas.microsoft.com/office/powerpoint/2010/main" val="2053075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E9E40-32A8-419C-A743-BFDCF194D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Creating a pattern for regex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CC137-A9FC-4FC6-A716-A56D662770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425284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CA" sz="2900" dirty="0">
                <a:solidFill>
                  <a:srgbClr val="002060"/>
                </a:solidFill>
              </a:rPr>
              <a:t>IV. Matching single digit using [ ]</a:t>
            </a:r>
          </a:p>
          <a:p>
            <a:pPr lvl="1"/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pattern(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"[0-9]"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</a:p>
          <a:p>
            <a:pPr lvl="1"/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Matches single digit in the range of 0 to 9  </a:t>
            </a:r>
          </a:p>
          <a:p>
            <a:pPr marL="201168" lvl="1" indent="0">
              <a:buNone/>
            </a:pPr>
            <a:endParaRPr lang="en-CA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pattern(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"[a-z0-9]"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Matches single character a-z or single number in the range of 0 to 9</a:t>
            </a:r>
          </a:p>
          <a:p>
            <a:pPr marL="0">
              <a:buNone/>
            </a:pPr>
            <a:r>
              <a:rPr lang="en-CA" sz="2900" dirty="0">
                <a:solidFill>
                  <a:srgbClr val="002060"/>
                </a:solidFill>
              </a:rPr>
              <a:t>V. Matching quantifiers 	</a:t>
            </a:r>
          </a:p>
          <a:p>
            <a:pPr marL="25146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CA" sz="2200" b="1" dirty="0">
                <a:solidFill>
                  <a:srgbClr val="C00000"/>
                </a:solidFill>
              </a:rPr>
              <a:t>+</a:t>
            </a:r>
            <a:r>
              <a:rPr lang="en-CA" sz="2200" dirty="0"/>
              <a:t> 1 or more occurrences </a:t>
            </a:r>
          </a:p>
          <a:p>
            <a:pPr marL="25146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CA" sz="2200" b="1" dirty="0">
                <a:solidFill>
                  <a:srgbClr val="C00000"/>
                </a:solidFill>
              </a:rPr>
              <a:t>*</a:t>
            </a:r>
            <a:r>
              <a:rPr lang="en-CA" sz="2200" dirty="0"/>
              <a:t>  zero or more occurrences </a:t>
            </a:r>
          </a:p>
          <a:p>
            <a:pPr marL="25146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CA" sz="2200" b="1" dirty="0">
                <a:solidFill>
                  <a:srgbClr val="C00000"/>
                </a:solidFill>
              </a:rPr>
              <a:t>?</a:t>
            </a:r>
            <a:r>
              <a:rPr lang="en-CA" sz="2200" dirty="0"/>
              <a:t> Zero or 1 occurrence </a:t>
            </a:r>
          </a:p>
          <a:p>
            <a:pPr marL="25146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CA" sz="2200" b="1" dirty="0">
                <a:solidFill>
                  <a:srgbClr val="C00000"/>
                </a:solidFill>
              </a:rPr>
              <a:t>{</a:t>
            </a:r>
            <a:r>
              <a:rPr lang="en-CA" sz="2200" b="1" dirty="0" err="1">
                <a:solidFill>
                  <a:srgbClr val="C00000"/>
                </a:solidFill>
              </a:rPr>
              <a:t>x,y</a:t>
            </a:r>
            <a:r>
              <a:rPr lang="en-CA" sz="2200" b="1" dirty="0">
                <a:solidFill>
                  <a:srgbClr val="C00000"/>
                </a:solidFill>
              </a:rPr>
              <a:t>}</a:t>
            </a:r>
            <a:r>
              <a:rPr lang="en-CA" sz="2200" dirty="0"/>
              <a:t> matches a minimum of x occurrences and a maximum of y occurrences </a:t>
            </a:r>
          </a:p>
          <a:p>
            <a:pPr lvl="1"/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pattern(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"[0-9]*"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lvl="1"/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pattern(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"[a-z]+"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lvl="1"/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pattern(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"[0-9]{2,4}"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</a:p>
          <a:p>
            <a:pPr lvl="1"/>
            <a:r>
              <a:rPr lang="en-CA" sz="1800" dirty="0">
                <a:solidFill>
                  <a:srgbClr val="2B91AF"/>
                </a:solidFill>
                <a:latin typeface="Consolas" panose="020B0609020204030204" pitchFamily="49" charset="0"/>
              </a:rPr>
              <a:t>regex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 pattern(</a:t>
            </a:r>
            <a:r>
              <a:rPr lang="en-CA" sz="1800" dirty="0">
                <a:solidFill>
                  <a:srgbClr val="A31515"/>
                </a:solidFill>
                <a:latin typeface="Consolas" panose="020B0609020204030204" pitchFamily="49" charset="0"/>
              </a:rPr>
              <a:t>"AD+VN{2,3}C?"</a:t>
            </a:r>
            <a:r>
              <a:rPr lang="en-CA" sz="180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</a:p>
          <a:p>
            <a:pPr marL="201168" lvl="1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matches A, 1 or more D's, V, 2 or 3 N's followed by zero or one C’s (</a:t>
            </a:r>
            <a:r>
              <a:rPr lang="en-US" sz="1800" dirty="0">
                <a:solidFill>
                  <a:srgbClr val="C00000"/>
                </a:solidFill>
                <a:latin typeface="Consolas" panose="020B0609020204030204" pitchFamily="49" charset="0"/>
              </a:rPr>
              <a:t>EX 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ADVNN, ADDVNNNC)</a:t>
            </a:r>
            <a:endParaRPr lang="en-CA" sz="1800" dirty="0">
              <a:solidFill>
                <a:srgbClr val="00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881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EED6-48E9-43A3-8243-3F265074C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Creating a pattern for regex (3)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7E8A6-EEC7-437D-A817-95413213E4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sz="2200" dirty="0">
                <a:solidFill>
                  <a:srgbClr val="002060"/>
                </a:solidFill>
              </a:rPr>
              <a:t>VI. </a:t>
            </a:r>
            <a:r>
              <a:rPr lang="en-CA" sz="2200" dirty="0" err="1">
                <a:solidFill>
                  <a:srgbClr val="002060"/>
                </a:solidFill>
              </a:rPr>
              <a:t>Metasymbols</a:t>
            </a:r>
            <a:r>
              <a:rPr lang="en-CA" sz="2200" dirty="0">
                <a:solidFill>
                  <a:srgbClr val="002060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/>
              <a:t> The dot (</a:t>
            </a:r>
            <a:r>
              <a:rPr lang="en-CA" dirty="0">
                <a:solidFill>
                  <a:srgbClr val="0070C0"/>
                </a:solidFill>
              </a:rPr>
              <a:t>.</a:t>
            </a:r>
            <a:r>
              <a:rPr lang="en-CA" dirty="0"/>
              <a:t>) matches any single character (doesn’t match empty string </a:t>
            </a:r>
            <a:r>
              <a:rPr lang="en-CA" dirty="0" err="1"/>
              <a:t>i.e</a:t>
            </a:r>
            <a:r>
              <a:rPr lang="en-CA" dirty="0"/>
              <a:t> equivalent to [^\n])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/>
              <a:t> </a:t>
            </a:r>
            <a:r>
              <a:rPr lang="en-CA" dirty="0">
                <a:solidFill>
                  <a:srgbClr val="0070C0"/>
                </a:solidFill>
              </a:rPr>
              <a:t>\d </a:t>
            </a:r>
            <a:r>
              <a:rPr lang="en-CA" dirty="0"/>
              <a:t>matches any digit (similar to </a:t>
            </a:r>
            <a:r>
              <a:rPr lang="en-CA" dirty="0">
                <a:solidFill>
                  <a:srgbClr val="C00000"/>
                </a:solidFill>
              </a:rPr>
              <a:t>[0-9]</a:t>
            </a:r>
            <a:r>
              <a:rPr lang="en-CA" dirty="0">
                <a:solidFill>
                  <a:schemeClr val="tx1"/>
                </a:solidFill>
              </a:rPr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CA" dirty="0"/>
              <a:t> </a:t>
            </a:r>
            <a:r>
              <a:rPr lang="en-CA" dirty="0">
                <a:solidFill>
                  <a:srgbClr val="0070C0"/>
                </a:solidFill>
              </a:rPr>
              <a:t>\D</a:t>
            </a:r>
            <a:r>
              <a:rPr lang="en-CA" dirty="0"/>
              <a:t> matches non-digit (i.e. </a:t>
            </a:r>
            <a:r>
              <a:rPr lang="en-CA" dirty="0">
                <a:solidFill>
                  <a:srgbClr val="C00000"/>
                </a:solidFill>
              </a:rPr>
              <a:t>[^0-9]</a:t>
            </a:r>
            <a:r>
              <a:rPr lang="en-CA" dirty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/>
              <a:t> </a:t>
            </a:r>
            <a:r>
              <a:rPr lang="en-CA" dirty="0">
                <a:solidFill>
                  <a:srgbClr val="0070C0"/>
                </a:solidFill>
              </a:rPr>
              <a:t>\w </a:t>
            </a:r>
            <a:r>
              <a:rPr lang="en-CA" dirty="0"/>
              <a:t>matches word character (similar to </a:t>
            </a:r>
            <a:r>
              <a:rPr lang="en-CA" dirty="0">
                <a:solidFill>
                  <a:srgbClr val="C00000"/>
                </a:solidFill>
              </a:rPr>
              <a:t>[a-zA-Z0-9_]</a:t>
            </a:r>
            <a:r>
              <a:rPr lang="en-CA" dirty="0">
                <a:solidFill>
                  <a:schemeClr val="tx1"/>
                </a:solidFill>
              </a:rPr>
              <a:t>)</a:t>
            </a:r>
            <a:endParaRPr lang="en-CA" dirty="0">
              <a:solidFill>
                <a:srgbClr val="C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CA" dirty="0">
                <a:solidFill>
                  <a:srgbClr val="0070C0"/>
                </a:solidFill>
              </a:rPr>
              <a:t>\W</a:t>
            </a:r>
            <a:r>
              <a:rPr lang="en-CA" dirty="0"/>
              <a:t> matches non-word (i.e. </a:t>
            </a:r>
            <a:r>
              <a:rPr lang="en-CA" dirty="0">
                <a:solidFill>
                  <a:srgbClr val="C00000"/>
                </a:solidFill>
              </a:rPr>
              <a:t>[^a-zA-Z0-9_]</a:t>
            </a:r>
            <a:r>
              <a:rPr lang="en-CA" dirty="0">
                <a:solidFill>
                  <a:schemeClr val="tx1"/>
                </a:solidFill>
              </a:rPr>
              <a:t>)</a:t>
            </a:r>
            <a:endParaRPr lang="en-CA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CA" dirty="0"/>
              <a:t> </a:t>
            </a:r>
            <a:r>
              <a:rPr lang="en-CA" dirty="0">
                <a:solidFill>
                  <a:srgbClr val="0070C0"/>
                </a:solidFill>
              </a:rPr>
              <a:t>\s</a:t>
            </a:r>
            <a:r>
              <a:rPr lang="en-CA" dirty="0"/>
              <a:t> matches whitespace (similar to </a:t>
            </a:r>
            <a:r>
              <a:rPr lang="en-CA" dirty="0">
                <a:solidFill>
                  <a:srgbClr val="C00000"/>
                </a:solidFill>
              </a:rPr>
              <a:t>[\t\n\r\f]</a:t>
            </a:r>
            <a:r>
              <a:rPr lang="en-CA" dirty="0">
                <a:solidFill>
                  <a:schemeClr val="tx1"/>
                </a:solidFill>
              </a:rPr>
              <a:t> )</a:t>
            </a:r>
            <a:endParaRPr lang="en-CA" dirty="0">
              <a:solidFill>
                <a:srgbClr val="C00000"/>
              </a:solidFill>
            </a:endParaRPr>
          </a:p>
          <a:p>
            <a:pPr marL="578358" lvl="1" indent="-285750">
              <a:buFont typeface="Wingdings" panose="05000000000000000000" pitchFamily="2" charset="2"/>
              <a:buChar char="§"/>
            </a:pPr>
            <a:r>
              <a:rPr lang="en-CA" dirty="0">
                <a:solidFill>
                  <a:srgbClr val="0070C0"/>
                </a:solidFill>
              </a:rPr>
              <a:t>\S </a:t>
            </a:r>
            <a:r>
              <a:rPr lang="en-CA" dirty="0"/>
              <a:t>matches non-whitespace (i.e. </a:t>
            </a:r>
            <a:r>
              <a:rPr lang="en-CA" dirty="0">
                <a:solidFill>
                  <a:srgbClr val="C00000"/>
                </a:solidFill>
              </a:rPr>
              <a:t>[^\t\n\r\f]</a:t>
            </a:r>
            <a:r>
              <a:rPr lang="en-CA" dirty="0">
                <a:solidFill>
                  <a:schemeClr val="tx1"/>
                </a:solidFill>
              </a:rPr>
              <a:t>)</a:t>
            </a:r>
          </a:p>
          <a:p>
            <a:r>
              <a:rPr lang="en-CA" dirty="0">
                <a:solidFill>
                  <a:schemeClr val="tx1"/>
                </a:solidFill>
              </a:rPr>
              <a:t>Note: In coding, these special characters must be proceeded with two backslashes </a:t>
            </a:r>
            <a:r>
              <a:rPr lang="en-CA" dirty="0">
                <a:solidFill>
                  <a:srgbClr val="C00000"/>
                </a:solidFill>
              </a:rPr>
              <a:t>(such as \\D)</a:t>
            </a:r>
            <a:endParaRPr lang="en-CA" dirty="0"/>
          </a:p>
          <a:p>
            <a:pPr marL="514350" indent="-514350">
              <a:buFont typeface="+mj-lt"/>
              <a:buAutoNum type="romanUcPeriod"/>
            </a:pPr>
            <a:endParaRPr lang="en-CA" dirty="0"/>
          </a:p>
          <a:p>
            <a:pPr marL="514350" indent="-514350">
              <a:buFont typeface="+mj-lt"/>
              <a:buAutoNum type="romanUcPeriod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12032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EED6-48E9-43A3-8243-3F265074C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C00000"/>
                </a:solidFill>
              </a:rPr>
              <a:t>Creating a pattern for regex (4)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7E8A6-EEC7-437D-A817-95413213E4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A" sz="2200" dirty="0">
                <a:solidFill>
                  <a:srgbClr val="002060"/>
                </a:solidFill>
              </a:rPr>
              <a:t>VI. </a:t>
            </a:r>
            <a:r>
              <a:rPr lang="en-CA" sz="2200" dirty="0" err="1">
                <a:solidFill>
                  <a:srgbClr val="002060"/>
                </a:solidFill>
              </a:rPr>
              <a:t>Metasymbols</a:t>
            </a:r>
            <a:r>
              <a:rPr lang="en-CA" sz="2200" dirty="0">
                <a:solidFill>
                  <a:srgbClr val="002060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/>
              <a:t> </a:t>
            </a:r>
            <a:r>
              <a:rPr lang="en-CA" dirty="0">
                <a:solidFill>
                  <a:srgbClr val="C00000"/>
                </a:solidFill>
              </a:rPr>
              <a:t>^</a:t>
            </a:r>
            <a:r>
              <a:rPr lang="en-CA" dirty="0"/>
              <a:t> means the matches at beginning of the target sequence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CA" dirty="0">
                <a:solidFill>
                  <a:srgbClr val="C00000"/>
                </a:solidFill>
              </a:rPr>
              <a:t>^</a:t>
            </a:r>
            <a:r>
              <a:rPr lang="en-CA" dirty="0"/>
              <a:t> could be negation if placed in [ ]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>
                <a:solidFill>
                  <a:srgbClr val="C00000"/>
                </a:solidFill>
              </a:rPr>
              <a:t>$</a:t>
            </a:r>
            <a:r>
              <a:rPr lang="en-CA" dirty="0"/>
              <a:t> means the matches at the end of the target sequence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CA" dirty="0">
                <a:solidFill>
                  <a:srgbClr val="C00000"/>
                </a:solidFill>
              </a:rPr>
              <a:t>\b </a:t>
            </a:r>
            <a:r>
              <a:rPr lang="en-CA" dirty="0"/>
              <a:t>begging of a word (must be escaped i.e. </a:t>
            </a:r>
            <a:r>
              <a:rPr lang="en-CA" dirty="0">
                <a:hlinkClick r:id="rId2" action="ppaction://hlinkfile"/>
              </a:rPr>
              <a:t>\\b</a:t>
            </a:r>
            <a:r>
              <a:rPr lang="en-CA" dirty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CA" dirty="0"/>
              <a:t>The regular expression is matched if the begging of a word in target sequence is matching the regular expression pattern.</a:t>
            </a:r>
          </a:p>
          <a:p>
            <a:pPr marL="0" indent="0">
              <a:buNone/>
            </a:pPr>
            <a:endParaRPr lang="en-CA" dirty="0"/>
          </a:p>
          <a:p>
            <a:pPr marL="514350" indent="-514350">
              <a:buFont typeface="+mj-lt"/>
              <a:buAutoNum type="romanUcPeriod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98472837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VTI">
  <a:themeElements>
    <a:clrScheme name="Custom 37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9BA8B7"/>
      </a:accent1>
      <a:accent2>
        <a:srgbClr val="E6A02E"/>
      </a:accent2>
      <a:accent3>
        <a:srgbClr val="BF6A3B"/>
      </a:accent3>
      <a:accent4>
        <a:srgbClr val="92987A"/>
      </a:accent4>
      <a:accent5>
        <a:srgbClr val="857659"/>
      </a:accent5>
      <a:accent6>
        <a:srgbClr val="A0988C"/>
      </a:accent6>
      <a:hlink>
        <a:srgbClr val="00B0F0"/>
      </a:hlink>
      <a:folHlink>
        <a:srgbClr val="738F97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112F7D41B13E4785F9979A35F7E50C" ma:contentTypeVersion="3" ma:contentTypeDescription="Create a new document." ma:contentTypeScope="" ma:versionID="50d532a4eca24e01a673aa801835ccd3">
  <xsd:schema xmlns:xsd="http://www.w3.org/2001/XMLSchema" xmlns:xs="http://www.w3.org/2001/XMLSchema" xmlns:p="http://schemas.microsoft.com/office/2006/metadata/properties" xmlns:ns2="7d20dd7b-ef9a-4d0a-b1be-71e30c1721f0" targetNamespace="http://schemas.microsoft.com/office/2006/metadata/properties" ma:root="true" ma:fieldsID="b04da4da6fc9e0e3f1d76791181f8856" ns2:_="">
    <xsd:import namespace="7d20dd7b-ef9a-4d0a-b1be-71e30c1721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20dd7b-ef9a-4d0a-b1be-71e30c1721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646C36-D994-4DBD-9A53-9B2DFD8D7208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10D4B124-F7E9-4A92-A2A5-B6DC8613D1CD}"/>
</file>

<file path=customXml/itemProps3.xml><?xml version="1.0" encoding="utf-8"?>
<ds:datastoreItem xmlns:ds="http://schemas.openxmlformats.org/officeDocument/2006/customXml" ds:itemID="{147854D2-C2B1-4273-BEE8-C059778BC5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{A9227D18-DC72-4C10-8757-31E7C0412D79}tf56160789_wac</Template>
  <TotalTime>0</TotalTime>
  <Words>1985</Words>
  <Application>Microsoft Office PowerPoint</Application>
  <PresentationFormat>Widescreen</PresentationFormat>
  <Paragraphs>197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Bookman Old Style</vt:lpstr>
      <vt:lpstr>Calibri</vt:lpstr>
      <vt:lpstr>Consolas</vt:lpstr>
      <vt:lpstr>Courier New</vt:lpstr>
      <vt:lpstr>Franklin Gothic Book</vt:lpstr>
      <vt:lpstr>Wingdings</vt:lpstr>
      <vt:lpstr>1_RetrospectVTI</vt:lpstr>
      <vt:lpstr>Regular Expression in C++</vt:lpstr>
      <vt:lpstr>Background</vt:lpstr>
      <vt:lpstr>Regular Expressions</vt:lpstr>
      <vt:lpstr>built-in Exception Class Hierarchy </vt:lpstr>
      <vt:lpstr>&lt;regex&gt; library</vt:lpstr>
      <vt:lpstr>Creating a pattern for regex (1)</vt:lpstr>
      <vt:lpstr>Creating a pattern for regex (2)</vt:lpstr>
      <vt:lpstr>Creating a pattern for regex (3)</vt:lpstr>
      <vt:lpstr>Creating a pattern for regex (4)</vt:lpstr>
      <vt:lpstr>Finding regular expression matches (1)</vt:lpstr>
      <vt:lpstr>Finding regular expression matches (2)</vt:lpstr>
      <vt:lpstr>Finding regular expression matches (3)</vt:lpstr>
      <vt:lpstr>Examples (1)</vt:lpstr>
      <vt:lpstr>Examples (2)</vt:lpstr>
      <vt:lpstr>Examples (3)</vt:lpstr>
      <vt:lpstr>Examples (4)</vt:lpstr>
      <vt:lpstr>Examples (5)</vt:lpstr>
      <vt:lpstr>Examples (6)</vt:lpstr>
      <vt:lpstr>Examples (6)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2020-11-01T08:58:22Z</dcterms:created>
  <dcterms:modified xsi:type="dcterms:W3CDTF">2020-11-15T12:01:53Z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0x010100D7112F7D41B13E4785F9979A35F7E50C</vt:lpwstr>
  </property>
</Properties>
</file>