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46" r:id="rId4"/>
  </p:sldMasterIdLst>
  <p:sldIdLst>
    <p:sldId id="257" r:id="rId5"/>
    <p:sldId id="258" r:id="rId6"/>
    <p:sldId id="315" r:id="rId7"/>
    <p:sldId id="313" r:id="rId8"/>
    <p:sldId id="316" r:id="rId9"/>
    <p:sldId id="314" r:id="rId10"/>
    <p:sldId id="295" r:id="rId11"/>
    <p:sldId id="318" r:id="rId12"/>
    <p:sldId id="319" r:id="rId13"/>
    <p:sldId id="307" r:id="rId14"/>
    <p:sldId id="317" r:id="rId15"/>
    <p:sldId id="303" r:id="rId16"/>
    <p:sldId id="320" r:id="rId17"/>
    <p:sldId id="321" r:id="rId18"/>
    <p:sldId id="323" r:id="rId19"/>
    <p:sldId id="324" r:id="rId20"/>
    <p:sldId id="325" r:id="rId21"/>
    <p:sldId id="32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9F776B-99E7-4BBD-B923-4622C829A21D}" v="1" dt="2020-11-27T13:26:29.4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>
        <p:scale>
          <a:sx n="64" d="100"/>
          <a:sy n="64" d="100"/>
        </p:scale>
        <p:origin x="7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0722" y="639097"/>
            <a:ext cx="7275443" cy="3686015"/>
          </a:xfrm>
        </p:spPr>
        <p:txBody>
          <a:bodyPr>
            <a:normAutofit/>
          </a:bodyPr>
          <a:lstStyle/>
          <a:p>
            <a:r>
              <a:rPr lang="en-US" sz="6600" b="1" u="sng" dirty="0">
                <a:solidFill>
                  <a:schemeClr val="accent3">
                    <a:lumMod val="75000"/>
                  </a:schemeClr>
                </a:solidFill>
              </a:rPr>
              <a:t>File Handling in C++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Samer Khasawneh</a:t>
            </a:r>
          </a:p>
        </p:txBody>
      </p:sp>
      <p:pic>
        <p:nvPicPr>
          <p:cNvPr id="5" name="Picture 4" descr="stairs, hand rail, and abstract object along the wall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9051"/>
            <a:ext cx="4635315" cy="685799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Closing files 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1670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2060"/>
                </a:solidFill>
              </a:rPr>
              <a:t> The connections with a file are automatically closed when the input and output stream objects expires (going out of the scope), but we still can close the file explicitly using close() member function.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2060"/>
                </a:solidFill>
              </a:rPr>
              <a:t> Closing the file will flush the buffer associated with the stream and the data is moved to its appropriate place (program or secondary storage)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  <a:latin typeface="Consolas" panose="020B0609020204030204" pitchFamily="49" charset="0"/>
              </a:rPr>
              <a:t>   </a:t>
            </a:r>
            <a:r>
              <a:rPr lang="en-US" sz="2000" dirty="0">
                <a:solidFill>
                  <a:srgbClr val="C00000"/>
                </a:solidFill>
                <a:latin typeface="Consolas" panose="020B0609020204030204" pitchFamily="49" charset="0"/>
              </a:rPr>
              <a:t>file1.close(); </a:t>
            </a:r>
            <a:r>
              <a:rPr lang="en-US" sz="2000" dirty="0">
                <a:solidFill>
                  <a:srgbClr val="00B050"/>
                </a:solidFill>
                <a:latin typeface="Consolas" panose="020B0609020204030204" pitchFamily="49" charset="0"/>
              </a:rPr>
              <a:t>//close the file associated with stream named file1</a:t>
            </a:r>
            <a:endParaRPr lang="en-CA" sz="1800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8963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Reading/writing from/to a file 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16709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200" b="1" dirty="0">
                <a:solidFill>
                  <a:srgbClr val="002060"/>
                </a:solidFill>
              </a:rPr>
              <a:t>1.    Reading from a file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First, the suitable stream reader must be defined (ifstream or </a:t>
            </a:r>
            <a:r>
              <a:rPr lang="en-US" sz="2200" dirty="0" err="1">
                <a:solidFill>
                  <a:schemeClr val="tx1"/>
                </a:solidFill>
              </a:rPr>
              <a:t>fstream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</a:rPr>
              <a:t> Reading a single character is done using get() member function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file1.get(buffer);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</a:rPr>
              <a:t> Reading a line is done using </a:t>
            </a:r>
            <a:r>
              <a:rPr lang="en-US" sz="1800" dirty="0" err="1">
                <a:solidFill>
                  <a:srgbClr val="002060"/>
                </a:solidFill>
              </a:rPr>
              <a:t>get_line</a:t>
            </a:r>
            <a:r>
              <a:rPr lang="en-US" sz="1800" dirty="0">
                <a:solidFill>
                  <a:srgbClr val="002060"/>
                </a:solidFill>
              </a:rPr>
              <a:t>() member function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file1.getline(buffer);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C00000"/>
                </a:solidFill>
              </a:rPr>
              <a:t>In both cases, the data read is stored in the buffer;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200" b="1" dirty="0">
                <a:solidFill>
                  <a:srgbClr val="002060"/>
                </a:solidFill>
              </a:rPr>
              <a:t>2.     writing to a file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chemeClr val="tx1"/>
                </a:solidFill>
              </a:rPr>
              <a:t> First, the suitable stream writer must be defined (</a:t>
            </a:r>
            <a:r>
              <a:rPr lang="en-US" sz="2200" dirty="0" err="1">
                <a:solidFill>
                  <a:schemeClr val="tx1"/>
                </a:solidFill>
              </a:rPr>
              <a:t>ofstream</a:t>
            </a:r>
            <a:r>
              <a:rPr lang="en-US" sz="2200" dirty="0">
                <a:solidFill>
                  <a:schemeClr val="tx1"/>
                </a:solidFill>
              </a:rPr>
              <a:t> or </a:t>
            </a:r>
            <a:r>
              <a:rPr lang="en-US" sz="2200" dirty="0" err="1">
                <a:solidFill>
                  <a:schemeClr val="tx1"/>
                </a:solidFill>
              </a:rPr>
              <a:t>fstream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1800" dirty="0">
                <a:solidFill>
                  <a:srgbClr val="002060"/>
                </a:solidFill>
              </a:rPr>
              <a:t>Writing a single character is done using put() member function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file1.put(buffer);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</a:rPr>
              <a:t> Writing a line is done using the insertion operator &lt;&lt;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File1&lt;&lt;buffer;</a:t>
            </a:r>
          </a:p>
        </p:txBody>
      </p:sp>
    </p:spTree>
    <p:extLst>
      <p:ext uri="{BB962C8B-B14F-4D97-AF65-F5344CB8AC3E}">
        <p14:creationId xmlns:p14="http://schemas.microsoft.com/office/powerpoint/2010/main" val="1495209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File pointers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1898375"/>
            <a:ext cx="10549393" cy="4472608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onsolas" panose="020B0609020204030204" pitchFamily="49" charset="0"/>
              </a:rPr>
              <a:t>seekp</a:t>
            </a: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() and </a:t>
            </a:r>
            <a:r>
              <a:rPr lang="en-US" dirty="0" err="1">
                <a:solidFill>
                  <a:srgbClr val="002060"/>
                </a:solidFill>
                <a:latin typeface="Consolas" panose="020B0609020204030204" pitchFamily="49" charset="0"/>
              </a:rPr>
              <a:t>tellp</a:t>
            </a: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() are two pointers associated with the put pointer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Consolas" panose="020B0609020204030204" pitchFamily="49" charset="0"/>
              </a:rPr>
              <a:t>seekg</a:t>
            </a: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() and </a:t>
            </a:r>
            <a:r>
              <a:rPr lang="en-US" dirty="0" err="1">
                <a:solidFill>
                  <a:srgbClr val="002060"/>
                </a:solidFill>
                <a:latin typeface="Consolas" panose="020B0609020204030204" pitchFamily="49" charset="0"/>
              </a:rPr>
              <a:t>tellg</a:t>
            </a: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() are two pointers associated with the get pointer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Consolas" panose="020B0609020204030204" pitchFamily="49" charset="0"/>
              </a:rPr>
              <a:t> seek() function is used to move the get or put pointers either to an absolute address within the file or to a certain number of bytes from a particular position.</a:t>
            </a:r>
          </a:p>
          <a:p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            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ostream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seekp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streampos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808080"/>
                </a:solidFill>
                <a:latin typeface="Consolas" panose="020B0609020204030204" pitchFamily="49" charset="0"/>
              </a:rPr>
              <a:t>pos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            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ostream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seekp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streamoff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off,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ios_base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seekdir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way)</a:t>
            </a:r>
          </a:p>
          <a:p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            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istream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seekg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streampos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808080"/>
                </a:solidFill>
                <a:latin typeface="Consolas" panose="020B0609020204030204" pitchFamily="49" charset="0"/>
              </a:rPr>
              <a:t>pos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            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istream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seekg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streamoff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off,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ios_base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seekdir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way)</a:t>
            </a:r>
          </a:p>
          <a:p>
            <a:pPr>
              <a:spcBef>
                <a:spcPts val="0"/>
              </a:spcBef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Consolas" panose="020B0609020204030204" pitchFamily="49" charset="0"/>
              </a:rPr>
              <a:t>ios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::beg , </a:t>
            </a:r>
            <a:r>
              <a:rPr lang="en-US" sz="1800" dirty="0" err="1">
                <a:solidFill>
                  <a:srgbClr val="002060"/>
                </a:solidFill>
                <a:latin typeface="Consolas" panose="020B0609020204030204" pitchFamily="49" charset="0"/>
              </a:rPr>
              <a:t>ios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::end, </a:t>
            </a:r>
            <a:r>
              <a:rPr lang="en-US" sz="1800" dirty="0" err="1">
                <a:solidFill>
                  <a:srgbClr val="002060"/>
                </a:solidFill>
                <a:latin typeface="Consolas" panose="020B0609020204030204" pitchFamily="49" charset="0"/>
              </a:rPr>
              <a:t>ios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::cur are the valid </a:t>
            </a:r>
            <a:r>
              <a:rPr lang="en-US" sz="1800" dirty="0" err="1">
                <a:solidFill>
                  <a:srgbClr val="002060"/>
                </a:solidFill>
                <a:latin typeface="Consolas" panose="020B0609020204030204" pitchFamily="49" charset="0"/>
              </a:rPr>
              <a:t>ios_base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::</a:t>
            </a:r>
            <a:r>
              <a:rPr lang="en-US" sz="1800" dirty="0" err="1">
                <a:solidFill>
                  <a:srgbClr val="002060"/>
                </a:solidFill>
                <a:latin typeface="Consolas" panose="020B0609020204030204" pitchFamily="49" charset="0"/>
              </a:rPr>
              <a:t>seekdir</a:t>
            </a: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 options.</a:t>
            </a:r>
          </a:p>
          <a:p>
            <a:pPr>
              <a:spcBef>
                <a:spcPts val="0"/>
              </a:spcBef>
            </a:pPr>
            <a:endParaRPr lang="en-US" sz="18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2060"/>
                </a:solidFill>
                <a:latin typeface="Consolas" panose="020B0609020204030204" pitchFamily="49" charset="0"/>
              </a:rPr>
              <a:t> tell() function is used to find out the current position of the get or put file pointers.</a:t>
            </a:r>
          </a:p>
          <a:p>
            <a:pPr marL="749808" lvl="4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	         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streampos</a:t>
            </a:r>
            <a:r>
              <a:rPr lang="en-CA" sz="12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tellp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</a:p>
          <a:p>
            <a:pPr marL="749808" lvl="4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200" dirty="0">
                <a:solidFill>
                  <a:srgbClr val="2B91AF"/>
                </a:solidFill>
                <a:latin typeface="Consolas" panose="020B0609020204030204" pitchFamily="49" charset="0"/>
              </a:rPr>
              <a:t>           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streampos</a:t>
            </a:r>
            <a:r>
              <a:rPr lang="en-CA" sz="12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tellg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endParaRPr lang="en-US" sz="12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C00000"/>
                </a:solidFill>
                <a:latin typeface="Consolas" panose="020B0609020204030204" pitchFamily="49" charset="0"/>
              </a:rPr>
              <a:t>It is important to note that file pointer is not like normal pointers. </a:t>
            </a:r>
          </a:p>
        </p:txBody>
      </p:sp>
    </p:spTree>
    <p:extLst>
      <p:ext uri="{BB962C8B-B14F-4D97-AF65-F5344CB8AC3E}">
        <p14:creationId xmlns:p14="http://schemas.microsoft.com/office/powerpoint/2010/main" val="655143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448B4-5A9E-439F-9923-146D44DE6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B21F524-4DF9-4422-A9C7-B9E33DAEB0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5331" y="4631635"/>
            <a:ext cx="6317974" cy="2208245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32EC375-68A8-437B-B371-CF1D0F4446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331" y="0"/>
            <a:ext cx="6317974" cy="463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982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BD4C3-1D46-4052-857C-1FA82028B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Text files vs. Binary files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93635-9D21-48CF-8821-D091EE4E9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213086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2060"/>
                </a:solidFill>
              </a:rPr>
              <a:t> </a:t>
            </a:r>
            <a:r>
              <a:rPr lang="en-CA" sz="2000" dirty="0">
                <a:solidFill>
                  <a:srgbClr val="002060"/>
                </a:solidFill>
              </a:rPr>
              <a:t>Text files are files formatted to contain ASCII characters and these files could be viewed using text editors [readable and widely used].</a:t>
            </a:r>
            <a:endParaRPr lang="en-CA" sz="1000" dirty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Each line in text files ends with End-Of-Line (EOL) or delimiter which is usually the newline (\n), so that </a:t>
            </a:r>
            <a:r>
              <a:rPr lang="en-CA" sz="2000" dirty="0" err="1">
                <a:solidFill>
                  <a:srgbClr val="002060"/>
                </a:solidFill>
              </a:rPr>
              <a:t>getline</a:t>
            </a:r>
            <a:r>
              <a:rPr lang="en-CA" sz="2000" dirty="0">
                <a:solidFill>
                  <a:srgbClr val="002060"/>
                </a:solidFill>
              </a:rPr>
              <a:t> function read until it encounters the EOL.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Binary files contain bits (sequence of 0’s and 1’s) that based on the underlying coding technique refers to custom data [difficult to understand and deal with].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Binary files can store different types of data such as audio, images and even class objects.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In order to handle the file as a binary file, you must specify the binary mode in open().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CA" dirty="0">
                <a:solidFill>
                  <a:srgbClr val="002060"/>
                </a:solidFill>
              </a:rPr>
              <a:t>	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StreamName.open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"document.txt"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::in |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::out |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::binary)</a:t>
            </a:r>
            <a:r>
              <a:rPr lang="en-CA" dirty="0">
                <a:solidFill>
                  <a:srgbClr val="002060"/>
                </a:solidFill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en-CA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87040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BD4C3-1D46-4052-857C-1FA82028B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Text files vs. Binary files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93635-9D21-48CF-8821-D091EE4E9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21308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2060"/>
                </a:solidFill>
              </a:rPr>
              <a:t> In, binary files no delimiters are used, therefore the whole file could be read using read member function.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2060"/>
                </a:solidFill>
              </a:rPr>
              <a:t>In order to read or write binary files, the mode </a:t>
            </a:r>
            <a:r>
              <a:rPr lang="en-CA" dirty="0" err="1">
                <a:solidFill>
                  <a:srgbClr val="002060"/>
                </a:solidFill>
              </a:rPr>
              <a:t>ios</a:t>
            </a:r>
            <a:r>
              <a:rPr lang="en-CA" dirty="0">
                <a:solidFill>
                  <a:srgbClr val="002060"/>
                </a:solidFill>
              </a:rPr>
              <a:t>::binary must be included in the mode of open member function.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2060"/>
                </a:solidFill>
              </a:rPr>
              <a:t> read() and write() are usually used with binary files while get(), </a:t>
            </a:r>
            <a:r>
              <a:rPr lang="en-CA" dirty="0" err="1">
                <a:solidFill>
                  <a:srgbClr val="002060"/>
                </a:solidFill>
              </a:rPr>
              <a:t>getline</a:t>
            </a:r>
            <a:r>
              <a:rPr lang="en-CA" dirty="0">
                <a:solidFill>
                  <a:srgbClr val="002060"/>
                </a:solidFill>
              </a:rPr>
              <a:t>(), put, &lt;&lt; and &gt;&gt; are used with text files.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CA" dirty="0">
                <a:solidFill>
                  <a:srgbClr val="002060"/>
                </a:solidFill>
              </a:rPr>
              <a:t>Operation on binary files is much faster than on text files.</a:t>
            </a:r>
          </a:p>
          <a:p>
            <a:pPr lvl="6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CA" sz="2100" dirty="0">
                <a:solidFill>
                  <a:srgbClr val="002060"/>
                </a:solidFill>
              </a:rPr>
              <a:t>They impose no format (lines are not delimiter separated)</a:t>
            </a:r>
          </a:p>
          <a:p>
            <a:pPr lvl="6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CA" sz="2100" dirty="0">
                <a:solidFill>
                  <a:srgbClr val="002060"/>
                </a:solidFill>
              </a:rPr>
              <a:t>Read() can read the whole files content at once while write() can store large chunk of data to binary file in one step. 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C00000"/>
                </a:solidFill>
              </a:rPr>
              <a:t>Ex: Storing an array of 10 objects on text file requires a loop but it could be done using one write operation with binary files. 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47989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455FF-1A4F-43FE-86B5-A4CF4EFDD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Handling binary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9EADD-147F-4877-9890-2B9FAD41A0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06399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dirty="0">
                <a:solidFill>
                  <a:srgbClr val="0070C0"/>
                </a:solidFill>
                <a:effectLst/>
                <a:latin typeface="Consolas" panose="020B0609020204030204" pitchFamily="49" charset="0"/>
              </a:rPr>
              <a:t>write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member function is used to store content on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binary file.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write a given number of bytes on the given stream, starting at the position of the "put" pointer.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The file is extended if the put pointer is currently at the end of the file.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If this pointer points into the middle of the file, characters in the file are overwritten with the new data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algn="ctr"/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ostream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&amp; write(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*,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0" i="0" dirty="0">
                <a:solidFill>
                  <a:srgbClr val="0070C0"/>
                </a:solidFill>
                <a:effectLst/>
                <a:latin typeface="Consolas" panose="020B0609020204030204" pitchFamily="49" charset="0"/>
              </a:rPr>
              <a:t>read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member function is used to get the content of a binary file in C++ use read method</a:t>
            </a:r>
          </a:p>
          <a:p>
            <a:pPr lvl="1" algn="just"/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extracts a given number of bytes from the given stream and place them into the memory.	</a:t>
            </a:r>
          </a:p>
          <a:p>
            <a:pPr lvl="1" algn="just"/>
            <a:r>
              <a:rPr lang="en-US" sz="1400" b="0" i="0" dirty="0" err="1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gcount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() can be used to count the number of characters has already read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pPr marL="201168" lvl="1" indent="0" algn="just">
              <a:buNone/>
            </a:pPr>
            <a:endParaRPr lang="en-US" sz="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01168" lvl="1" indent="0" algn="ctr">
              <a:buNone/>
            </a:pP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ifstream</a:t>
            </a:r>
            <a:r>
              <a:rPr lang="en-US" sz="1800">
                <a:solidFill>
                  <a:srgbClr val="000000"/>
                </a:solidFill>
                <a:latin typeface="Consolas" panose="020B0609020204030204" pitchFamily="49" charset="0"/>
              </a:rPr>
              <a:t>&amp; read(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>
                <a:solidFill>
                  <a:srgbClr val="000000"/>
                </a:solidFill>
                <a:latin typeface="Consolas" panose="020B0609020204030204" pitchFamily="49" charset="0"/>
              </a:rPr>
              <a:t>*, </a:t>
            </a:r>
            <a:r>
              <a:rPr lang="en-US" sz="180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15604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ABCB66-AD53-4B82-9E3F-57A71359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43C003-4219-438B-AEDE-AEC1322406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919360"/>
            <a:ext cx="3915356" cy="4252842"/>
          </a:xfrm>
        </p:spPr>
        <p:txBody>
          <a:bodyPr>
            <a:normAutofit fontScale="25000" lnSpcReduction="2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4400" dirty="0">
                <a:solidFill>
                  <a:srgbClr val="A31515"/>
                </a:solidFill>
                <a:latin typeface="Consolas" panose="020B0609020204030204" pitchFamily="49" charset="0"/>
              </a:rPr>
              <a:t>&lt;iostream&gt;</a:t>
            </a:r>
            <a:endParaRPr lang="en-CA" sz="4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4400" dirty="0">
                <a:solidFill>
                  <a:srgbClr val="A31515"/>
                </a:solidFill>
                <a:latin typeface="Consolas" panose="020B0609020204030204" pitchFamily="49" charset="0"/>
              </a:rPr>
              <a:t>&lt;string&gt;</a:t>
            </a:r>
            <a:endParaRPr lang="en-CA" sz="4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4400" dirty="0">
                <a:solidFill>
                  <a:srgbClr val="A31515"/>
                </a:solidFill>
                <a:latin typeface="Consolas" panose="020B0609020204030204" pitchFamily="49" charset="0"/>
              </a:rPr>
              <a:t>&lt;</a:t>
            </a:r>
            <a:r>
              <a:rPr lang="en-CA" sz="4400" dirty="0" err="1">
                <a:solidFill>
                  <a:srgbClr val="A31515"/>
                </a:solidFill>
                <a:latin typeface="Consolas" panose="020B0609020204030204" pitchFamily="49" charset="0"/>
              </a:rPr>
              <a:t>fstream</a:t>
            </a:r>
            <a:r>
              <a:rPr lang="en-CA" sz="4400" dirty="0">
                <a:solidFill>
                  <a:srgbClr val="A31515"/>
                </a:solidFill>
                <a:latin typeface="Consolas" panose="020B0609020204030204" pitchFamily="49" charset="0"/>
              </a:rPr>
              <a:t>&gt;</a:t>
            </a:r>
            <a:endParaRPr lang="en-CA" sz="4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using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namespace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std;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CA" sz="4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class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4400" dirty="0">
                <a:solidFill>
                  <a:srgbClr val="2B91AF"/>
                </a:solidFill>
                <a:latin typeface="Consolas" panose="020B0609020204030204" pitchFamily="49" charset="0"/>
              </a:rPr>
              <a:t>Student</a:t>
            </a:r>
            <a:endParaRPr lang="en-CA" sz="4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private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number;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name[50];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gpa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Student(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4400" dirty="0">
                <a:solidFill>
                  <a:srgbClr val="808080"/>
                </a:solidFill>
                <a:latin typeface="Consolas" panose="020B0609020204030204" pitchFamily="49" charset="0"/>
              </a:rPr>
              <a:t>n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4400" dirty="0">
                <a:solidFill>
                  <a:srgbClr val="808080"/>
                </a:solidFill>
                <a:latin typeface="Consolas" panose="020B0609020204030204" pitchFamily="49" charset="0"/>
              </a:rPr>
              <a:t>s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float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4400" dirty="0">
                <a:solidFill>
                  <a:srgbClr val="808080"/>
                </a:solidFill>
                <a:latin typeface="Consolas" panose="020B0609020204030204" pitchFamily="49" charset="0"/>
              </a:rPr>
              <a:t>g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save(</a:t>
            </a:r>
            <a:r>
              <a:rPr lang="en-CA" sz="4400" dirty="0" err="1">
                <a:solidFill>
                  <a:srgbClr val="2B91AF"/>
                </a:solidFill>
                <a:latin typeface="Consolas" panose="020B0609020204030204" pitchFamily="49" charset="0"/>
              </a:rPr>
              <a:t>ofstream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CA" sz="4400" dirty="0">
                <a:solidFill>
                  <a:srgbClr val="808080"/>
                </a:solidFill>
                <a:latin typeface="Consolas" panose="020B0609020204030204" pitchFamily="49" charset="0"/>
              </a:rPr>
              <a:t>of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4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 load(</a:t>
            </a:r>
            <a:r>
              <a:rPr lang="en-CA" sz="4400" dirty="0" err="1">
                <a:solidFill>
                  <a:srgbClr val="2B91AF"/>
                </a:solidFill>
                <a:latin typeface="Consolas" panose="020B0609020204030204" pitchFamily="49" charset="0"/>
              </a:rPr>
              <a:t>ifstream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CA" sz="4400" dirty="0">
                <a:solidFill>
                  <a:srgbClr val="808080"/>
                </a:solidFill>
                <a:latin typeface="Consolas" panose="020B0609020204030204" pitchFamily="49" charset="0"/>
              </a:rPr>
              <a:t>inf</a:t>
            </a: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};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4400" dirty="0">
                <a:solidFill>
                  <a:srgbClr val="2B91AF"/>
                </a:solidFill>
                <a:latin typeface="Consolas" panose="020B0609020204030204" pitchFamily="49" charset="0"/>
              </a:rPr>
              <a:t>Student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::save(</a:t>
            </a:r>
            <a:r>
              <a:rPr lang="en-US" sz="4400" dirty="0" err="1">
                <a:solidFill>
                  <a:srgbClr val="2B91AF"/>
                </a:solidFill>
                <a:latin typeface="Consolas" panose="020B0609020204030204" pitchFamily="49" charset="0"/>
              </a:rPr>
              <a:t>ofstream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4400" dirty="0">
                <a:solidFill>
                  <a:srgbClr val="808080"/>
                </a:solidFill>
                <a:latin typeface="Consolas" panose="020B0609020204030204" pitchFamily="49" charset="0"/>
              </a:rPr>
              <a:t>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4400" dirty="0" err="1">
                <a:solidFill>
                  <a:srgbClr val="808080"/>
                </a:solidFill>
                <a:latin typeface="Consolas" panose="020B0609020204030204" pitchFamily="49" charset="0"/>
              </a:rPr>
              <a:t>of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.write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*)&amp;number, </a:t>
            </a:r>
            <a:r>
              <a:rPr lang="en-US" sz="44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(number));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4400" dirty="0" err="1">
                <a:solidFill>
                  <a:srgbClr val="808080"/>
                </a:solidFill>
                <a:latin typeface="Consolas" panose="020B0609020204030204" pitchFamily="49" charset="0"/>
              </a:rPr>
              <a:t>of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.write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(name, </a:t>
            </a:r>
            <a:r>
              <a:rPr lang="en-US" sz="44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(name));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4400" dirty="0" err="1">
                <a:solidFill>
                  <a:srgbClr val="808080"/>
                </a:solidFill>
                <a:latin typeface="Consolas" panose="020B0609020204030204" pitchFamily="49" charset="0"/>
              </a:rPr>
              <a:t>of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.write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*)&amp;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gpa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44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gpa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4400" dirty="0">
                <a:solidFill>
                  <a:srgbClr val="2B91AF"/>
                </a:solidFill>
                <a:latin typeface="Consolas" panose="020B0609020204030204" pitchFamily="49" charset="0"/>
              </a:rPr>
              <a:t>Student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::load(</a:t>
            </a:r>
            <a:r>
              <a:rPr lang="en-US" sz="4400" dirty="0" err="1">
                <a:solidFill>
                  <a:srgbClr val="2B91AF"/>
                </a:solidFill>
                <a:latin typeface="Consolas" panose="020B0609020204030204" pitchFamily="49" charset="0"/>
              </a:rPr>
              <a:t>ifstream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&amp; </a:t>
            </a:r>
            <a:r>
              <a:rPr lang="en-US" sz="4400" dirty="0">
                <a:solidFill>
                  <a:srgbClr val="808080"/>
                </a:solidFill>
                <a:latin typeface="Consolas" panose="020B0609020204030204" pitchFamily="49" charset="0"/>
              </a:rPr>
              <a:t>inf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4400" dirty="0" err="1">
                <a:solidFill>
                  <a:srgbClr val="808080"/>
                </a:solidFill>
                <a:latin typeface="Consolas" panose="020B0609020204030204" pitchFamily="49" charset="0"/>
              </a:rPr>
              <a:t>inf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.read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*)&amp;number, </a:t>
            </a:r>
            <a:r>
              <a:rPr lang="en-US" sz="44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(number));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4400" dirty="0" err="1">
                <a:solidFill>
                  <a:srgbClr val="808080"/>
                </a:solidFill>
                <a:latin typeface="Consolas" panose="020B0609020204030204" pitchFamily="49" charset="0"/>
              </a:rPr>
              <a:t>inf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.read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(name, </a:t>
            </a:r>
            <a:r>
              <a:rPr lang="en-US" sz="44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(name));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4400" dirty="0" err="1">
                <a:solidFill>
                  <a:srgbClr val="808080"/>
                </a:solidFill>
                <a:latin typeface="Consolas" panose="020B0609020204030204" pitchFamily="49" charset="0"/>
              </a:rPr>
              <a:t>inf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.read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((</a:t>
            </a:r>
            <a:r>
              <a:rPr lang="en-US" sz="44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*)&amp;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gpa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4400" dirty="0" err="1">
                <a:solidFill>
                  <a:srgbClr val="0000FF"/>
                </a:solidFill>
                <a:latin typeface="Consolas" panose="020B0609020204030204" pitchFamily="49" charset="0"/>
              </a:rPr>
              <a:t>sizeof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4400" dirty="0" err="1">
                <a:solidFill>
                  <a:srgbClr val="000000"/>
                </a:solidFill>
                <a:latin typeface="Consolas" panose="020B0609020204030204" pitchFamily="49" charset="0"/>
              </a:rPr>
              <a:t>gpa</a:t>
            </a:r>
            <a:r>
              <a:rPr lang="en-US" sz="4400" dirty="0">
                <a:solidFill>
                  <a:srgbClr val="000000"/>
                </a:solidFill>
                <a:latin typeface="Consolas" panose="020B0609020204030204" pitchFamily="49" charset="0"/>
              </a:rPr>
              <a:t>));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44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AA8C152-4C0C-4D3E-81B1-AEEA39943011}"/>
              </a:ext>
            </a:extLst>
          </p:cNvPr>
          <p:cNvSpPr txBox="1">
            <a:spLocks/>
          </p:cNvSpPr>
          <p:nvPr/>
        </p:nvSpPr>
        <p:spPr>
          <a:xfrm>
            <a:off x="7179365" y="2165335"/>
            <a:ext cx="358405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7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3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en-CA" sz="10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main()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1000" dirty="0">
                <a:solidFill>
                  <a:srgbClr val="2B91AF"/>
                </a:solidFill>
                <a:latin typeface="Consolas" panose="020B0609020204030204" pitchFamily="49" charset="0"/>
              </a:rPr>
              <a:t>Student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000" dirty="0" err="1">
                <a:solidFill>
                  <a:srgbClr val="000000"/>
                </a:solidFill>
                <a:latin typeface="Consolas" panose="020B0609020204030204" pitchFamily="49" charset="0"/>
              </a:rPr>
              <a:t>st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(191623, </a:t>
            </a:r>
            <a:r>
              <a:rPr lang="en-CA" sz="1000" dirty="0">
                <a:solidFill>
                  <a:srgbClr val="A31515"/>
                </a:solidFill>
                <a:latin typeface="Consolas" panose="020B0609020204030204" pitchFamily="49" charset="0"/>
              </a:rPr>
              <a:t>“Ahmad"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, 3.4);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1000" dirty="0" err="1">
                <a:solidFill>
                  <a:srgbClr val="2B91AF"/>
                </a:solidFill>
                <a:latin typeface="Consolas" panose="020B0609020204030204" pitchFamily="49" charset="0"/>
              </a:rPr>
              <a:t>ofstream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000" dirty="0" err="1">
                <a:solidFill>
                  <a:srgbClr val="000000"/>
                </a:solidFill>
                <a:latin typeface="Consolas" panose="020B0609020204030204" pitchFamily="49" charset="0"/>
              </a:rPr>
              <a:t>myfile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1000" dirty="0" err="1">
                <a:solidFill>
                  <a:srgbClr val="000000"/>
                </a:solidFill>
                <a:latin typeface="Consolas" panose="020B0609020204030204" pitchFamily="49" charset="0"/>
              </a:rPr>
              <a:t>myfile.open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000" dirty="0">
                <a:solidFill>
                  <a:srgbClr val="A31515"/>
                </a:solidFill>
                <a:latin typeface="Consolas" panose="020B0609020204030204" pitchFamily="49" charset="0"/>
              </a:rPr>
              <a:t>"file.dat"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CA" sz="10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::binary | </a:t>
            </a:r>
            <a:r>
              <a:rPr lang="en-CA" sz="10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::out);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1000" dirty="0" err="1">
                <a:solidFill>
                  <a:srgbClr val="000000"/>
                </a:solidFill>
                <a:latin typeface="Consolas" panose="020B0609020204030204" pitchFamily="49" charset="0"/>
              </a:rPr>
              <a:t>st.save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000" dirty="0" err="1">
                <a:solidFill>
                  <a:srgbClr val="000000"/>
                </a:solidFill>
                <a:latin typeface="Consolas" panose="020B0609020204030204" pitchFamily="49" charset="0"/>
              </a:rPr>
              <a:t>myfile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CA" sz="1000" dirty="0" err="1">
                <a:solidFill>
                  <a:srgbClr val="000000"/>
                </a:solidFill>
                <a:latin typeface="Consolas" panose="020B0609020204030204" pitchFamily="49" charset="0"/>
              </a:rPr>
              <a:t>myfile.close</a:t>
            </a: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0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0137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AF965-0676-45A3-9288-C3C2D087C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Error handling functions 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37591E-569D-48E1-8295-271A35D646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b="1" dirty="0">
                <a:solidFill>
                  <a:schemeClr val="tx1"/>
                </a:solidFill>
              </a:rPr>
              <a:t> The following member functions help discovering if something goes wrong while reading or writing file content:</a:t>
            </a:r>
          </a:p>
          <a:p>
            <a:pPr lvl="1"/>
            <a:r>
              <a:rPr lang="en-CA" dirty="0" err="1">
                <a:solidFill>
                  <a:srgbClr val="0070C0"/>
                </a:solidFill>
                <a:latin typeface="Consolas" panose="020B0609020204030204" pitchFamily="49" charset="0"/>
              </a:rPr>
              <a:t>eof</a:t>
            </a:r>
            <a:r>
              <a:rPr lang="en-CA" dirty="0">
                <a:solidFill>
                  <a:srgbClr val="0070C0"/>
                </a:solidFill>
                <a:latin typeface="Consolas" panose="020B0609020204030204" pitchFamily="49" charset="0"/>
              </a:rPr>
              <a:t>():</a:t>
            </a:r>
            <a:r>
              <a:rPr lang="en-CA" dirty="0"/>
              <a:t> </a:t>
            </a:r>
            <a:r>
              <a:rPr lang="en-CA" dirty="0">
                <a:solidFill>
                  <a:srgbClr val="002060"/>
                </a:solidFill>
              </a:rPr>
              <a:t>returns true if the end of the file is encountered while reading, otherwise it returns false</a:t>
            </a:r>
          </a:p>
          <a:p>
            <a:pPr lvl="1"/>
            <a:r>
              <a:rPr lang="en-CA" dirty="0">
                <a:solidFill>
                  <a:srgbClr val="0070C0"/>
                </a:solidFill>
                <a:latin typeface="Consolas" panose="020B0609020204030204" pitchFamily="49" charset="0"/>
              </a:rPr>
              <a:t>bad(): </a:t>
            </a:r>
            <a:r>
              <a:rPr lang="en-CA" dirty="0">
                <a:solidFill>
                  <a:srgbClr val="002060"/>
                </a:solidFill>
              </a:rPr>
              <a:t>returns true if the input or output operation fails, otherwise it returns false (ex: reading or writing to a file that is not open, writing to a file stored in a secondary storage that has no space left on it).</a:t>
            </a:r>
          </a:p>
          <a:p>
            <a:pPr lvl="1"/>
            <a:r>
              <a:rPr lang="en-CA" dirty="0">
                <a:solidFill>
                  <a:srgbClr val="0070C0"/>
                </a:solidFill>
                <a:latin typeface="Consolas" panose="020B0609020204030204" pitchFamily="49" charset="0"/>
              </a:rPr>
              <a:t>fail(): </a:t>
            </a:r>
            <a:r>
              <a:rPr lang="en-CA" dirty="0">
                <a:solidFill>
                  <a:srgbClr val="002060"/>
                </a:solidFill>
              </a:rPr>
              <a:t>returns true if IO operation fails or if a logical error in the operation is encountered (such as format errors). </a:t>
            </a:r>
          </a:p>
          <a:p>
            <a:pPr lvl="1"/>
            <a:r>
              <a:rPr lang="en-CA" dirty="0">
                <a:solidFill>
                  <a:srgbClr val="0070C0"/>
                </a:solidFill>
                <a:latin typeface="Consolas" panose="020B0609020204030204" pitchFamily="49" charset="0"/>
              </a:rPr>
              <a:t>Good() </a:t>
            </a:r>
            <a:r>
              <a:rPr lang="en-CA" dirty="0">
                <a:solidFill>
                  <a:srgbClr val="002060"/>
                </a:solidFill>
              </a:rPr>
              <a:t>returns true if no error occurs, i.e. bad() and fail()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2060"/>
                </a:solidFill>
              </a:rPr>
              <a:t> There is a state flag associated with each one of those functions (</a:t>
            </a:r>
            <a:r>
              <a:rPr lang="en-CA" dirty="0" err="1">
                <a:solidFill>
                  <a:srgbClr val="C00000"/>
                </a:solidFill>
                <a:latin typeface="Consolas" panose="020B0609020204030204" pitchFamily="49" charset="0"/>
              </a:rPr>
              <a:t>failbit</a:t>
            </a:r>
            <a:r>
              <a:rPr lang="en-CA" dirty="0">
                <a:solidFill>
                  <a:srgbClr val="002060"/>
                </a:solidFill>
                <a:latin typeface="Consolas" panose="020B0609020204030204" pitchFamily="49" charset="0"/>
              </a:rPr>
              <a:t>,</a:t>
            </a:r>
            <a:r>
              <a:rPr lang="en-CA" dirty="0">
                <a:solidFill>
                  <a:srgbClr val="002060"/>
                </a:solidFill>
              </a:rPr>
              <a:t> </a:t>
            </a:r>
            <a:r>
              <a:rPr lang="en-CA" dirty="0" err="1">
                <a:solidFill>
                  <a:srgbClr val="C00000"/>
                </a:solidFill>
                <a:latin typeface="Consolas" panose="020B0609020204030204" pitchFamily="49" charset="0"/>
              </a:rPr>
              <a:t>badbit</a:t>
            </a:r>
            <a:r>
              <a:rPr lang="en-CA" dirty="0">
                <a:solidFill>
                  <a:srgbClr val="002060"/>
                </a:solidFill>
                <a:latin typeface="Consolas" panose="020B0609020204030204" pitchFamily="49" charset="0"/>
              </a:rPr>
              <a:t>,</a:t>
            </a:r>
            <a:r>
              <a:rPr lang="en-CA" dirty="0">
                <a:solidFill>
                  <a:srgbClr val="002060"/>
                </a:solidFill>
              </a:rPr>
              <a:t> </a:t>
            </a:r>
            <a:r>
              <a:rPr lang="en-CA" dirty="0" err="1">
                <a:solidFill>
                  <a:srgbClr val="C00000"/>
                </a:solidFill>
                <a:latin typeface="Consolas" panose="020B0609020204030204" pitchFamily="49" charset="0"/>
              </a:rPr>
              <a:t>goodbit</a:t>
            </a:r>
            <a:r>
              <a:rPr lang="en-CA" dirty="0">
                <a:solidFill>
                  <a:srgbClr val="002060"/>
                </a:solidFill>
              </a:rPr>
              <a:t> and </a:t>
            </a:r>
            <a:r>
              <a:rPr lang="en-CA" dirty="0" err="1">
                <a:solidFill>
                  <a:srgbClr val="C00000"/>
                </a:solidFill>
                <a:latin typeface="Consolas" panose="020B0609020204030204" pitchFamily="49" charset="0"/>
              </a:rPr>
              <a:t>eofbit</a:t>
            </a:r>
            <a:r>
              <a:rPr lang="en-CA" dirty="0">
                <a:solidFill>
                  <a:srgbClr val="002060"/>
                </a:solidFill>
              </a:rPr>
              <a:t>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2060"/>
                </a:solidFill>
              </a:rPr>
              <a:t> It is up to  the programmer to check and handle erroneous disk operations.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70C0"/>
                </a:solidFill>
                <a:latin typeface="Consolas" panose="020B0609020204030204" pitchFamily="49" charset="0"/>
              </a:rPr>
              <a:t> clear() </a:t>
            </a:r>
            <a:r>
              <a:rPr lang="en-CA" dirty="0">
                <a:solidFill>
                  <a:srgbClr val="002060"/>
                </a:solidFill>
              </a:rPr>
              <a:t>is used to reset the states of the previous functions.</a:t>
            </a:r>
          </a:p>
          <a:p>
            <a:pPr marL="201168" lvl="1" indent="0">
              <a:buNone/>
            </a:pPr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5190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BCFB02DA-5664-42F3-ACD9-439F38F9AB6B}"/>
              </a:ext>
            </a:extLst>
          </p:cNvPr>
          <p:cNvSpPr txBox="1"/>
          <p:nvPr/>
        </p:nvSpPr>
        <p:spPr>
          <a:xfrm>
            <a:off x="7203440" y="1981199"/>
            <a:ext cx="4794304" cy="2400657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endParaRPr lang="en-CA" dirty="0"/>
          </a:p>
          <a:p>
            <a:endParaRPr lang="en-CA" dirty="0"/>
          </a:p>
          <a:p>
            <a:endParaRPr lang="en-CA" sz="400" dirty="0"/>
          </a:p>
          <a:p>
            <a:endParaRPr lang="en-CA" dirty="0"/>
          </a:p>
          <a:p>
            <a:endParaRPr lang="en-CA" dirty="0"/>
          </a:p>
          <a:p>
            <a:endParaRPr lang="en-CA" sz="2000" dirty="0"/>
          </a:p>
          <a:p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035BD36-5D58-4ED8-801F-3FFB5F810D93}"/>
              </a:ext>
            </a:extLst>
          </p:cNvPr>
          <p:cNvSpPr txBox="1"/>
          <p:nvPr/>
        </p:nvSpPr>
        <p:spPr>
          <a:xfrm>
            <a:off x="7284527" y="5110480"/>
            <a:ext cx="4524898" cy="1261884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endParaRPr lang="en-CA" dirty="0"/>
          </a:p>
          <a:p>
            <a:endParaRPr lang="en-CA" dirty="0"/>
          </a:p>
          <a:p>
            <a:endParaRPr lang="en-CA" sz="400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Background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8" y="2108201"/>
            <a:ext cx="6510130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Every program consists of two main components: the algorithm(s) and the data structure(s).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Algorithms take care of procedures and rules required for solving the problem and the data structures contain the data in which the algorithms are applied.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The procedures process the data to achieve the essential goals of the program.</a:t>
            </a:r>
          </a:p>
          <a:p>
            <a:pP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D8FCF64-F798-4160-A7C0-94789EA30CC6}"/>
              </a:ext>
            </a:extLst>
          </p:cNvPr>
          <p:cNvSpPr/>
          <p:nvPr/>
        </p:nvSpPr>
        <p:spPr>
          <a:xfrm>
            <a:off x="7737006" y="5178281"/>
            <a:ext cx="864704" cy="7851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850F73C-F299-491F-A02D-A36E89A7ED9C}"/>
              </a:ext>
            </a:extLst>
          </p:cNvPr>
          <p:cNvSpPr/>
          <p:nvPr/>
        </p:nvSpPr>
        <p:spPr>
          <a:xfrm>
            <a:off x="8682272" y="5178281"/>
            <a:ext cx="864704" cy="7851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B57BB74-0359-4B98-AF8B-C8D90438670C}"/>
              </a:ext>
            </a:extLst>
          </p:cNvPr>
          <p:cNvSpPr/>
          <p:nvPr/>
        </p:nvSpPr>
        <p:spPr>
          <a:xfrm>
            <a:off x="10574240" y="5178280"/>
            <a:ext cx="864704" cy="7851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AA7219-72AC-480E-BF4B-1231DB0399FA}"/>
              </a:ext>
            </a:extLst>
          </p:cNvPr>
          <p:cNvSpPr txBox="1"/>
          <p:nvPr/>
        </p:nvSpPr>
        <p:spPr>
          <a:xfrm>
            <a:off x="7371327" y="3068983"/>
            <a:ext cx="1302026" cy="1202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CA" sz="1700" dirty="0">
                <a:solidFill>
                  <a:srgbClr val="002060"/>
                </a:solidFill>
              </a:rPr>
              <a:t>Procedure1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……..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A0E54E-AECC-4908-9C9F-52DC20D323BA}"/>
              </a:ext>
            </a:extLst>
          </p:cNvPr>
          <p:cNvSpPr txBox="1"/>
          <p:nvPr/>
        </p:nvSpPr>
        <p:spPr>
          <a:xfrm>
            <a:off x="8852506" y="2021177"/>
            <a:ext cx="1302026" cy="1202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CA" sz="1700" dirty="0">
                <a:solidFill>
                  <a:srgbClr val="002060"/>
                </a:solidFill>
              </a:rPr>
              <a:t>Procedure1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……..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19AD7B-91F5-4359-AD37-DED7D069C022}"/>
              </a:ext>
            </a:extLst>
          </p:cNvPr>
          <p:cNvSpPr txBox="1"/>
          <p:nvPr/>
        </p:nvSpPr>
        <p:spPr>
          <a:xfrm>
            <a:off x="10309638" y="3114259"/>
            <a:ext cx="1302026" cy="12026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CA" sz="1700" dirty="0">
                <a:solidFill>
                  <a:srgbClr val="002060"/>
                </a:solidFill>
              </a:rPr>
              <a:t>Procedure1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……..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</a:t>
            </a:r>
          </a:p>
          <a:p>
            <a:r>
              <a:rPr lang="en-CA" sz="1700" dirty="0">
                <a:solidFill>
                  <a:srgbClr val="002060"/>
                </a:solidFill>
              </a:rPr>
              <a:t>……..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D704258-7640-40AA-8299-9677C540E64C}"/>
              </a:ext>
            </a:extLst>
          </p:cNvPr>
          <p:cNvSpPr/>
          <p:nvPr/>
        </p:nvSpPr>
        <p:spPr>
          <a:xfrm>
            <a:off x="9638416" y="5178280"/>
            <a:ext cx="864704" cy="78519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F889CF-78D8-4203-8807-1A5E3D300717}"/>
              </a:ext>
            </a:extLst>
          </p:cNvPr>
          <p:cNvSpPr txBox="1"/>
          <p:nvPr/>
        </p:nvSpPr>
        <p:spPr>
          <a:xfrm>
            <a:off x="9168392" y="6067047"/>
            <a:ext cx="1689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Data structures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44C855-C2B8-4543-BD5F-9C0BCEBCE491}"/>
              </a:ext>
            </a:extLst>
          </p:cNvPr>
          <p:cNvCxnSpPr/>
          <p:nvPr/>
        </p:nvCxnSpPr>
        <p:spPr>
          <a:xfrm flipH="1">
            <a:off x="7716686" y="4671391"/>
            <a:ext cx="419977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CEC8041-C191-4515-BBCC-22B310C96276}"/>
              </a:ext>
            </a:extLst>
          </p:cNvPr>
          <p:cNvCxnSpPr/>
          <p:nvPr/>
        </p:nvCxnSpPr>
        <p:spPr>
          <a:xfrm flipV="1">
            <a:off x="11003280" y="4671391"/>
            <a:ext cx="0" cy="38828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FB7412D-E42E-4130-B7F5-4BF62692509F}"/>
              </a:ext>
            </a:extLst>
          </p:cNvPr>
          <p:cNvCxnSpPr/>
          <p:nvPr/>
        </p:nvCxnSpPr>
        <p:spPr>
          <a:xfrm flipV="1">
            <a:off x="8117840" y="4691711"/>
            <a:ext cx="0" cy="388289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4D28167-705D-4C48-996B-A14A301BDA99}"/>
              </a:ext>
            </a:extLst>
          </p:cNvPr>
          <p:cNvCxnSpPr>
            <a:cxnSpLocks/>
          </p:cNvCxnSpPr>
          <p:nvPr/>
        </p:nvCxnSpPr>
        <p:spPr>
          <a:xfrm>
            <a:off x="9042400" y="3870960"/>
            <a:ext cx="970935" cy="0"/>
          </a:xfrm>
          <a:prstGeom prst="straightConnector1">
            <a:avLst/>
          </a:prstGeom>
          <a:ln w="12700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108EB4C-3BA4-4DDD-A360-974C4005913C}"/>
              </a:ext>
            </a:extLst>
          </p:cNvPr>
          <p:cNvCxnSpPr>
            <a:cxnSpLocks/>
          </p:cNvCxnSpPr>
          <p:nvPr/>
        </p:nvCxnSpPr>
        <p:spPr>
          <a:xfrm flipH="1">
            <a:off x="9042400" y="3281453"/>
            <a:ext cx="485467" cy="525492"/>
          </a:xfrm>
          <a:prstGeom prst="straightConnector1">
            <a:avLst/>
          </a:prstGeom>
          <a:ln w="12700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0341C1D-7BA6-4FB1-B06F-AA5DE7B473A9}"/>
              </a:ext>
            </a:extLst>
          </p:cNvPr>
          <p:cNvCxnSpPr>
            <a:cxnSpLocks/>
          </p:cNvCxnSpPr>
          <p:nvPr/>
        </p:nvCxnSpPr>
        <p:spPr>
          <a:xfrm flipH="1" flipV="1">
            <a:off x="9588153" y="3317227"/>
            <a:ext cx="431506" cy="472787"/>
          </a:xfrm>
          <a:prstGeom prst="straightConnector1">
            <a:avLst/>
          </a:prstGeom>
          <a:ln w="12700"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427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Background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In the programs we developed so far, the data is stored in containers such as arrays, vectors, stacks, queues, heap </a:t>
            </a:r>
            <a:r>
              <a:rPr lang="en-CA" sz="2000" dirty="0">
                <a:solidFill>
                  <a:srgbClr val="0070C0"/>
                </a:solidFill>
                <a:latin typeface="Consolas" panose="020B0609020204030204" pitchFamily="49" charset="0"/>
              </a:rPr>
              <a:t>(new/delete)</a:t>
            </a:r>
            <a:r>
              <a:rPr lang="en-CA" sz="2000" dirty="0">
                <a:solidFill>
                  <a:srgbClr val="002060"/>
                </a:solidFill>
              </a:rPr>
              <a:t> etc.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Such data is stored eventually in RAM.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rgbClr val="002060"/>
                </a:solidFill>
              </a:rPr>
              <a:t>RAM is volatile </a:t>
            </a:r>
            <a:r>
              <a:rPr lang="en-CA" sz="1800" dirty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CA" sz="1800" dirty="0">
                <a:solidFill>
                  <a:srgbClr val="C00000"/>
                </a:solidFill>
                <a:sym typeface="Wingdings" panose="05000000000000000000" pitchFamily="2" charset="2"/>
              </a:rPr>
              <a:t>data is available as long as the program is running</a:t>
            </a:r>
            <a:endParaRPr lang="en-CA" sz="1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In many real-life scenarios, we need to store that data so that: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CA" sz="1800" dirty="0">
                <a:solidFill>
                  <a:srgbClr val="002060"/>
                </a:solidFill>
              </a:rPr>
              <a:t>Data is no destroyed after program termination.</a:t>
            </a:r>
          </a:p>
          <a:p>
            <a:pPr marL="544068" lvl="1" indent="-342900">
              <a:buFont typeface="+mj-lt"/>
              <a:buAutoNum type="arabicPeriod"/>
            </a:pPr>
            <a:r>
              <a:rPr lang="en-CA" sz="1800" dirty="0">
                <a:solidFill>
                  <a:srgbClr val="002060"/>
                </a:solidFill>
              </a:rPr>
              <a:t>Data could be shared between the programs.</a:t>
            </a:r>
          </a:p>
          <a:p>
            <a:pPr marL="201168" lvl="1" indent="0">
              <a:buNone/>
            </a:pPr>
            <a:r>
              <a:rPr lang="en-CA" sz="2000" dirty="0">
                <a:solidFill>
                  <a:srgbClr val="C00000"/>
                </a:solidFill>
                <a:sym typeface="Wingdings" panose="05000000000000000000" pitchFamily="2" charset="2"/>
              </a:rPr>
              <a:t> we need to store the data in a non volatile storage (hard disk) as files.</a:t>
            </a:r>
            <a:endParaRPr lang="en-CA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b="1" dirty="0">
                <a:solidFill>
                  <a:srgbClr val="C00000"/>
                </a:solidFill>
              </a:rPr>
              <a:t>The file is </a:t>
            </a:r>
            <a:r>
              <a:rPr lang="en-US" sz="2000" b="1" dirty="0">
                <a:solidFill>
                  <a:srgbClr val="002060"/>
                </a:solidFill>
              </a:rPr>
              <a:t>a stream of bytes stored on some secondary storage devices</a:t>
            </a:r>
            <a:r>
              <a:rPr lang="en-CA" sz="2000" dirty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94598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Background (2)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6965BF42-55BD-4EA3-BF59-BFA14F588E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635487"/>
              </p:ext>
            </p:extLst>
          </p:nvPr>
        </p:nvGraphicFramePr>
        <p:xfrm>
          <a:off x="739154" y="2794001"/>
          <a:ext cx="10058400" cy="1946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1032754005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1490753087"/>
                    </a:ext>
                  </a:extLst>
                </a:gridCol>
              </a:tblGrid>
              <a:tr h="303111"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Data stored on 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Data stored on secondary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516933"/>
                  </a:ext>
                </a:extLst>
              </a:tr>
              <a:tr h="303111">
                <a:tc>
                  <a:txBody>
                    <a:bodyPr/>
                    <a:lstStyle/>
                    <a:p>
                      <a:r>
                        <a:rPr lang="en-CA" dirty="0"/>
                        <a:t>containers like arrays, vectors, </a:t>
                      </a:r>
                      <a:r>
                        <a:rPr lang="en-CA" dirty="0" err="1"/>
                        <a:t>etc</a:t>
                      </a:r>
                      <a:r>
                        <a:rPr lang="en-CA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876107"/>
                  </a:ext>
                </a:extLst>
              </a:tr>
              <a:tr h="303111">
                <a:tc>
                  <a:txBody>
                    <a:bodyPr/>
                    <a:lstStyle/>
                    <a:p>
                      <a:r>
                        <a:rPr lang="en-CA" dirty="0"/>
                        <a:t>stored and accessed temporarily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stored and access permanently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3943484"/>
                  </a:ext>
                </a:extLst>
              </a:tr>
              <a:tr h="303111">
                <a:tc>
                  <a:txBody>
                    <a:bodyPr/>
                    <a:lstStyle/>
                    <a:p>
                      <a:r>
                        <a:rPr lang="en-CA" dirty="0"/>
                        <a:t>size is limited by available memory (heap, stack..)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size is limited by available H.D capacity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17776"/>
                  </a:ext>
                </a:extLst>
              </a:tr>
              <a:tr h="483924">
                <a:tc>
                  <a:txBody>
                    <a:bodyPr/>
                    <a:lstStyle/>
                    <a:p>
                      <a:r>
                        <a:rPr lang="en-CA" dirty="0"/>
                        <a:t>accessed by a single program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could be accessed by a more than one program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4922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65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Files &amp; streams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" y="2108201"/>
            <a:ext cx="7142481" cy="4213086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002060"/>
                </a:solidFill>
              </a:rPr>
              <a:t> Input/output system of C++ handles files I/O operations in the same way it handles input/output of console operations.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C00000"/>
                </a:solidFill>
              </a:rPr>
              <a:t> streams</a:t>
            </a:r>
            <a:r>
              <a:rPr lang="en-US" sz="2200" dirty="0">
                <a:solidFill>
                  <a:srgbClr val="002060"/>
                </a:solidFill>
              </a:rPr>
              <a:t> are the interface between the </a:t>
            </a:r>
            <a:r>
              <a:rPr lang="en-US" sz="2200" dirty="0" err="1">
                <a:solidFill>
                  <a:srgbClr val="002060"/>
                </a:solidFill>
              </a:rPr>
              <a:t>c++</a:t>
            </a:r>
            <a:r>
              <a:rPr lang="en-US" sz="2200" dirty="0">
                <a:solidFill>
                  <a:srgbClr val="002060"/>
                </a:solidFill>
              </a:rPr>
              <a:t> program and files.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2060"/>
                </a:solidFill>
              </a:rPr>
              <a:t>The stream is the data flow between the source and the sink.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C00000"/>
                </a:solidFill>
              </a:rPr>
              <a:t>Input stream: </a:t>
            </a:r>
            <a:r>
              <a:rPr lang="en-US" sz="1600" dirty="0">
                <a:solidFill>
                  <a:srgbClr val="002060"/>
                </a:solidFill>
              </a:rPr>
              <a:t>controls the flow of data from the file to C++ program.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u="sng" dirty="0">
                <a:solidFill>
                  <a:srgbClr val="C00000"/>
                </a:solidFill>
              </a:rPr>
              <a:t>Output stream: </a:t>
            </a:r>
            <a:r>
              <a:rPr lang="en-US" sz="1600" dirty="0">
                <a:solidFill>
                  <a:srgbClr val="002060"/>
                </a:solidFill>
              </a:rPr>
              <a:t>controls the flow of data from the C++ program to file.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 Ex: in standard IO stream we have been using (&lt;iostream&gt;), </a:t>
            </a:r>
            <a:r>
              <a:rPr 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cout</a:t>
            </a:r>
            <a:r>
              <a:rPr lang="en-US" sz="2000" dirty="0">
                <a:solidFill>
                  <a:srgbClr val="002060"/>
                </a:solidFill>
              </a:rPr>
              <a:t> is the standard console output stream and </a:t>
            </a:r>
            <a:r>
              <a:rPr lang="en-US" sz="2000" dirty="0" err="1">
                <a:solidFill>
                  <a:srgbClr val="0070C0"/>
                </a:solidFill>
                <a:latin typeface="Consolas" panose="020B0609020204030204" pitchFamily="49" charset="0"/>
              </a:rPr>
              <a:t>cin</a:t>
            </a:r>
            <a:r>
              <a:rPr lang="en-US" sz="2000" dirty="0">
                <a:solidFill>
                  <a:srgbClr val="002060"/>
                </a:solidFill>
              </a:rPr>
              <a:t> is the standard console input stream (source: keyboard, sink: monitor screen).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002060"/>
              </a:solidFill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  <p:sp>
        <p:nvSpPr>
          <p:cNvPr id="3" name="Flowchart: Magnetic Disk 2">
            <a:extLst>
              <a:ext uri="{FF2B5EF4-FFF2-40B4-BE49-F238E27FC236}">
                <a16:creationId xmlns:a16="http://schemas.microsoft.com/office/drawing/2014/main" id="{D4084864-CC34-439D-A5DB-8D3BA452D13A}"/>
              </a:ext>
            </a:extLst>
          </p:cNvPr>
          <p:cNvSpPr/>
          <p:nvPr/>
        </p:nvSpPr>
        <p:spPr>
          <a:xfrm>
            <a:off x="8351520" y="3952240"/>
            <a:ext cx="1107440" cy="97536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Secondary storage</a:t>
            </a: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666594F3-690D-40FB-BDEA-D85B9FBE2085}"/>
              </a:ext>
            </a:extLst>
          </p:cNvPr>
          <p:cNvSpPr/>
          <p:nvPr/>
        </p:nvSpPr>
        <p:spPr>
          <a:xfrm>
            <a:off x="9408160" y="3215640"/>
            <a:ext cx="1686560" cy="4267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Input stream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8798BE12-E314-465D-8A3B-47C88CEC898A}"/>
              </a:ext>
            </a:extLst>
          </p:cNvPr>
          <p:cNvSpPr/>
          <p:nvPr/>
        </p:nvSpPr>
        <p:spPr>
          <a:xfrm>
            <a:off x="9408159" y="5334000"/>
            <a:ext cx="1686561" cy="42672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Output stream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A8DAD16-6794-402E-B862-2B009134952C}"/>
              </a:ext>
            </a:extLst>
          </p:cNvPr>
          <p:cNvSpPr/>
          <p:nvPr/>
        </p:nvSpPr>
        <p:spPr>
          <a:xfrm>
            <a:off x="11165840" y="4003040"/>
            <a:ext cx="894080" cy="802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C++</a:t>
            </a:r>
          </a:p>
          <a:p>
            <a:pPr algn="ctr"/>
            <a:r>
              <a:rPr lang="en-CA" dirty="0"/>
              <a:t>File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CE58FCF1-5790-42D5-A96A-FC039DDDFB33}"/>
              </a:ext>
            </a:extLst>
          </p:cNvPr>
          <p:cNvCxnSpPr>
            <a:stCxn id="6" idx="1"/>
            <a:endCxn id="3" idx="3"/>
          </p:cNvCxnSpPr>
          <p:nvPr/>
        </p:nvCxnSpPr>
        <p:spPr>
          <a:xfrm rot="10800000">
            <a:off x="8905241" y="4927600"/>
            <a:ext cx="502919" cy="6197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A76F51C7-11B6-445C-BE62-12D0C55126FC}"/>
              </a:ext>
            </a:extLst>
          </p:cNvPr>
          <p:cNvCxnSpPr>
            <a:stCxn id="7" idx="2"/>
            <a:endCxn id="6" idx="3"/>
          </p:cNvCxnSpPr>
          <p:nvPr/>
        </p:nvCxnSpPr>
        <p:spPr>
          <a:xfrm rot="5400000">
            <a:off x="10982960" y="4917440"/>
            <a:ext cx="741680" cy="51816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943D444E-A671-4272-8B8B-0C827F457C15}"/>
              </a:ext>
            </a:extLst>
          </p:cNvPr>
          <p:cNvCxnSpPr>
            <a:stCxn id="3" idx="1"/>
            <a:endCxn id="5" idx="1"/>
          </p:cNvCxnSpPr>
          <p:nvPr/>
        </p:nvCxnSpPr>
        <p:spPr>
          <a:xfrm rot="5400000" flipH="1" flipV="1">
            <a:off x="8895080" y="3439160"/>
            <a:ext cx="523240" cy="50292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7808D71A-3CF9-43DC-B71A-F35976EC9F70}"/>
              </a:ext>
            </a:extLst>
          </p:cNvPr>
          <p:cNvCxnSpPr>
            <a:stCxn id="5" idx="3"/>
            <a:endCxn id="7" idx="0"/>
          </p:cNvCxnSpPr>
          <p:nvPr/>
        </p:nvCxnSpPr>
        <p:spPr>
          <a:xfrm>
            <a:off x="11094720" y="3429000"/>
            <a:ext cx="518160" cy="574040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4BBFC729-8E44-48BC-9B39-A9C0BF251D81}"/>
              </a:ext>
            </a:extLst>
          </p:cNvPr>
          <p:cNvCxnSpPr/>
          <p:nvPr/>
        </p:nvCxnSpPr>
        <p:spPr>
          <a:xfrm rot="10800000">
            <a:off x="8905240" y="4927600"/>
            <a:ext cx="502919" cy="619760"/>
          </a:xfrm>
          <a:prstGeom prst="bentConnector2">
            <a:avLst/>
          </a:prstGeom>
          <a:ln w="28575">
            <a:solidFill>
              <a:srgbClr val="00206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9CC45C46-32F1-4877-913C-25CD635C3D2E}"/>
              </a:ext>
            </a:extLst>
          </p:cNvPr>
          <p:cNvCxnSpPr/>
          <p:nvPr/>
        </p:nvCxnSpPr>
        <p:spPr>
          <a:xfrm rot="5400000">
            <a:off x="10982959" y="4917440"/>
            <a:ext cx="741680" cy="518160"/>
          </a:xfrm>
          <a:prstGeom prst="bentConnector2">
            <a:avLst/>
          </a:prstGeom>
          <a:ln w="28575">
            <a:solidFill>
              <a:srgbClr val="00206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36A003AC-EFB3-4C49-83F0-69338036CD11}"/>
              </a:ext>
            </a:extLst>
          </p:cNvPr>
          <p:cNvCxnSpPr/>
          <p:nvPr/>
        </p:nvCxnSpPr>
        <p:spPr>
          <a:xfrm rot="5400000" flipH="1" flipV="1">
            <a:off x="8895079" y="3439160"/>
            <a:ext cx="523240" cy="502920"/>
          </a:xfrm>
          <a:prstGeom prst="bentConnector2">
            <a:avLst/>
          </a:prstGeom>
          <a:ln w="28575">
            <a:solidFill>
              <a:srgbClr val="00206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AADE36A5-0F33-427C-818F-BC163D07BD11}"/>
              </a:ext>
            </a:extLst>
          </p:cNvPr>
          <p:cNvCxnSpPr/>
          <p:nvPr/>
        </p:nvCxnSpPr>
        <p:spPr>
          <a:xfrm>
            <a:off x="11094719" y="3429000"/>
            <a:ext cx="518160" cy="574040"/>
          </a:xfrm>
          <a:prstGeom prst="bentConnector2">
            <a:avLst/>
          </a:prstGeom>
          <a:ln w="28575">
            <a:solidFill>
              <a:srgbClr val="002060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File streams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720" y="2108201"/>
            <a:ext cx="10474960" cy="4119879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sz="2100" dirty="0">
                <a:solidFill>
                  <a:srgbClr val="002060"/>
                </a:solidFill>
              </a:rPr>
              <a:t>In C++, each stream is associated with a particular class which contains definitions and method for dealing with that particular kind of data.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>
                <a:solidFill>
                  <a:srgbClr val="002060"/>
                </a:solidFill>
              </a:rPr>
              <a:t> Three stream classes to deal with files:</a:t>
            </a:r>
          </a:p>
          <a:p>
            <a:pPr marL="292608" lvl="1" indent="0">
              <a:buNone/>
            </a:pPr>
            <a:r>
              <a:rPr lang="en-US" sz="1900" dirty="0">
                <a:solidFill>
                  <a:schemeClr val="tx1"/>
                </a:solidFill>
              </a:rPr>
              <a:t>1.   The input file stream class: ifstream </a:t>
            </a:r>
          </a:p>
          <a:p>
            <a:pPr marL="578358" lvl="1" indent="-285750"/>
            <a:r>
              <a:rPr lang="en-US" dirty="0">
                <a:solidFill>
                  <a:srgbClr val="002060"/>
                </a:solidFill>
              </a:rPr>
              <a:t>[contains: 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open(), close(), read(), get( ),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getline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 ),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seekg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 ) </a:t>
            </a:r>
          </a:p>
          <a:p>
            <a:pPr marL="292608" lvl="1" indent="0">
              <a:buNone/>
            </a:pPr>
            <a:r>
              <a:rPr lang="en-US" dirty="0"/>
              <a:t>and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tellg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 )</a:t>
            </a:r>
            <a:r>
              <a:rPr lang="en-US" dirty="0">
                <a:solidFill>
                  <a:srgbClr val="002060"/>
                </a:solidFill>
              </a:rPr>
              <a:t> ]</a:t>
            </a:r>
          </a:p>
          <a:p>
            <a:pPr marL="578358" lvl="1" indent="-285750"/>
            <a:r>
              <a:rPr lang="en-US" dirty="0">
                <a:solidFill>
                  <a:srgbClr val="C00000"/>
                </a:solidFill>
              </a:rPr>
              <a:t>Supports reading from file</a:t>
            </a:r>
          </a:p>
          <a:p>
            <a:pPr marL="635508" lvl="1" indent="-342900">
              <a:buAutoNum type="arabicPeriod" startAt="2"/>
            </a:pPr>
            <a:r>
              <a:rPr lang="en-US" sz="1900" dirty="0">
                <a:solidFill>
                  <a:schemeClr val="tx1"/>
                </a:solidFill>
              </a:rPr>
              <a:t>The output file stream class: </a:t>
            </a:r>
            <a:r>
              <a:rPr lang="en-US" sz="1900" dirty="0" err="1">
                <a:solidFill>
                  <a:schemeClr val="tx1"/>
                </a:solidFill>
              </a:rPr>
              <a:t>ofstream</a:t>
            </a:r>
            <a:endParaRPr lang="en-US" sz="1900" dirty="0">
              <a:solidFill>
                <a:schemeClr val="tx1"/>
              </a:solidFill>
            </a:endParaRPr>
          </a:p>
          <a:p>
            <a:pPr marL="578358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2060"/>
                </a:solidFill>
              </a:rPr>
              <a:t>[contains: 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open(),close(),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put(), write( ),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seekp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 ) </a:t>
            </a:r>
            <a:r>
              <a:rPr lang="en-US" dirty="0"/>
              <a:t>and </a:t>
            </a:r>
            <a:r>
              <a:rPr lang="en-US" dirty="0" err="1">
                <a:solidFill>
                  <a:srgbClr val="0070C0"/>
                </a:solidFill>
                <a:latin typeface="Consolas" panose="020B0609020204030204" pitchFamily="49" charset="0"/>
              </a:rPr>
              <a:t>tellp</a:t>
            </a:r>
            <a:r>
              <a:rPr lang="en-US" dirty="0">
                <a:solidFill>
                  <a:srgbClr val="0070C0"/>
                </a:solidFill>
                <a:latin typeface="Consolas" panose="020B0609020204030204" pitchFamily="49" charset="0"/>
              </a:rPr>
              <a:t>( )</a:t>
            </a:r>
            <a:r>
              <a:rPr lang="en-US" dirty="0">
                <a:solidFill>
                  <a:srgbClr val="002060"/>
                </a:solidFill>
              </a:rPr>
              <a:t> ]</a:t>
            </a:r>
          </a:p>
          <a:p>
            <a:pPr marL="578358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C00000"/>
                </a:solidFill>
              </a:rPr>
              <a:t>Supports writing to file</a:t>
            </a:r>
          </a:p>
          <a:p>
            <a:pPr marL="635508" lvl="1" indent="-342900">
              <a:buAutoNum type="arabicPeriod" startAt="3"/>
            </a:pPr>
            <a:r>
              <a:rPr lang="en-US" sz="1900" dirty="0">
                <a:solidFill>
                  <a:schemeClr val="tx1"/>
                </a:solidFill>
              </a:rPr>
              <a:t>The file stream class: </a:t>
            </a:r>
            <a:r>
              <a:rPr lang="en-US" sz="1900" dirty="0" err="1">
                <a:solidFill>
                  <a:schemeClr val="tx1"/>
                </a:solidFill>
              </a:rPr>
              <a:t>fstream</a:t>
            </a:r>
            <a:endParaRPr lang="en-US" sz="1900" dirty="0">
              <a:solidFill>
                <a:schemeClr val="tx1"/>
              </a:solidFill>
            </a:endParaRPr>
          </a:p>
          <a:p>
            <a:pPr marL="635508" lvl="1" indent="-34290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002060"/>
                </a:solidFill>
              </a:rPr>
              <a:t>[contains: all the previous member functions ]</a:t>
            </a:r>
            <a:endParaRPr lang="en-US" sz="1600" dirty="0">
              <a:solidFill>
                <a:schemeClr val="tx1"/>
              </a:solidFill>
            </a:endParaRPr>
          </a:p>
          <a:p>
            <a:pPr marL="578358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C00000"/>
                </a:solidFill>
              </a:rPr>
              <a:t>Supports reading and writing from/to file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300" b="1" dirty="0">
                <a:solidFill>
                  <a:srgbClr val="002060"/>
                </a:solidFill>
              </a:rPr>
              <a:t>In order to perform file processing in C++, the header file </a:t>
            </a:r>
            <a:r>
              <a:rPr lang="en-US" sz="2300" b="1" dirty="0">
                <a:solidFill>
                  <a:srgbClr val="0070C0"/>
                </a:solidFill>
              </a:rPr>
              <a:t>&lt;</a:t>
            </a:r>
            <a:r>
              <a:rPr lang="en-US" sz="2300" b="1" dirty="0" err="1">
                <a:solidFill>
                  <a:srgbClr val="0070C0"/>
                </a:solidFill>
              </a:rPr>
              <a:t>fstream</a:t>
            </a:r>
            <a:r>
              <a:rPr lang="en-US" sz="2300" b="1" dirty="0">
                <a:solidFill>
                  <a:srgbClr val="0070C0"/>
                </a:solidFill>
              </a:rPr>
              <a:t>&gt; </a:t>
            </a:r>
            <a:r>
              <a:rPr lang="en-US" sz="2300" b="1" dirty="0">
                <a:solidFill>
                  <a:srgbClr val="002060"/>
                </a:solidFill>
              </a:rPr>
              <a:t>must be included in the source file. </a:t>
            </a:r>
          </a:p>
          <a:p>
            <a:pPr marL="292608" lvl="1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D0B6B4-5836-41D1-9F19-ED8C5A9DE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005" y="2693504"/>
            <a:ext cx="4253526" cy="244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332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Opening a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Opening a file could be achieved using two ways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2060"/>
                </a:solidFill>
              </a:rPr>
              <a:t>1- using constructor function.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This method is useful when we want to open only one file in a stream. 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To open a file using constructor, an object of desired stream is created and the object is initialized with the file name</a:t>
            </a:r>
          </a:p>
          <a:p>
            <a:pPr marL="475488" lvl="2" indent="0">
              <a:buNone/>
            </a:pPr>
            <a:r>
              <a:rPr lang="en-US" sz="2600" dirty="0">
                <a:solidFill>
                  <a:srgbClr val="0070C0"/>
                </a:solidFill>
                <a:latin typeface="Consolas" panose="020B0609020204030204" pitchFamily="49" charset="0"/>
              </a:rPr>
              <a:t>ifstream file1 ("test.cpp")</a:t>
            </a:r>
            <a:r>
              <a:rPr lang="en-US" sz="2600" dirty="0">
                <a:solidFill>
                  <a:srgbClr val="00B050"/>
                </a:solidFill>
                <a:latin typeface="Consolas" panose="020B0609020204030204" pitchFamily="49" charset="0"/>
              </a:rPr>
              <a:t>//for reading</a:t>
            </a:r>
          </a:p>
          <a:p>
            <a:pPr marL="475488" lvl="2" indent="0">
              <a:buNone/>
            </a:pPr>
            <a:r>
              <a:rPr lang="en-US" sz="2600" dirty="0" err="1">
                <a:solidFill>
                  <a:srgbClr val="0070C0"/>
                </a:solidFill>
                <a:latin typeface="Consolas" panose="020B0609020204030204" pitchFamily="49" charset="0"/>
              </a:rPr>
              <a:t>ofstream</a:t>
            </a:r>
            <a:r>
              <a:rPr lang="en-US" sz="2600" dirty="0">
                <a:solidFill>
                  <a:srgbClr val="0070C0"/>
                </a:solidFill>
                <a:latin typeface="Consolas" panose="020B0609020204030204" pitchFamily="49" charset="0"/>
              </a:rPr>
              <a:t> file2 (“study.txt")</a:t>
            </a:r>
            <a:r>
              <a:rPr lang="en-US" sz="2600" dirty="0">
                <a:solidFill>
                  <a:srgbClr val="00B050"/>
                </a:solidFill>
                <a:latin typeface="Consolas" panose="020B0609020204030204" pitchFamily="49" charset="0"/>
              </a:rPr>
              <a:t>//for writing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2060"/>
                </a:solidFill>
              </a:rPr>
              <a:t>2- using </a:t>
            </a:r>
            <a:r>
              <a:rPr lang="en-US" sz="2000" b="1" dirty="0">
                <a:solidFill>
                  <a:srgbClr val="0070C0"/>
                </a:solidFill>
                <a:latin typeface="Consolas" panose="020B0609020204030204" pitchFamily="49" charset="0"/>
              </a:rPr>
              <a:t>open()</a:t>
            </a:r>
            <a:r>
              <a:rPr lang="en-US" sz="2000" b="1" dirty="0">
                <a:solidFill>
                  <a:srgbClr val="002060"/>
                </a:solidFill>
              </a:rPr>
              <a:t> member function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This method is useful when we want to open multiple files using a single stream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file name is passed as an argument to open function. Remember that open function is a member of </a:t>
            </a:r>
            <a:r>
              <a:rPr lang="en-US" sz="2000" dirty="0" err="1">
                <a:solidFill>
                  <a:srgbClr val="002060"/>
                </a:solidFill>
              </a:rPr>
              <a:t>fstream</a:t>
            </a:r>
            <a:r>
              <a:rPr lang="en-US" sz="2000" dirty="0">
                <a:solidFill>
                  <a:srgbClr val="002060"/>
                </a:solidFill>
              </a:rPr>
              <a:t> class.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000" dirty="0">
                <a:solidFill>
                  <a:srgbClr val="C00000"/>
                </a:solidFill>
              </a:rPr>
              <a:t>must create an object of the stream (</a:t>
            </a:r>
            <a:r>
              <a:rPr lang="en-US" sz="2000" dirty="0" err="1">
                <a:solidFill>
                  <a:srgbClr val="C00000"/>
                </a:solidFill>
              </a:rPr>
              <a:t>ifstream,ofstream</a:t>
            </a:r>
            <a:r>
              <a:rPr lang="en-US" sz="2000" dirty="0">
                <a:solidFill>
                  <a:srgbClr val="C00000"/>
                </a:solidFill>
              </a:rPr>
              <a:t>) first</a:t>
            </a:r>
          </a:p>
          <a:p>
            <a:pPr marL="475488" lvl="2" indent="0">
              <a:spcBef>
                <a:spcPts val="0"/>
              </a:spcBef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ifstream file1;</a:t>
            </a:r>
          </a:p>
          <a:p>
            <a:pPr marL="475488" lvl="2" indent="0">
              <a:spcBef>
                <a:spcPts val="0"/>
              </a:spcBef>
              <a:buNone/>
            </a:pPr>
            <a:r>
              <a:rPr lang="en-US" sz="2300" dirty="0">
                <a:solidFill>
                  <a:srgbClr val="0070C0"/>
                </a:solidFill>
                <a:latin typeface="Consolas" panose="020B0609020204030204" pitchFamily="49" charset="0"/>
              </a:rPr>
              <a:t>File1.open("test.cpp")</a:t>
            </a:r>
            <a:endParaRPr lang="en-US" sz="2300" dirty="0">
              <a:solidFill>
                <a:srgbClr val="00B05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è"/>
            </a:pP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2764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Modes of opening a file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tx1"/>
                </a:solidFill>
              </a:rPr>
              <a:t> The general form of open function is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		void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open(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const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char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filename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openmode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mode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r>
              <a:rPr lang="en-US" sz="2400" b="1" dirty="0">
                <a:solidFill>
                  <a:schemeClr val="tx1"/>
                </a:solidFill>
              </a:rPr>
              <a:t>	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002060"/>
                </a:solidFill>
              </a:rPr>
              <a:t> The second argument specifies the mode of the file to be opened </a:t>
            </a:r>
          </a:p>
          <a:p>
            <a:pPr marL="0" indent="0">
              <a:buNone/>
            </a:pP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è"/>
            </a:pP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42CAB6B-56D9-4721-9924-A9828D8CDC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686845"/>
              </p:ext>
            </p:extLst>
          </p:nvPr>
        </p:nvGraphicFramePr>
        <p:xfrm>
          <a:off x="1036320" y="3562258"/>
          <a:ext cx="10254532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576">
                  <a:extLst>
                    <a:ext uri="{9D8B030D-6E8A-4147-A177-3AD203B41FA5}">
                      <a16:colId xmlns:a16="http://schemas.microsoft.com/office/drawing/2014/main" val="718172385"/>
                    </a:ext>
                  </a:extLst>
                </a:gridCol>
                <a:gridCol w="8492956">
                  <a:extLst>
                    <a:ext uri="{9D8B030D-6E8A-4147-A177-3AD203B41FA5}">
                      <a16:colId xmlns:a16="http://schemas.microsoft.com/office/drawing/2014/main" val="1756583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err="1"/>
                        <a:t>FileMode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899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err="1">
                          <a:solidFill>
                            <a:srgbClr val="C00000"/>
                          </a:solidFill>
                        </a:rPr>
                        <a:t>ios</a:t>
                      </a:r>
                      <a:r>
                        <a:rPr lang="en-CA" b="1" dirty="0">
                          <a:solidFill>
                            <a:srgbClr val="C00000"/>
                          </a:solidFill>
                        </a:rPr>
                        <a:t>::in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Open the file for input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677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err="1">
                          <a:solidFill>
                            <a:srgbClr val="C00000"/>
                          </a:solidFill>
                        </a:rPr>
                        <a:t>ios</a:t>
                      </a:r>
                      <a:r>
                        <a:rPr lang="en-CA" b="1" dirty="0">
                          <a:solidFill>
                            <a:srgbClr val="C00000"/>
                          </a:solidFill>
                        </a:rPr>
                        <a:t>::out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Open the file for 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04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err="1">
                          <a:solidFill>
                            <a:srgbClr val="C00000"/>
                          </a:solidFill>
                        </a:rPr>
                        <a:t>ios</a:t>
                      </a:r>
                      <a:r>
                        <a:rPr lang="en-CA" b="1" dirty="0">
                          <a:solidFill>
                            <a:srgbClr val="C00000"/>
                          </a:solidFill>
                        </a:rPr>
                        <a:t>::app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Open the file in append mode (i.e. move the control to the end of the file when opening the file and before any output operation)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3678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err="1">
                          <a:solidFill>
                            <a:srgbClr val="C00000"/>
                          </a:solidFill>
                        </a:rPr>
                        <a:t>ios</a:t>
                      </a:r>
                      <a:r>
                        <a:rPr lang="en-CA" b="1" dirty="0">
                          <a:solidFill>
                            <a:srgbClr val="C00000"/>
                          </a:solidFill>
                        </a:rPr>
                        <a:t>::ate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Open the file for output and move the read/write control to the end of the file (it is possible to move the control to other location in the file)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806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err="1">
                          <a:solidFill>
                            <a:srgbClr val="C00000"/>
                          </a:solidFill>
                        </a:rPr>
                        <a:t>ios</a:t>
                      </a:r>
                      <a:r>
                        <a:rPr lang="en-CA" b="1" dirty="0">
                          <a:solidFill>
                            <a:srgbClr val="C00000"/>
                          </a:solidFill>
                        </a:rPr>
                        <a:t>::</a:t>
                      </a:r>
                      <a:r>
                        <a:rPr lang="en-CA" b="1" dirty="0" err="1">
                          <a:solidFill>
                            <a:srgbClr val="C00000"/>
                          </a:solidFill>
                        </a:rPr>
                        <a:t>trunc</a:t>
                      </a:r>
                      <a:endParaRPr lang="en-CA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The content of the file is truncated (removed) before opening the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4236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87667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Modes of opening a file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rgbClr val="0070C0"/>
                </a:solidFill>
                <a:latin typeface="Consolas" panose="020B0609020204030204" pitchFamily="49" charset="0"/>
              </a:rPr>
              <a:t>ios</a:t>
            </a:r>
            <a:r>
              <a:rPr lang="en-US" sz="2400" dirty="0">
                <a:solidFill>
                  <a:srgbClr val="0070C0"/>
                </a:solidFill>
                <a:latin typeface="Consolas" panose="020B0609020204030204" pitchFamily="49" charset="0"/>
              </a:rPr>
              <a:t>::out </a:t>
            </a:r>
            <a:r>
              <a:rPr lang="en-US" sz="2400" dirty="0">
                <a:solidFill>
                  <a:schemeClr val="tx1"/>
                </a:solidFill>
              </a:rPr>
              <a:t>and </a:t>
            </a:r>
            <a:r>
              <a:rPr lang="en-US" sz="2400" dirty="0" err="1">
                <a:solidFill>
                  <a:srgbClr val="0070C0"/>
                </a:solidFill>
                <a:latin typeface="Consolas" panose="020B0609020204030204" pitchFamily="49" charset="0"/>
              </a:rPr>
              <a:t>ios</a:t>
            </a:r>
            <a:r>
              <a:rPr lang="en-US" sz="2400" dirty="0">
                <a:solidFill>
                  <a:srgbClr val="0070C0"/>
                </a:solidFill>
                <a:latin typeface="Consolas" panose="020B0609020204030204" pitchFamily="49" charset="0"/>
              </a:rPr>
              <a:t>::app </a:t>
            </a:r>
            <a:r>
              <a:rPr lang="en-US" sz="2400" dirty="0">
                <a:solidFill>
                  <a:schemeClr val="tx1"/>
                </a:solidFill>
              </a:rPr>
              <a:t>creates the file if it does not exist. 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 It is possible to open the file with multiple modes of access. 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		</a:t>
            </a: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stream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test;</a:t>
            </a:r>
          </a:p>
          <a:p>
            <a:pPr>
              <a:spcBef>
                <a:spcPts val="0"/>
              </a:spcBef>
            </a:pP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test.open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"one.txt"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::in);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test.open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"two.dat"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::app);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</a:pP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 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test.open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"two.dat"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::in |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::out| </a:t>
            </a:r>
            <a:r>
              <a:rPr lang="en-CA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ios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trunc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>
              <a:spcBef>
                <a:spcPts val="0"/>
              </a:spcBef>
            </a:pP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 err="1">
                <a:solidFill>
                  <a:srgbClr val="0070C0"/>
                </a:solidFill>
                <a:latin typeface="Consolas" panose="020B0609020204030204" pitchFamily="49" charset="0"/>
              </a:rPr>
              <a:t>is_open</a:t>
            </a: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() </a:t>
            </a:r>
            <a:r>
              <a:rPr lang="en-CA" sz="2000" dirty="0">
                <a:solidFill>
                  <a:srgbClr val="000000"/>
                </a:solidFill>
              </a:rPr>
              <a:t>is a boolean function that is used to check if the file is opened successfully.  </a:t>
            </a:r>
            <a:endParaRPr lang="en-US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		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test.is_open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è"/>
            </a:pPr>
            <a:endParaRPr lang="en-US" sz="20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5815000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112F7D41B13E4785F9979A35F7E50C" ma:contentTypeVersion="3" ma:contentTypeDescription="Create a new document." ma:contentTypeScope="" ma:versionID="50d532a4eca24e01a673aa801835ccd3">
  <xsd:schema xmlns:xsd="http://www.w3.org/2001/XMLSchema" xmlns:xs="http://www.w3.org/2001/XMLSchema" xmlns:p="http://schemas.microsoft.com/office/2006/metadata/properties" xmlns:ns2="7d20dd7b-ef9a-4d0a-b1be-71e30c1721f0" targetNamespace="http://schemas.microsoft.com/office/2006/metadata/properties" ma:root="true" ma:fieldsID="b04da4da6fc9e0e3f1d76791181f8856" ns2:_="">
    <xsd:import namespace="7d20dd7b-ef9a-4d0a-b1be-71e30c1721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0dd7b-ef9a-4d0a-b1be-71e30c1721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DBF5E9-0C7D-4371-900E-793FFE46A1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20dd7b-ef9a-4d0a-b1be-71e30c1721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0646C36-D994-4DBD-9A53-9B2DFD8D720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47854D2-C2B1-4273-BEE8-C059778BC5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{A9227D18-DC72-4C10-8757-31E7C0412D79}tf56160789_wac</Template>
  <TotalTime>0</TotalTime>
  <Words>2228</Words>
  <Application>Microsoft Office PowerPoint</Application>
  <PresentationFormat>Widescreen</PresentationFormat>
  <Paragraphs>266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1_RetrospectVTI</vt:lpstr>
      <vt:lpstr>File Handling in C++</vt:lpstr>
      <vt:lpstr>Background (1)</vt:lpstr>
      <vt:lpstr>Background (2)</vt:lpstr>
      <vt:lpstr>Background (2)</vt:lpstr>
      <vt:lpstr>Files &amp; streams</vt:lpstr>
      <vt:lpstr>File streams</vt:lpstr>
      <vt:lpstr>Opening a file</vt:lpstr>
      <vt:lpstr>Modes of opening a file (1)</vt:lpstr>
      <vt:lpstr>Modes of opening a file (2)</vt:lpstr>
      <vt:lpstr>Closing files </vt:lpstr>
      <vt:lpstr>Reading/writing from/to a file </vt:lpstr>
      <vt:lpstr>File pointers</vt:lpstr>
      <vt:lpstr>PowerPoint Presentation</vt:lpstr>
      <vt:lpstr>Text files vs. Binary files (1)</vt:lpstr>
      <vt:lpstr>Text files vs. Binary files (2)</vt:lpstr>
      <vt:lpstr>Handling binary files</vt:lpstr>
      <vt:lpstr>Example</vt:lpstr>
      <vt:lpstr>Error handling functions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 Handling in C++</dc:title>
  <dc:creator/>
  <cp:lastModifiedBy/>
  <cp:revision>2</cp:revision>
  <dcterms:created xsi:type="dcterms:W3CDTF">2020-11-01T08:58:22Z</dcterms:created>
  <dcterms:modified xsi:type="dcterms:W3CDTF">2020-11-27T13:26:29Z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0x010100D7112F7D41B13E4785F9979A35F7E50C</vt:lpwstr>
  </property>
</Properties>
</file>