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46" r:id="rId4"/>
  </p:sldMasterIdLst>
  <p:sldIdLst>
    <p:sldId id="257" r:id="rId5"/>
    <p:sldId id="258" r:id="rId6"/>
    <p:sldId id="316" r:id="rId7"/>
    <p:sldId id="327" r:id="rId8"/>
    <p:sldId id="328" r:id="rId9"/>
    <p:sldId id="307" r:id="rId10"/>
    <p:sldId id="329" r:id="rId11"/>
    <p:sldId id="330" r:id="rId12"/>
    <p:sldId id="332" r:id="rId13"/>
    <p:sldId id="334" r:id="rId14"/>
    <p:sldId id="335" r:id="rId15"/>
    <p:sldId id="333" r:id="rId16"/>
    <p:sldId id="331" r:id="rId17"/>
    <p:sldId id="336" r:id="rId18"/>
    <p:sldId id="33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63" d="100"/>
          <a:sy n="63" d="100"/>
        </p:scale>
        <p:origin x="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12/1/2020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80722" y="639097"/>
            <a:ext cx="7275443" cy="3686015"/>
          </a:xfrm>
        </p:spPr>
        <p:txBody>
          <a:bodyPr>
            <a:normAutofit/>
          </a:bodyPr>
          <a:lstStyle/>
          <a:p>
            <a:r>
              <a:rPr lang="en-US" sz="6600" b="1" u="sng" dirty="0">
                <a:solidFill>
                  <a:schemeClr val="accent3">
                    <a:lumMod val="75000"/>
                  </a:schemeClr>
                </a:solidFill>
              </a:rPr>
              <a:t>Preprocessing directive in C++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Samer Khasawneh</a:t>
            </a:r>
          </a:p>
        </p:txBody>
      </p:sp>
      <p:pic>
        <p:nvPicPr>
          <p:cNvPr id="5" name="Picture 4" descr="stairs, hand rail, and abstract object along the wall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# and ## operators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CD1F2-5914-45DA-A988-1E6DB5936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19" y="2057401"/>
            <a:ext cx="10749281" cy="4213086"/>
          </a:xfrm>
        </p:spPr>
        <p:txBody>
          <a:bodyPr>
            <a:norm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The </a:t>
            </a:r>
            <a:r>
              <a:rPr lang="en-US" altLang="en-US" sz="2000" dirty="0">
                <a:solidFill>
                  <a:srgbClr val="C00000"/>
                </a:solidFill>
                <a:latin typeface="Arial" panose="020B0604020202020204" pitchFamily="34" charset="0"/>
              </a:rPr>
              <a:t>#</a:t>
            </a: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operator causes a replacement text to be converted to a string enclosed between quotes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nb-NO" sz="1800" dirty="0">
                <a:solidFill>
                  <a:srgbClr val="808080"/>
                </a:solidFill>
                <a:latin typeface="Consolas" panose="020B0609020204030204" pitchFamily="49" charset="0"/>
              </a:rPr>
              <a:t>            #define</a:t>
            </a:r>
            <a:r>
              <a:rPr lang="nb-NO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nb-NO" sz="1800" dirty="0">
                <a:solidFill>
                  <a:srgbClr val="6F008A"/>
                </a:solidFill>
                <a:latin typeface="Consolas" panose="020B0609020204030204" pitchFamily="49" charset="0"/>
              </a:rPr>
              <a:t>Hello</a:t>
            </a:r>
            <a:r>
              <a:rPr lang="nb-NO" sz="1800" dirty="0">
                <a:solidFill>
                  <a:srgbClr val="000000"/>
                </a:solidFill>
                <a:latin typeface="Consolas" panose="020B0609020204030204" pitchFamily="49" charset="0"/>
              </a:rPr>
              <a:t>(x) cout&lt;&lt;</a:t>
            </a:r>
            <a:r>
              <a:rPr lang="nb-NO" sz="1800" dirty="0">
                <a:solidFill>
                  <a:srgbClr val="A31515"/>
                </a:solidFill>
                <a:latin typeface="Consolas" panose="020B0609020204030204" pitchFamily="49" charset="0"/>
              </a:rPr>
              <a:t>"Hello, "</a:t>
            </a:r>
            <a:r>
              <a:rPr lang="nb-NO" sz="1800" dirty="0">
                <a:solidFill>
                  <a:srgbClr val="000000"/>
                </a:solidFill>
                <a:latin typeface="Consolas" panose="020B0609020204030204" pitchFamily="49" charset="0"/>
              </a:rPr>
              <a:t> #x&lt;&lt;endl;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nb-NO" alt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Once the preprocessor encounter Hello(man) in your code , it will replace it 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nb-NO" alt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With  </a:t>
            </a:r>
            <a:r>
              <a:rPr lang="nb-NO" sz="1800" u="sng" dirty="0">
                <a:solidFill>
                  <a:srgbClr val="000000"/>
                </a:solidFill>
                <a:latin typeface="Consolas" panose="020B0609020204030204" pitchFamily="49" charset="0"/>
              </a:rPr>
              <a:t>cout&lt;&lt;</a:t>
            </a:r>
            <a:r>
              <a:rPr lang="nb-NO" sz="1800" u="sng" dirty="0">
                <a:solidFill>
                  <a:srgbClr val="A31515"/>
                </a:solidFill>
                <a:latin typeface="Consolas" panose="020B0609020204030204" pitchFamily="49" charset="0"/>
              </a:rPr>
              <a:t>"Hello, "</a:t>
            </a:r>
            <a:r>
              <a:rPr lang="nb-NO" sz="1800" u="sng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nb-NO" sz="1800" u="sng" dirty="0">
                <a:solidFill>
                  <a:srgbClr val="A31515"/>
                </a:solidFill>
                <a:latin typeface="Consolas" panose="020B0609020204030204" pitchFamily="49" charset="0"/>
              </a:rPr>
              <a:t>" man"</a:t>
            </a:r>
            <a:r>
              <a:rPr lang="nb-NO" sz="1800" u="sng" dirty="0">
                <a:solidFill>
                  <a:srgbClr val="000000"/>
                </a:solidFill>
                <a:latin typeface="Consolas" panose="020B0609020204030204" pitchFamily="49" charset="0"/>
              </a:rPr>
              <a:t>&lt;&lt;endl; </a:t>
            </a:r>
            <a:r>
              <a:rPr lang="nb-NO" sz="1800" dirty="0">
                <a:solidFill>
                  <a:srgbClr val="000000"/>
                </a:solidFill>
                <a:latin typeface="Consolas" panose="020B0609020204030204" pitchFamily="49" charset="0"/>
              </a:rPr>
              <a:t>which is equivalent to </a:t>
            </a:r>
            <a:r>
              <a:rPr lang="nb-NO" sz="1800" u="sng" dirty="0">
                <a:solidFill>
                  <a:srgbClr val="000000"/>
                </a:solidFill>
                <a:latin typeface="Consolas" panose="020B0609020204030204" pitchFamily="49" charset="0"/>
              </a:rPr>
              <a:t>cout&lt;&lt;</a:t>
            </a:r>
            <a:r>
              <a:rPr lang="nb-NO" sz="1800" u="sng" dirty="0">
                <a:solidFill>
                  <a:srgbClr val="A31515"/>
                </a:solidFill>
                <a:latin typeface="Consolas" panose="020B0609020204030204" pitchFamily="49" charset="0"/>
              </a:rPr>
              <a:t>"Hello, man"</a:t>
            </a:r>
            <a:r>
              <a:rPr lang="nb-NO" sz="1800" u="sng" dirty="0">
                <a:solidFill>
                  <a:srgbClr val="000000"/>
                </a:solidFill>
                <a:latin typeface="Consolas" panose="020B0609020204030204" pitchFamily="49" charset="0"/>
              </a:rPr>
              <a:t>&lt;&lt;endl;</a:t>
            </a:r>
            <a:endParaRPr lang="en-US" altLang="en-US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The </a:t>
            </a:r>
            <a:r>
              <a:rPr lang="en-US" altLang="en-US" sz="2000" dirty="0">
                <a:solidFill>
                  <a:srgbClr val="C00000"/>
                </a:solidFill>
                <a:latin typeface="Arial" panose="020B0604020202020204" pitchFamily="34" charset="0"/>
              </a:rPr>
              <a:t>#</a:t>
            </a: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operator must be used in a macro with arguments, because the operant of # represents the argument of the macro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altLang="en-US" sz="105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On the other hand, </a:t>
            </a:r>
            <a:r>
              <a:rPr lang="en-US" altLang="en-US" sz="2000" dirty="0">
                <a:solidFill>
                  <a:srgbClr val="C00000"/>
                </a:solidFill>
                <a:latin typeface="Arial" panose="020B0604020202020204" pitchFamily="34" charset="0"/>
              </a:rPr>
              <a:t>## </a:t>
            </a: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operator concatenates two string tokens together and replaces the occurrence in the file with the result of concatenation.</a:t>
            </a:r>
          </a:p>
          <a:p>
            <a:pPr marL="1471400" lvl="8" indent="0" algn="just" eaLnBrk="0" fontAlgn="base" hangingPunct="0">
              <a:spcBef>
                <a:spcPct val="0"/>
              </a:spcBef>
              <a:buNone/>
            </a:pPr>
            <a:r>
              <a:rPr lang="es-ES" sz="24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s-ES" sz="2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s-ES" sz="2400" dirty="0" err="1">
                <a:solidFill>
                  <a:schemeClr val="tx1"/>
                </a:solidFill>
                <a:latin typeface="Consolas" panose="020B0609020204030204" pitchFamily="49" charset="0"/>
              </a:rPr>
              <a:t>concats</a:t>
            </a:r>
            <a:r>
              <a:rPr lang="es-ES" sz="2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s-ES" sz="2400" dirty="0" err="1">
                <a:solidFill>
                  <a:srgbClr val="000000"/>
                </a:solidFill>
                <a:latin typeface="Consolas" panose="020B0609020204030204" pitchFamily="49" charset="0"/>
              </a:rPr>
              <a:t>x,y</a:t>
            </a:r>
            <a:r>
              <a:rPr lang="es-ES" sz="2400" dirty="0">
                <a:solidFill>
                  <a:srgbClr val="000000"/>
                </a:solidFill>
                <a:latin typeface="Consolas" panose="020B0609020204030204" pitchFamily="49" charset="0"/>
              </a:rPr>
              <a:t>) x##y</a:t>
            </a:r>
            <a:r>
              <a:rPr lang="en-US" altLang="en-US" sz="2800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endParaRPr lang="en-US" altLang="en-US" sz="2200" dirty="0">
              <a:solidFill>
                <a:srgbClr val="002060"/>
              </a:solidFill>
            </a:endParaRPr>
          </a:p>
          <a:p>
            <a:pPr marL="91440" lvl="8" indent="-9144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ts val="200"/>
              </a:spcAft>
              <a:buClrTx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The preprocessor will replace </a:t>
            </a:r>
            <a:r>
              <a:rPr lang="en-US" altLang="en-US" sz="2000" u="sng" dirty="0" err="1">
                <a:solidFill>
                  <a:srgbClr val="002060"/>
                </a:solidFill>
                <a:latin typeface="Arial" panose="020B0604020202020204" pitchFamily="34" charset="0"/>
              </a:rPr>
              <a:t>concats</a:t>
            </a:r>
            <a:r>
              <a:rPr lang="en-US" altLang="en-US" sz="2000" u="sng" dirty="0">
                <a:solidFill>
                  <a:srgbClr val="002060"/>
                </a:solidFill>
                <a:latin typeface="Arial" panose="020B0604020202020204" pitchFamily="34" charset="0"/>
              </a:rPr>
              <a:t>(</a:t>
            </a:r>
            <a:r>
              <a:rPr lang="en-US" altLang="en-US" sz="2000" u="sng" dirty="0" err="1">
                <a:solidFill>
                  <a:srgbClr val="002060"/>
                </a:solidFill>
                <a:latin typeface="Arial" panose="020B0604020202020204" pitchFamily="34" charset="0"/>
              </a:rPr>
              <a:t>H,i</a:t>
            </a:r>
            <a:r>
              <a:rPr lang="en-US" altLang="en-US" sz="2000" u="sng" dirty="0">
                <a:solidFill>
                  <a:srgbClr val="002060"/>
                </a:solidFill>
                <a:latin typeface="Arial" panose="020B0604020202020204" pitchFamily="34" charset="0"/>
              </a:rPr>
              <a:t>) </a:t>
            </a: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by </a:t>
            </a:r>
            <a:r>
              <a:rPr lang="en-US" altLang="en-US" sz="2000" u="sng" dirty="0">
                <a:solidFill>
                  <a:srgbClr val="002060"/>
                </a:solidFill>
                <a:latin typeface="Arial" panose="020B0604020202020204" pitchFamily="34" charset="0"/>
              </a:rPr>
              <a:t>Hi</a:t>
            </a: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whenever it encounters </a:t>
            </a:r>
            <a:r>
              <a:rPr lang="en-US" altLang="en-US" sz="2000" u="sng" dirty="0" err="1">
                <a:solidFill>
                  <a:srgbClr val="002060"/>
                </a:solidFill>
                <a:latin typeface="Arial" panose="020B0604020202020204" pitchFamily="34" charset="0"/>
              </a:rPr>
              <a:t>concats</a:t>
            </a:r>
            <a:r>
              <a:rPr lang="en-US" altLang="en-US" sz="2000" u="sng" dirty="0">
                <a:solidFill>
                  <a:srgbClr val="002060"/>
                </a:solidFill>
                <a:latin typeface="Arial" panose="020B0604020202020204" pitchFamily="34" charset="0"/>
              </a:rPr>
              <a:t>(</a:t>
            </a:r>
            <a:r>
              <a:rPr lang="en-US" altLang="en-US" sz="2000" u="sng" dirty="0" err="1">
                <a:solidFill>
                  <a:srgbClr val="002060"/>
                </a:solidFill>
                <a:latin typeface="Arial" panose="020B0604020202020204" pitchFamily="34" charset="0"/>
              </a:rPr>
              <a:t>H,i</a:t>
            </a:r>
            <a:r>
              <a:rPr lang="en-US" altLang="en-US" sz="2000" u="sng" dirty="0">
                <a:solidFill>
                  <a:srgbClr val="002060"/>
                </a:solidFill>
                <a:latin typeface="Arial" panose="020B0604020202020204" pitchFamily="34" charset="0"/>
              </a:rPr>
              <a:t>) in the file</a:t>
            </a:r>
            <a:endParaRPr lang="en-US" dirty="0"/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100" dirty="0">
                <a:solidFill>
                  <a:srgbClr val="002060"/>
                </a:solidFill>
                <a:latin typeface="Arial" panose="020B0604020202020204" pitchFamily="34" charset="0"/>
              </a:rPr>
              <a:t>## operator should be used in macros as well.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66216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#line directive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CD1F2-5914-45DA-A988-1E6DB5936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19" y="2057401"/>
            <a:ext cx="10749281" cy="4213086"/>
          </a:xfrm>
        </p:spPr>
        <p:txBody>
          <a:bodyPr>
            <a:normAutofit lnSpcReduction="10000"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The </a:t>
            </a:r>
            <a:r>
              <a:rPr lang="en-US" altLang="en-US" sz="2000" dirty="0">
                <a:solidFill>
                  <a:srgbClr val="C00000"/>
                </a:solidFill>
                <a:latin typeface="Arial" panose="020B0604020202020204" pitchFamily="34" charset="0"/>
              </a:rPr>
              <a:t>#line </a:t>
            </a: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directive cause the subsequent source code lines to be renumbered starting with the specified constant integer value.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endParaRPr lang="en-US" altLang="en-US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				</a:t>
            </a:r>
            <a:r>
              <a:rPr lang="en-US" altLang="en-US" sz="1800" dirty="0">
                <a:solidFill>
                  <a:srgbClr val="002060"/>
                </a:solidFill>
                <a:latin typeface="Arial" panose="020B0604020202020204" pitchFamily="34" charset="0"/>
              </a:rPr>
              <a:t>#line </a:t>
            </a:r>
            <a:r>
              <a:rPr lang="en-US" altLang="en-US" sz="1800" dirty="0">
                <a:solidFill>
                  <a:srgbClr val="C00000"/>
                </a:solidFill>
                <a:latin typeface="Arial" panose="020B0604020202020204" pitchFamily="34" charset="0"/>
              </a:rPr>
              <a:t>30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n-US" altLang="en-US" sz="1800" dirty="0">
                <a:solidFill>
                  <a:srgbClr val="002060"/>
                </a:solidFill>
                <a:latin typeface="Arial" panose="020B0604020202020204" pitchFamily="34" charset="0"/>
              </a:rPr>
              <a:t>starts line numbering from 30 beginning with the next source code line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endParaRPr lang="en-US" altLang="en-US" sz="18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n-US" altLang="en-US" sz="1800" dirty="0">
                <a:solidFill>
                  <a:srgbClr val="002060"/>
                </a:solidFill>
                <a:latin typeface="Arial" panose="020B0604020202020204" pitchFamily="34" charset="0"/>
              </a:rPr>
              <a:t>				#line </a:t>
            </a:r>
            <a:r>
              <a:rPr lang="en-US" altLang="en-US" sz="1800" dirty="0">
                <a:solidFill>
                  <a:srgbClr val="C00000"/>
                </a:solidFill>
                <a:latin typeface="Arial" panose="020B0604020202020204" pitchFamily="34" charset="0"/>
              </a:rPr>
              <a:t>30</a:t>
            </a:r>
            <a:r>
              <a:rPr lang="en-US" altLang="en-US" sz="1800" dirty="0">
                <a:solidFill>
                  <a:srgbClr val="0070C0"/>
                </a:solidFill>
                <a:latin typeface="Arial" panose="020B0604020202020204" pitchFamily="34" charset="0"/>
              </a:rPr>
              <a:t> “exam.cpp”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r>
              <a:rPr lang="en-US" altLang="en-US" sz="1800" dirty="0">
                <a:solidFill>
                  <a:srgbClr val="002060"/>
                </a:solidFill>
                <a:latin typeface="Arial" panose="020B0604020202020204" pitchFamily="34" charset="0"/>
              </a:rPr>
              <a:t>Indicates that lines are numbered from 20 beginning with the next source code line, and the name of the source file is </a:t>
            </a:r>
            <a:r>
              <a:rPr lang="en-US" altLang="en-US" sz="1800" dirty="0">
                <a:solidFill>
                  <a:srgbClr val="0070C0"/>
                </a:solidFill>
                <a:latin typeface="Arial" panose="020B0604020202020204" pitchFamily="34" charset="0"/>
              </a:rPr>
              <a:t>exam.cpp </a:t>
            </a:r>
            <a:r>
              <a:rPr lang="en-US" altLang="en-US" sz="1800" dirty="0">
                <a:solidFill>
                  <a:srgbClr val="002060"/>
                </a:solidFill>
                <a:latin typeface="Arial" panose="020B0604020202020204" pitchFamily="34" charset="0"/>
              </a:rPr>
              <a:t>for the purpose of compiling messages 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endParaRPr lang="en-US" altLang="en-US" sz="18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None/>
            </a:pPr>
            <a:endParaRPr lang="en-US" altLang="en-US" sz="14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Note that the line number (such as 30) does not appear on the source file.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This directive could be used to help make the messages produced syntax errors and compiler warnings more meaningful</a:t>
            </a:r>
            <a:endParaRPr lang="en-CA" sz="20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950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Symbolic constant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CD1F2-5914-45DA-A988-1E6DB5936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19" y="2108201"/>
            <a:ext cx="10546081" cy="4213086"/>
          </a:xfrm>
        </p:spPr>
        <p:txBody>
          <a:bodyPr>
            <a:norm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endParaRPr lang="en-US" altLang="en-US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00206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CA" dirty="0"/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4D336844-F2A9-4FD9-9521-CAED85065F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257498"/>
              </p:ext>
            </p:extLst>
          </p:nvPr>
        </p:nvGraphicFramePr>
        <p:xfrm>
          <a:off x="2062480" y="2467186"/>
          <a:ext cx="8128000" cy="286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866230972"/>
                    </a:ext>
                  </a:extLst>
                </a:gridCol>
                <a:gridCol w="5994400">
                  <a:extLst>
                    <a:ext uri="{9D8B030D-6E8A-4147-A177-3AD203B41FA5}">
                      <a16:colId xmlns:a16="http://schemas.microsoft.com/office/drawing/2014/main" val="30827354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Symbol constant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Meaning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809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rgbClr val="C00000"/>
                          </a:solidFill>
                        </a:rPr>
                        <a:t>_LINE_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The </a:t>
                      </a:r>
                      <a:r>
                        <a:rPr lang="en-CA" dirty="0" err="1"/>
                        <a:t>llne</a:t>
                      </a:r>
                      <a:r>
                        <a:rPr lang="en-CA" dirty="0"/>
                        <a:t> number of the current source code (statement) 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5349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rgbClr val="C00000"/>
                          </a:solidFill>
                        </a:rPr>
                        <a:t>_FILE_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The name of the source 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9982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rgbClr val="C00000"/>
                          </a:solidFill>
                        </a:rPr>
                        <a:t>_DATE_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The compilation date of the source file </a:t>
                      </a:r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CA" dirty="0">
                          <a:solidFill>
                            <a:srgbClr val="0070C0"/>
                          </a:solidFill>
                        </a:rPr>
                        <a:t>“</a:t>
                      </a:r>
                      <a:r>
                        <a:rPr lang="en-CA" dirty="0" err="1">
                          <a:solidFill>
                            <a:srgbClr val="0070C0"/>
                          </a:solidFill>
                        </a:rPr>
                        <a:t>Mmm</a:t>
                      </a:r>
                      <a:r>
                        <a:rPr lang="en-CA" dirty="0">
                          <a:solidFill>
                            <a:srgbClr val="0070C0"/>
                          </a:solidFill>
                        </a:rPr>
                        <a:t> dd </a:t>
                      </a:r>
                      <a:r>
                        <a:rPr lang="en-CA" dirty="0" err="1">
                          <a:solidFill>
                            <a:srgbClr val="0070C0"/>
                          </a:solidFill>
                        </a:rPr>
                        <a:t>yyyy</a:t>
                      </a:r>
                      <a:r>
                        <a:rPr lang="en-CA" dirty="0">
                          <a:solidFill>
                            <a:srgbClr val="0070C0"/>
                          </a:solidFill>
                        </a:rPr>
                        <a:t>”</a:t>
                      </a:r>
                      <a:r>
                        <a:rPr lang="en-CA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047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rgbClr val="C00000"/>
                          </a:solidFill>
                        </a:rPr>
                        <a:t>_TIME_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The compilation time of the source file (</a:t>
                      </a:r>
                      <a:r>
                        <a:rPr lang="en-CA" dirty="0">
                          <a:solidFill>
                            <a:srgbClr val="0070C0"/>
                          </a:solidFill>
                        </a:rPr>
                        <a:t>“</a:t>
                      </a:r>
                      <a:r>
                        <a:rPr lang="en-CA" dirty="0" err="1">
                          <a:solidFill>
                            <a:srgbClr val="0070C0"/>
                          </a:solidFill>
                        </a:rPr>
                        <a:t>hh:mm:ss</a:t>
                      </a:r>
                      <a:r>
                        <a:rPr lang="en-CA" dirty="0">
                          <a:solidFill>
                            <a:srgbClr val="0070C0"/>
                          </a:solidFill>
                        </a:rPr>
                        <a:t>”</a:t>
                      </a:r>
                      <a:r>
                        <a:rPr lang="en-CA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06003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>
                          <a:solidFill>
                            <a:srgbClr val="C00000"/>
                          </a:solidFill>
                        </a:rPr>
                        <a:t>_TIMESTAMP_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The date and time of the last modification done to the source file ( </a:t>
                      </a: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"</a:t>
                      </a:r>
                      <a:r>
                        <a:rPr lang="en-US" dirty="0" err="1">
                          <a:solidFill>
                            <a:srgbClr val="0070C0"/>
                          </a:solidFill>
                        </a:rPr>
                        <a:t>Ddd</a:t>
                      </a: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rgbClr val="0070C0"/>
                          </a:solidFill>
                        </a:rPr>
                        <a:t>Mmm</a:t>
                      </a: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 Date </a:t>
                      </a:r>
                      <a:r>
                        <a:rPr lang="en-US" dirty="0" err="1">
                          <a:solidFill>
                            <a:srgbClr val="0070C0"/>
                          </a:solidFill>
                        </a:rPr>
                        <a:t>hh:mm:ss</a:t>
                      </a: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rgbClr val="0070C0"/>
                          </a:solidFill>
                        </a:rPr>
                        <a:t>yyyy</a:t>
                      </a: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“</a:t>
                      </a:r>
                      <a:r>
                        <a:rPr lang="en-US" dirty="0"/>
                        <a:t> )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397076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475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7340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C2FF2-F335-42DD-9A88-12C549055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Examples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2DD2C-B56C-4AD1-8CDC-311DD0336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CD1D0F-3A2C-45BD-8DCE-F18403043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7176" y="2605087"/>
            <a:ext cx="3648075" cy="16478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AD13B0-C7C1-49EA-BFC0-F0BF35EDA1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314" y="2798762"/>
            <a:ext cx="3552825" cy="13525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880E21-68F2-4286-ADF0-23BE99045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749" y="1820967"/>
            <a:ext cx="3371850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757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C2FF2-F335-42DD-9A88-12C549055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Examples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2DD2C-B56C-4AD1-8CDC-311DD0336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1197A1-F1EB-45D1-B7A3-77105647F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8639" y="2108201"/>
            <a:ext cx="512445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9587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36CC6-C1A1-4470-9B9F-9ED0EA742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Example (3)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4D5756C-1C88-49FD-B664-EB25E377BD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8563" y="5047250"/>
            <a:ext cx="10058400" cy="1299303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ABAFC66-AC18-4E28-9F31-B31F18344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0520" y="1953578"/>
            <a:ext cx="6248400" cy="316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239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Background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098262"/>
            <a:ext cx="10426147" cy="41435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 C++ is a high level programming language.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rgbClr val="002060"/>
                </a:solidFill>
              </a:rPr>
              <a:t>The code must be manipulated before executing it.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 Prior to executing the code, it must be preprocessed, compiled, linked and loaded into memory.</a:t>
            </a:r>
          </a:p>
          <a:p>
            <a:pPr>
              <a:buFont typeface="Wingdings" panose="05000000000000000000" pitchFamily="2" charset="2"/>
              <a:buChar char="§"/>
            </a:pPr>
            <a:endParaRPr lang="en-CA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CA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CA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6BA701D-9323-49C9-9DA9-9221F15C8B47}"/>
              </a:ext>
            </a:extLst>
          </p:cNvPr>
          <p:cNvSpPr/>
          <p:nvPr/>
        </p:nvSpPr>
        <p:spPr>
          <a:xfrm>
            <a:off x="1786835" y="3678584"/>
            <a:ext cx="1679713" cy="4914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000" b="1" dirty="0">
                <a:solidFill>
                  <a:schemeClr val="tx1"/>
                </a:solidFill>
              </a:rPr>
              <a:t>C++ program</a:t>
            </a:r>
          </a:p>
        </p:txBody>
      </p:sp>
      <p:sp>
        <p:nvSpPr>
          <p:cNvPr id="10" name="Flowchart: Decision 9">
            <a:extLst>
              <a:ext uri="{FF2B5EF4-FFF2-40B4-BE49-F238E27FC236}">
                <a16:creationId xmlns:a16="http://schemas.microsoft.com/office/drawing/2014/main" id="{A9A6F8A0-0E7C-4C08-8576-7DF3F8876A0F}"/>
              </a:ext>
            </a:extLst>
          </p:cNvPr>
          <p:cNvSpPr/>
          <p:nvPr/>
        </p:nvSpPr>
        <p:spPr>
          <a:xfrm>
            <a:off x="1503569" y="4590555"/>
            <a:ext cx="2286000" cy="152068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b="1" dirty="0">
                <a:solidFill>
                  <a:srgbClr val="002060"/>
                </a:solidFill>
              </a:rPr>
              <a:t>Is there any processing directive ?</a:t>
            </a:r>
            <a:r>
              <a:rPr lang="en-CA" sz="1600" b="1" dirty="0"/>
              <a:t> </a:t>
            </a:r>
          </a:p>
        </p:txBody>
      </p:sp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018E08C1-3C43-46A8-B20A-9BC0F1CC5305}"/>
              </a:ext>
            </a:extLst>
          </p:cNvPr>
          <p:cNvSpPr/>
          <p:nvPr/>
        </p:nvSpPr>
        <p:spPr>
          <a:xfrm>
            <a:off x="4217780" y="5044574"/>
            <a:ext cx="1689652" cy="612648"/>
          </a:xfrm>
          <a:prstGeom prst="flowChartProcess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rgbClr val="002060"/>
                </a:solidFill>
              </a:rPr>
              <a:t>Preprocessing actions</a:t>
            </a:r>
          </a:p>
        </p:txBody>
      </p:sp>
      <p:sp>
        <p:nvSpPr>
          <p:cNvPr id="25" name="Flowchart: Process 24">
            <a:extLst>
              <a:ext uri="{FF2B5EF4-FFF2-40B4-BE49-F238E27FC236}">
                <a16:creationId xmlns:a16="http://schemas.microsoft.com/office/drawing/2014/main" id="{28A92682-6A40-4C9C-9A50-B875EF87B733}"/>
              </a:ext>
            </a:extLst>
          </p:cNvPr>
          <p:cNvSpPr/>
          <p:nvPr/>
        </p:nvSpPr>
        <p:spPr>
          <a:xfrm>
            <a:off x="6369271" y="5044574"/>
            <a:ext cx="1255644" cy="612648"/>
          </a:xfrm>
          <a:prstGeom prst="flowChartProcess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rgbClr val="002060"/>
                </a:solidFill>
              </a:rPr>
              <a:t>Compiling</a:t>
            </a:r>
          </a:p>
        </p:txBody>
      </p:sp>
      <p:sp>
        <p:nvSpPr>
          <p:cNvPr id="27" name="Flowchart: Process 26">
            <a:extLst>
              <a:ext uri="{FF2B5EF4-FFF2-40B4-BE49-F238E27FC236}">
                <a16:creationId xmlns:a16="http://schemas.microsoft.com/office/drawing/2014/main" id="{DBF626BB-2F5D-494C-8215-9C13A7BF6093}"/>
              </a:ext>
            </a:extLst>
          </p:cNvPr>
          <p:cNvSpPr/>
          <p:nvPr/>
        </p:nvSpPr>
        <p:spPr>
          <a:xfrm>
            <a:off x="8056935" y="5044574"/>
            <a:ext cx="1175468" cy="612648"/>
          </a:xfrm>
          <a:prstGeom prst="flowChartProcess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rgbClr val="002060"/>
                </a:solidFill>
              </a:rPr>
              <a:t>Linking</a:t>
            </a:r>
          </a:p>
        </p:txBody>
      </p:sp>
      <p:sp>
        <p:nvSpPr>
          <p:cNvPr id="29" name="Flowchart: Process 28">
            <a:extLst>
              <a:ext uri="{FF2B5EF4-FFF2-40B4-BE49-F238E27FC236}">
                <a16:creationId xmlns:a16="http://schemas.microsoft.com/office/drawing/2014/main" id="{180DD593-68A0-4623-B9AD-657F0A580350}"/>
              </a:ext>
            </a:extLst>
          </p:cNvPr>
          <p:cNvSpPr/>
          <p:nvPr/>
        </p:nvSpPr>
        <p:spPr>
          <a:xfrm>
            <a:off x="9758679" y="5044574"/>
            <a:ext cx="1175468" cy="612648"/>
          </a:xfrm>
          <a:prstGeom prst="flowChartProcess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rgbClr val="002060"/>
                </a:solidFill>
              </a:rPr>
              <a:t>Loading</a:t>
            </a:r>
          </a:p>
        </p:txBody>
      </p:sp>
      <p:sp>
        <p:nvSpPr>
          <p:cNvPr id="17" name="Rectangle: Folded Corner 16">
            <a:extLst>
              <a:ext uri="{FF2B5EF4-FFF2-40B4-BE49-F238E27FC236}">
                <a16:creationId xmlns:a16="http://schemas.microsoft.com/office/drawing/2014/main" id="{3E19496C-01EB-4FD0-AD71-4513F8BEAFB0}"/>
              </a:ext>
            </a:extLst>
          </p:cNvPr>
          <p:cNvSpPr/>
          <p:nvPr/>
        </p:nvSpPr>
        <p:spPr>
          <a:xfrm>
            <a:off x="9602634" y="3443479"/>
            <a:ext cx="1487557" cy="1447933"/>
          </a:xfrm>
          <a:prstGeom prst="foldedCorne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/>
              <a:t>Memory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70B6856-50CA-4F32-95CF-97A4B535A844}"/>
              </a:ext>
            </a:extLst>
          </p:cNvPr>
          <p:cNvCxnSpPr>
            <a:cxnSpLocks/>
            <a:stCxn id="7" idx="2"/>
            <a:endCxn id="10" idx="0"/>
          </p:cNvCxnSpPr>
          <p:nvPr/>
        </p:nvCxnSpPr>
        <p:spPr>
          <a:xfrm>
            <a:off x="2626692" y="4170018"/>
            <a:ext cx="19877" cy="420537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93972D8-F5AC-47BE-AA7F-2724F59273F3}"/>
              </a:ext>
            </a:extLst>
          </p:cNvPr>
          <p:cNvCxnSpPr>
            <a:stCxn id="10" idx="3"/>
            <a:endCxn id="12" idx="1"/>
          </p:cNvCxnSpPr>
          <p:nvPr/>
        </p:nvCxnSpPr>
        <p:spPr>
          <a:xfrm flipV="1">
            <a:off x="3789569" y="5350898"/>
            <a:ext cx="428211" cy="1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EECBC3E-A68E-412E-AFAD-0CCC6D2AC637}"/>
              </a:ext>
            </a:extLst>
          </p:cNvPr>
          <p:cNvCxnSpPr>
            <a:stCxn id="12" idx="3"/>
            <a:endCxn id="25" idx="1"/>
          </p:cNvCxnSpPr>
          <p:nvPr/>
        </p:nvCxnSpPr>
        <p:spPr>
          <a:xfrm>
            <a:off x="5907432" y="5350898"/>
            <a:ext cx="461839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29B4F7B-2C30-4CE0-9776-21D0818470D6}"/>
              </a:ext>
            </a:extLst>
          </p:cNvPr>
          <p:cNvCxnSpPr>
            <a:stCxn id="25" idx="3"/>
          </p:cNvCxnSpPr>
          <p:nvPr/>
        </p:nvCxnSpPr>
        <p:spPr>
          <a:xfrm>
            <a:off x="7624915" y="5350898"/>
            <a:ext cx="432020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1F747A2-2CE1-4B9B-94D6-74278A4BAD71}"/>
              </a:ext>
            </a:extLst>
          </p:cNvPr>
          <p:cNvCxnSpPr>
            <a:stCxn id="27" idx="3"/>
            <a:endCxn id="29" idx="1"/>
          </p:cNvCxnSpPr>
          <p:nvPr/>
        </p:nvCxnSpPr>
        <p:spPr>
          <a:xfrm>
            <a:off x="9232403" y="5350898"/>
            <a:ext cx="526276" cy="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77391DB-3B1F-466A-B65F-7CFAC138AA2A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2646569" y="6111242"/>
            <a:ext cx="4350524" cy="0"/>
          </a:xfrm>
          <a:prstGeom prst="straightConnector1">
            <a:avLst/>
          </a:prstGeom>
          <a:ln w="22225">
            <a:solidFill>
              <a:srgbClr val="00B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BE47B11-8A81-456B-A9DC-DEE807322430}"/>
              </a:ext>
            </a:extLst>
          </p:cNvPr>
          <p:cNvCxnSpPr>
            <a:endCxn id="25" idx="2"/>
          </p:cNvCxnSpPr>
          <p:nvPr/>
        </p:nvCxnSpPr>
        <p:spPr>
          <a:xfrm flipV="1">
            <a:off x="6997093" y="5657222"/>
            <a:ext cx="0" cy="454020"/>
          </a:xfrm>
          <a:prstGeom prst="straightConnector1">
            <a:avLst/>
          </a:prstGeom>
          <a:ln w="222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427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Preprocessing stage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CD1F2-5914-45DA-A988-1E6DB5936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19" y="2108201"/>
            <a:ext cx="10199239" cy="4213086"/>
          </a:xfrm>
        </p:spPr>
        <p:txBody>
          <a:bodyPr>
            <a:norm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US" altLang="en-US" sz="2100" dirty="0">
                <a:solidFill>
                  <a:srgbClr val="002060"/>
                </a:solidFill>
              </a:rPr>
              <a:t> It is the first step of code compilation.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US" altLang="en-US" sz="2100" dirty="0">
                <a:solidFill>
                  <a:srgbClr val="002060"/>
                </a:solidFill>
              </a:rPr>
              <a:t> In this stage, lines starting with a # character are interpreted by the </a:t>
            </a:r>
            <a:r>
              <a:rPr lang="en-US" altLang="en-US" sz="2100" dirty="0">
                <a:solidFill>
                  <a:srgbClr val="C00000"/>
                </a:solidFill>
              </a:rPr>
              <a:t>preprocessor</a:t>
            </a:r>
            <a:r>
              <a:rPr lang="en-US" altLang="en-US" sz="2100" dirty="0">
                <a:solidFill>
                  <a:srgbClr val="002060"/>
                </a:solidFill>
              </a:rPr>
              <a:t> as preprocessor commands.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US" altLang="en-US" sz="2100" dirty="0">
                <a:solidFill>
                  <a:srgbClr val="002060"/>
                </a:solidFill>
              </a:rPr>
              <a:t> Commands starts with # are called </a:t>
            </a:r>
            <a:r>
              <a:rPr lang="en-US" altLang="en-US" sz="2100" u="sng" dirty="0">
                <a:solidFill>
                  <a:srgbClr val="C00000"/>
                </a:solidFill>
              </a:rPr>
              <a:t>directives</a:t>
            </a:r>
            <a:r>
              <a:rPr lang="en-US" altLang="en-US" sz="2100" dirty="0">
                <a:solidFill>
                  <a:srgbClr val="002060"/>
                </a:solidFill>
              </a:rPr>
              <a:t> and form a simple macro language with its own syntax and semantics. 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US" altLang="en-US" sz="2100" dirty="0">
                <a:solidFill>
                  <a:srgbClr val="002060"/>
                </a:solidFill>
              </a:rPr>
              <a:t> Directives are used to reduce repetition in source code by providing certain functionalities.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1500" dirty="0">
                <a:solidFill>
                  <a:srgbClr val="C00000"/>
                </a:solidFill>
              </a:rPr>
              <a:t> inline files, define macros, and to conditionally omit code. 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rgbClr val="002060"/>
                </a:solidFill>
              </a:rPr>
              <a:t> Only white-space characters may appear before a preprocessor directive on a line.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n-US" sz="2100" dirty="0">
                <a:solidFill>
                  <a:srgbClr val="002060"/>
                </a:solidFill>
              </a:rPr>
              <a:t> Preprocessor directives are not C++ statements, so they do not end in a semicolon (;).</a:t>
            </a:r>
            <a:endParaRPr lang="en-US" altLang="en-US" sz="21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002060"/>
              </a:solidFill>
            </a:endParaRP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rgbClr val="002060"/>
              </a:solidFill>
            </a:endParaRP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00206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296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#define directive (1)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CD1F2-5914-45DA-A988-1E6DB5936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19" y="2108201"/>
            <a:ext cx="10199239" cy="4213086"/>
          </a:xfrm>
        </p:spPr>
        <p:txBody>
          <a:bodyPr>
            <a:normAutofit/>
          </a:bodyPr>
          <a:lstStyle/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US" altLang="en-US" sz="2100" dirty="0">
                <a:solidFill>
                  <a:srgbClr val="002060"/>
                </a:solidFill>
              </a:rPr>
              <a:t> 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The #define preprocessor directive creates symbolic constants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The symbolic constant is called macro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en-US" sz="20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CA" sz="18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6F008A"/>
                </a:solidFill>
                <a:latin typeface="Consolas" panose="020B0609020204030204" pitchFamily="49" charset="0"/>
              </a:rPr>
              <a:t>macro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-name replacement-text </a:t>
            </a: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altLang="en-US" sz="1200" dirty="0">
              <a:solidFill>
                <a:srgbClr val="002060"/>
              </a:solidFill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All subsequent occurrences of macro in that file will be replaced by replacement-text before the program is compiled.</a:t>
            </a: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1600" dirty="0">
              <a:solidFill>
                <a:srgbClr val="002060"/>
              </a:solidFill>
            </a:endParaRP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00206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437C7A-5EE0-4D66-90B9-0B85AD964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442" y="4218722"/>
            <a:ext cx="3819525" cy="21025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3BC7DE-E11D-46EE-A5E8-106007A604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4964" y="4427041"/>
            <a:ext cx="4610100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99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#define directive (2)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CD1F2-5914-45DA-A988-1E6DB5936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19" y="2108201"/>
            <a:ext cx="10199239" cy="4213086"/>
          </a:xfrm>
        </p:spPr>
        <p:txBody>
          <a:bodyPr>
            <a:norm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You can use #define to define a macro which will take argument  (almost like functions).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However, macros will be preprocessed while it is compiled (functions are not preprocessed, rather they are compiled).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Using define directive to identify function-like macro is not a good programming practice.</a:t>
            </a:r>
            <a:endParaRPr lang="en-US" sz="1400" b="0" i="0" dirty="0">
              <a:solidFill>
                <a:srgbClr val="C00000"/>
              </a:solidFill>
              <a:effectLst/>
              <a:latin typeface="Arial" panose="020B0604020202020204" pitchFamily="34" charset="0"/>
            </a:endParaRP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sz="1400" b="0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Macro don’t have the namespace. So if the macro is defined in one section, it can not be used at another section.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sz="1400" b="0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Macro increases the code length as it is added before the code while preprocessing.</a:t>
            </a:r>
          </a:p>
          <a:p>
            <a:pPr lvl="2" algn="just">
              <a:buFont typeface="Wingdings" panose="05000000000000000000" pitchFamily="2" charset="2"/>
              <a:buChar char="ü"/>
            </a:pPr>
            <a:r>
              <a:rPr lang="en-US" sz="1400" b="0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Macro does not check any compile time errors.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sz="1600" dirty="0">
              <a:solidFill>
                <a:srgbClr val="002060"/>
              </a:solidFill>
            </a:endParaRP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00206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C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3C439AA-E6DD-4B99-A20C-5E713F2DD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9325" y="4206861"/>
            <a:ext cx="7753350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77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EED6-48E9-43A3-8243-3F265074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1" y="286603"/>
            <a:ext cx="11406809" cy="1450757"/>
          </a:xfrm>
        </p:spPr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Conditional Compilation directives (1)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E8A6-EEC7-437D-A817-95413213E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108201"/>
            <a:ext cx="8868092" cy="4167093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There are several directives, which can be used to compile selective portions of your program's source code. This process is called conditional compilation.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These directives control the preprocessing operation as well.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b="1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#if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 , </a:t>
            </a:r>
            <a:r>
              <a:rPr lang="en-US" sz="2000" b="1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#elif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, </a:t>
            </a:r>
            <a:r>
              <a:rPr lang="en-US" sz="2000" b="1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#else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, and </a:t>
            </a:r>
            <a:r>
              <a:rPr lang="en-US" sz="2000" b="1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#endif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Segoe UI" panose="020B0502040204020203" pitchFamily="34" charset="0"/>
              </a:rPr>
              <a:t> directives are conditional compilation directives.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00" b="0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Each </a:t>
            </a:r>
            <a:r>
              <a:rPr lang="en-US" sz="1400" b="1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#if</a:t>
            </a:r>
            <a:r>
              <a:rPr lang="en-US" sz="1400" b="0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 directive in a source file must be matched by a closing </a:t>
            </a:r>
            <a:r>
              <a:rPr lang="en-US" sz="1400" b="1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#endif</a:t>
            </a:r>
            <a:r>
              <a:rPr lang="en-US" sz="1400" b="0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 directive.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rgbClr val="C00000"/>
                </a:solidFill>
                <a:latin typeface="Segoe UI" panose="020B0502040204020203" pitchFamily="34" charset="0"/>
              </a:rPr>
              <a:t> </a:t>
            </a:r>
            <a:r>
              <a:rPr lang="en-US" sz="1400" b="0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Any number of </a:t>
            </a:r>
            <a:r>
              <a:rPr lang="en-US" sz="1400" b="1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#elif</a:t>
            </a:r>
            <a:r>
              <a:rPr lang="en-US" sz="1400" b="0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 directives can appear between the </a:t>
            </a:r>
            <a:r>
              <a:rPr lang="en-US" sz="1400" b="1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#if</a:t>
            </a:r>
            <a:r>
              <a:rPr lang="en-US" sz="1400" b="0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 and </a:t>
            </a:r>
            <a:r>
              <a:rPr lang="en-US" sz="1400" b="1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#endif</a:t>
            </a:r>
            <a:r>
              <a:rPr lang="en-US" sz="1400" b="0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 directives.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400" b="0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 exactly one </a:t>
            </a:r>
            <a:r>
              <a:rPr lang="en-US" sz="1400" b="1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#else</a:t>
            </a:r>
            <a:r>
              <a:rPr lang="en-US" sz="1400" b="0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 directive is allowed in the nesting, must be the last directive before </a:t>
            </a:r>
            <a:r>
              <a:rPr lang="en-US" sz="1400" b="1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#endif</a:t>
            </a:r>
            <a:r>
              <a:rPr lang="en-US" sz="1400" b="0" i="0" dirty="0">
                <a:solidFill>
                  <a:srgbClr val="C00000"/>
                </a:solidFill>
                <a:effectLst/>
                <a:latin typeface="Segoe UI" panose="020B0502040204020203" pitchFamily="34" charset="0"/>
              </a:rPr>
              <a:t>.</a:t>
            </a:r>
          </a:p>
          <a:p>
            <a:pPr marL="384048" lvl="2" indent="0">
              <a:spcBef>
                <a:spcPts val="0"/>
              </a:spcBef>
              <a:spcAft>
                <a:spcPts val="0"/>
              </a:spcAft>
              <a:buNone/>
            </a:pPr>
            <a:endParaRPr lang="en-US" b="0" i="0" dirty="0">
              <a:solidFill>
                <a:srgbClr val="C00000"/>
              </a:solidFill>
              <a:effectLst/>
              <a:latin typeface="Segoe UI" panose="020B0502040204020203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Each of the conditional preprocessor directive evaluates a constant integer expression that will determine whether the code will be compiled or not.</a:t>
            </a:r>
          </a:p>
          <a:p>
            <a:pPr lvl="4">
              <a:buFont typeface="Wingdings" panose="05000000000000000000" pitchFamily="2" charset="2"/>
              <a:buChar char="§"/>
            </a:pPr>
            <a:r>
              <a:rPr lang="en-CA" sz="1600" dirty="0">
                <a:solidFill>
                  <a:srgbClr val="C00000"/>
                </a:solidFill>
              </a:rPr>
              <a:t>Casting, </a:t>
            </a:r>
            <a:r>
              <a:rPr lang="en-CA" sz="1600" dirty="0" err="1">
                <a:solidFill>
                  <a:srgbClr val="C00000"/>
                </a:solidFill>
                <a:latin typeface="Consolas" panose="020B0609020204030204" pitchFamily="49" charset="0"/>
              </a:rPr>
              <a:t>sizeof</a:t>
            </a:r>
            <a:r>
              <a:rPr lang="en-CA" sz="1600" dirty="0">
                <a:solidFill>
                  <a:srgbClr val="C00000"/>
                </a:solidFill>
              </a:rPr>
              <a:t> and enumeration could not be evaluated by directives.</a:t>
            </a:r>
            <a:br>
              <a:rPr lang="en-CA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.</a:t>
            </a:r>
          </a:p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4AFF41-E867-4835-8E3F-49744538C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8172" y="3868420"/>
            <a:ext cx="254317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633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EED6-48E9-43A3-8243-3F265074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1" y="286603"/>
            <a:ext cx="11406809" cy="1450757"/>
          </a:xfrm>
        </p:spPr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Conditional Compilation directives (2)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E8A6-EEC7-437D-A817-95413213E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974" y="1969053"/>
            <a:ext cx="9605176" cy="439199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808080"/>
                </a:solidFill>
                <a:latin typeface="Consolas" panose="020B0609020204030204" pitchFamily="49" charset="0"/>
              </a:rPr>
              <a:t>#ifdef</a:t>
            </a:r>
            <a:r>
              <a:rPr lang="en-CA" sz="20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2000" dirty="0" err="1">
                <a:solidFill>
                  <a:srgbClr val="000000"/>
                </a:solidFill>
                <a:latin typeface="Consolas" panose="020B0609020204030204" pitchFamily="49" charset="0"/>
              </a:rPr>
              <a:t>variable_name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</a:rPr>
              <a:t>: 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evaluates to 1 (true) if the variable specified by variable name is defined already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rgbClr val="808080"/>
                </a:solidFill>
                <a:latin typeface="Consolas" panose="020B0609020204030204" pitchFamily="49" charset="0"/>
              </a:rPr>
              <a:t>#ifndef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variable_name</a:t>
            </a: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: evaluates to 1 (true) if the variable specified by variable name is not defined yet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sz="32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The directives are useful during debugging stage.</a:t>
            </a:r>
          </a:p>
          <a:p>
            <a:pPr marL="0" indent="0" algn="just">
              <a:buNone/>
            </a:pPr>
            <a:endParaRPr lang="en-US" dirty="0"/>
          </a:p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52E5D3-9088-41C0-8413-A562C30B2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6042" y="3491882"/>
            <a:ext cx="1466850" cy="8096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469BFF-917F-48B9-9BAD-277BAC22D0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974" y="4892155"/>
            <a:ext cx="4135714" cy="878240"/>
          </a:xfrm>
          <a:prstGeom prst="rect">
            <a:avLst/>
          </a:prstGeom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A7702C-5317-48EF-B947-19595CDF0E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25" y="4823207"/>
            <a:ext cx="4755515" cy="101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020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#include directive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CD1F2-5914-45DA-A988-1E6DB5936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19" y="2108201"/>
            <a:ext cx="10546081" cy="4213086"/>
          </a:xfrm>
        </p:spPr>
        <p:txBody>
          <a:bodyPr>
            <a:norm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The </a:t>
            </a:r>
            <a:r>
              <a:rPr lang="en-US" altLang="en-US" sz="2000" dirty="0">
                <a:solidFill>
                  <a:srgbClr val="C00000"/>
                </a:solidFill>
                <a:latin typeface="Arial" panose="020B0604020202020204" pitchFamily="34" charset="0"/>
              </a:rPr>
              <a:t>#include </a:t>
            </a: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directive makes a copy of a specified file to be included in the place of the directive</a:t>
            </a:r>
          </a:p>
          <a:p>
            <a:pPr lvl="5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&lt;filename&gt;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  <a:sym typeface="Wingdings" panose="05000000000000000000" pitchFamily="2" charset="2"/>
              </a:rPr>
              <a:t> </a:t>
            </a: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  <a:sym typeface="Wingdings" panose="05000000000000000000" pitchFamily="2" charset="2"/>
              </a:rPr>
              <a:t>file included from one of the standard directories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 </a:t>
            </a:r>
            <a:endParaRPr lang="en-US" altLang="en-US" sz="1800" dirty="0">
              <a:solidFill>
                <a:srgbClr val="A31515"/>
              </a:solidFill>
              <a:latin typeface="Consolas" panose="020B0609020204030204" pitchFamily="49" charset="0"/>
            </a:endParaRPr>
          </a:p>
          <a:p>
            <a:pPr lvl="5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CA" sz="18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 &lt;filename&gt;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  <a:sym typeface="Wingdings" panose="05000000000000000000" pitchFamily="2" charset="2"/>
              </a:rPr>
              <a:t> </a:t>
            </a: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  <a:sym typeface="Wingdings" panose="05000000000000000000" pitchFamily="2" charset="2"/>
              </a:rPr>
              <a:t>file included from the current working directory</a:t>
            </a:r>
            <a:endParaRPr lang="en-CA" sz="18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91440" lvl="5" indent="-9144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This directive is used with programs consisting of several source files that are to be compiled together</a:t>
            </a:r>
            <a:endParaRPr lang="en-CA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lvl="5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altLang="en-US" sz="1800" dirty="0">
                <a:solidFill>
                  <a:srgbClr val="C00000"/>
                </a:solidFill>
                <a:latin typeface="Consolas" panose="020B0609020204030204" pitchFamily="49" charset="0"/>
              </a:rPr>
              <a:t>Remember header files.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sz="1600" dirty="0">
              <a:solidFill>
                <a:srgbClr val="002060"/>
              </a:solidFill>
            </a:endParaRPr>
          </a:p>
          <a:p>
            <a:pPr marL="91440" lvl="1" indent="-9144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The #include directive is replaced by the entire contents of the requested file.</a:t>
            </a:r>
          </a:p>
          <a:p>
            <a:pPr marL="91440" lvl="1" indent="-9144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File inclusion can be nested.</a:t>
            </a:r>
          </a:p>
          <a:p>
            <a:pPr marL="640080" lvl="4" indent="-9144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Our .</a:t>
            </a: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cpp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file includes </a:t>
            </a:r>
            <a:r>
              <a:rPr lang="en-CA" sz="1800" dirty="0">
                <a:solidFill>
                  <a:srgbClr val="C00000"/>
                </a:solidFill>
                <a:latin typeface="Consolas" panose="020B0609020204030204" pitchFamily="49" charset="0"/>
              </a:rPr>
              <a:t>"</a:t>
            </a:r>
            <a:r>
              <a:rPr lang="en-US" sz="1600" dirty="0" err="1">
                <a:solidFill>
                  <a:srgbClr val="C00000"/>
                </a:solidFill>
                <a:latin typeface="Consolas" panose="020B0609020204030204" pitchFamily="49" charset="0"/>
              </a:rPr>
              <a:t>student.h</a:t>
            </a:r>
            <a:r>
              <a:rPr lang="en-CA" sz="1800" dirty="0">
                <a:solidFill>
                  <a:srgbClr val="C00000"/>
                </a:solidFill>
                <a:latin typeface="Consolas" panose="020B0609020204030204" pitchFamily="49" charset="0"/>
              </a:rPr>
              <a:t>"</a:t>
            </a:r>
            <a:endParaRPr lang="en-US" sz="1600" dirty="0">
              <a:solidFill>
                <a:srgbClr val="C00000"/>
              </a:solidFill>
              <a:latin typeface="Consolas" panose="020B0609020204030204" pitchFamily="49" charset="0"/>
            </a:endParaRPr>
          </a:p>
          <a:p>
            <a:pPr marL="640080" lvl="4" indent="-9144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err="1">
                <a:solidFill>
                  <a:srgbClr val="0070C0"/>
                </a:solidFill>
                <a:latin typeface="Consolas" panose="020B0609020204030204" pitchFamily="49" charset="0"/>
              </a:rPr>
              <a:t>student.h</a:t>
            </a:r>
            <a:r>
              <a:rPr lang="en-US" sz="1600" dirty="0">
                <a:solidFill>
                  <a:srgbClr val="0070C0"/>
                </a:solidFill>
                <a:latin typeface="Consolas" panose="020B0609020204030204" pitchFamily="49" charset="0"/>
              </a:rPr>
              <a:t> includes </a:t>
            </a:r>
            <a:r>
              <a:rPr lang="en-US" sz="1600" dirty="0">
                <a:solidFill>
                  <a:srgbClr val="C00000"/>
                </a:solidFill>
                <a:latin typeface="Consolas" panose="020B0609020204030204" pitchFamily="49" charset="0"/>
              </a:rPr>
              <a:t>&lt;iostream&gt;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00206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69678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#error directive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CD1F2-5914-45DA-A988-1E6DB5936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19" y="2108201"/>
            <a:ext cx="10546081" cy="4213086"/>
          </a:xfrm>
        </p:spPr>
        <p:txBody>
          <a:bodyPr>
            <a:normAutofit/>
          </a:bodyPr>
          <a:lstStyle/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The </a:t>
            </a:r>
            <a:r>
              <a:rPr lang="en-US" altLang="en-US" sz="2000" dirty="0">
                <a:solidFill>
                  <a:srgbClr val="C00000"/>
                </a:solidFill>
                <a:latin typeface="Arial" panose="020B0604020202020204" pitchFamily="34" charset="0"/>
              </a:rPr>
              <a:t>#error</a:t>
            </a: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directive print an implementation dependent massage specified in the directive tokens</a:t>
            </a:r>
          </a:p>
          <a:p>
            <a:pPr marL="201168" lvl="1" indent="0" algn="just" eaLnBrk="0" fontAlgn="base" hangingPunct="0">
              <a:spcBef>
                <a:spcPct val="0"/>
              </a:spcBef>
              <a:spcAft>
                <a:spcPts val="200"/>
              </a:spcAft>
              <a:buNone/>
            </a:pPr>
            <a:r>
              <a:rPr lang="en-US" sz="1800" dirty="0">
                <a:solidFill>
                  <a:srgbClr val="808080"/>
                </a:solidFill>
                <a:latin typeface="Consolas" panose="020B0609020204030204" pitchFamily="49" charset="0"/>
              </a:rPr>
              <a:t>			#error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Consolas" panose="020B0609020204030204" pitchFamily="49" charset="0"/>
              </a:rPr>
              <a:t>this is an illegal operation</a:t>
            </a:r>
            <a:endParaRPr lang="en-US" altLang="en-US" sz="2000" dirty="0">
              <a:solidFill>
                <a:srgbClr val="0070C0"/>
              </a:solidFill>
              <a:latin typeface="Arial" panose="020B0604020202020204" pitchFamily="34" charset="0"/>
            </a:endParaRP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The tokens are sequences of characters separated by spaces following #error directive.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002060"/>
                </a:solidFill>
                <a:latin typeface="Arial" panose="020B0604020202020204" pitchFamily="34" charset="0"/>
              </a:rPr>
              <a:t> If the error directive is encountered, the tokens associated with the error is displayed and the preprocessor stops the program (does not compile)</a:t>
            </a:r>
          </a:p>
          <a:p>
            <a:pPr lvl="6" algn="just" eaLnBrk="0" fontAlgn="base" hangingPunct="0">
              <a:spcBef>
                <a:spcPct val="0"/>
              </a:spcBef>
              <a:spcAft>
                <a:spcPts val="200"/>
              </a:spcAft>
              <a:buFont typeface="Wingdings" panose="05000000000000000000" pitchFamily="2" charset="2"/>
              <a:buChar char="§"/>
            </a:pPr>
            <a:r>
              <a:rPr lang="en-US" altLang="en-US" sz="2000" dirty="0">
                <a:solidFill>
                  <a:srgbClr val="C00000"/>
                </a:solidFill>
                <a:latin typeface="Arial" panose="020B0604020202020204" pitchFamily="34" charset="0"/>
              </a:rPr>
              <a:t>Therefore, this directive is linked to a certain condition</a:t>
            </a:r>
          </a:p>
          <a:p>
            <a:pPr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endParaRPr lang="en-US" altLang="en-US" sz="2000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200" dirty="0">
              <a:solidFill>
                <a:srgbClr val="00206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AE71CA-C4C5-4268-90AF-E35C54092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1685" y="4954905"/>
            <a:ext cx="5162550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761817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112F7D41B13E4785F9979A35F7E50C" ma:contentTypeVersion="3" ma:contentTypeDescription="Create a new document." ma:contentTypeScope="" ma:versionID="50d532a4eca24e01a673aa801835ccd3">
  <xsd:schema xmlns:xsd="http://www.w3.org/2001/XMLSchema" xmlns:xs="http://www.w3.org/2001/XMLSchema" xmlns:p="http://schemas.microsoft.com/office/2006/metadata/properties" xmlns:ns2="7d20dd7b-ef9a-4d0a-b1be-71e30c1721f0" targetNamespace="http://schemas.microsoft.com/office/2006/metadata/properties" ma:root="true" ma:fieldsID="b04da4da6fc9e0e3f1d76791181f8856" ns2:_="">
    <xsd:import namespace="7d20dd7b-ef9a-4d0a-b1be-71e30c1721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0dd7b-ef9a-4d0a-b1be-71e30c1721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7854D2-C2B1-4273-BEE8-C059778BC5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0646C36-D994-4DBD-9A53-9B2DFD8D7208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4AC3472A-2CDF-42E4-8C33-71C40A4826BD}"/>
</file>

<file path=docProps/app.xml><?xml version="1.0" encoding="utf-8"?>
<Properties xmlns="http://schemas.openxmlformats.org/officeDocument/2006/extended-properties" xmlns:vt="http://schemas.openxmlformats.org/officeDocument/2006/docPropsVTypes">
  <Template>{A9227D18-DC72-4C10-8757-31E7C0412D79}tf56160789_wac</Template>
  <TotalTime>0</TotalTime>
  <Words>1136</Words>
  <Application>Microsoft Office PowerPoint</Application>
  <PresentationFormat>Widescreen</PresentationFormat>
  <Paragraphs>130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Bookman Old Style</vt:lpstr>
      <vt:lpstr>Calibri</vt:lpstr>
      <vt:lpstr>Consolas</vt:lpstr>
      <vt:lpstr>Franklin Gothic Book</vt:lpstr>
      <vt:lpstr>Segoe UI</vt:lpstr>
      <vt:lpstr>Wingdings</vt:lpstr>
      <vt:lpstr>1_RetrospectVTI</vt:lpstr>
      <vt:lpstr>Preprocessing directive in C++</vt:lpstr>
      <vt:lpstr>Background (1)</vt:lpstr>
      <vt:lpstr>Preprocessing stage </vt:lpstr>
      <vt:lpstr>#define directive (1) </vt:lpstr>
      <vt:lpstr>#define directive (2) </vt:lpstr>
      <vt:lpstr>Conditional Compilation directives (1)</vt:lpstr>
      <vt:lpstr>Conditional Compilation directives (2)</vt:lpstr>
      <vt:lpstr>#include directive</vt:lpstr>
      <vt:lpstr>#error directive</vt:lpstr>
      <vt:lpstr># and ## operators</vt:lpstr>
      <vt:lpstr>#line directive</vt:lpstr>
      <vt:lpstr>Symbolic constant</vt:lpstr>
      <vt:lpstr>Examples (1)</vt:lpstr>
      <vt:lpstr>Examples (2)</vt:lpstr>
      <vt:lpstr>Example (3)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2020-11-01T08:58:22Z</dcterms:created>
  <dcterms:modified xsi:type="dcterms:W3CDTF">2020-12-01T10:55:34Z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0x010100D7112F7D41B13E4785F9979A35F7E50C</vt:lpwstr>
  </property>
</Properties>
</file>