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70" r:id="rId15"/>
    <p:sldId id="271" r:id="rId16"/>
    <p:sldId id="272" r:id="rId17"/>
    <p:sldId id="273" r:id="rId18"/>
    <p:sldId id="276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Verilog :</a:t>
            </a:r>
            <a:br>
              <a:rPr lang="en-US" dirty="0" smtClean="0"/>
            </a:br>
            <a:r>
              <a:rPr lang="en-US" sz="4800" dirty="0" smtClean="0"/>
              <a:t>Expressions, Operators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1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26637"/>
            <a:ext cx="8596668" cy="3880773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2000" dirty="0"/>
              <a:t>Logical operators result in logical 1, 0 or x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Bitwise operators results in a bit-by-bit </a:t>
            </a:r>
            <a:r>
              <a:rPr lang="en-US" sz="2000" dirty="0" smtClean="0"/>
              <a:t>value</a:t>
            </a:r>
          </a:p>
          <a:p>
            <a:endParaRPr lang="en-US" sz="2000" dirty="0"/>
          </a:p>
          <a:p>
            <a:pPr marL="800100" lvl="2" indent="0">
              <a:buNone/>
            </a:pPr>
            <a:r>
              <a:rPr lang="en-US" sz="2000" dirty="0"/>
              <a:t>//</a:t>
            </a:r>
            <a:r>
              <a:rPr lang="en-US" sz="2000" b="1" dirty="0"/>
              <a:t>let x = 4’b1010, y = 4’b0000</a:t>
            </a:r>
          </a:p>
          <a:p>
            <a:pPr marL="800100" lvl="2" indent="0">
              <a:buNone/>
            </a:pPr>
            <a:r>
              <a:rPr lang="en-US" sz="2000" dirty="0" smtClean="0"/>
              <a:t>		x </a:t>
            </a:r>
            <a:r>
              <a:rPr lang="en-US" sz="2000" dirty="0"/>
              <a:t>| y </a:t>
            </a:r>
            <a:r>
              <a:rPr lang="en-US" sz="2000" dirty="0" smtClean="0"/>
              <a:t>		//</a:t>
            </a:r>
            <a:r>
              <a:rPr lang="en-US" sz="2000" dirty="0"/>
              <a:t>bitwise OR, result is 4’b1010</a:t>
            </a:r>
          </a:p>
          <a:p>
            <a:pPr marL="800100" lvl="2" indent="0">
              <a:buNone/>
            </a:pPr>
            <a:r>
              <a:rPr lang="en-US" sz="2000" dirty="0" smtClean="0"/>
              <a:t>		x </a:t>
            </a:r>
            <a:r>
              <a:rPr lang="en-US" sz="2000" dirty="0"/>
              <a:t>|| </a:t>
            </a:r>
            <a:r>
              <a:rPr lang="en-US" sz="2000" dirty="0" smtClean="0"/>
              <a:t>y		 </a:t>
            </a:r>
            <a:r>
              <a:rPr lang="en-US" sz="2000" dirty="0"/>
              <a:t>//logical OR, result is 1</a:t>
            </a:r>
          </a:p>
        </p:txBody>
      </p:sp>
    </p:spTree>
    <p:extLst>
      <p:ext uri="{BB962C8B-B14F-4D97-AF65-F5344CB8AC3E}">
        <p14:creationId xmlns:p14="http://schemas.microsoft.com/office/powerpoint/2010/main" val="137018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en-US" dirty="0"/>
              <a:t>Bitwise operators give bit-by-bit </a:t>
            </a:r>
            <a:r>
              <a:rPr lang="en-US" dirty="0" smtClean="0"/>
              <a:t>results</a:t>
            </a:r>
          </a:p>
          <a:p>
            <a:pPr marL="800100" lvl="2" indent="0">
              <a:buNone/>
            </a:pPr>
            <a:r>
              <a:rPr lang="en-US" sz="1800" b="1" dirty="0" smtClean="0"/>
              <a:t>module </a:t>
            </a:r>
            <a:r>
              <a:rPr lang="en-US" sz="1800" b="1" dirty="0" err="1" smtClean="0"/>
              <a:t>cct</a:t>
            </a:r>
            <a:r>
              <a:rPr lang="en-US" sz="1800" b="1" dirty="0" smtClean="0"/>
              <a:t>(</a:t>
            </a:r>
            <a:r>
              <a:rPr lang="en-US" sz="1800" b="1" dirty="0" err="1" smtClean="0"/>
              <a:t>q,a,b,c,d</a:t>
            </a:r>
            <a:r>
              <a:rPr lang="en-US" sz="1800" b="1" dirty="0" smtClean="0"/>
              <a:t>);</a:t>
            </a:r>
            <a:endParaRPr lang="en-US" sz="1800" b="1" dirty="0"/>
          </a:p>
          <a:p>
            <a:pPr marL="800100" lvl="2" indent="0">
              <a:buNone/>
            </a:pPr>
            <a:r>
              <a:rPr lang="en-US" sz="1800" b="1" dirty="0"/>
              <a:t>input </a:t>
            </a:r>
            <a:r>
              <a:rPr lang="en-US" sz="1800" b="1" dirty="0" err="1" smtClean="0"/>
              <a:t>a,b,c,d</a:t>
            </a:r>
            <a:r>
              <a:rPr lang="en-US" sz="1800" b="1" dirty="0" smtClean="0"/>
              <a:t>;</a:t>
            </a:r>
            <a:endParaRPr lang="en-US" sz="1800" b="1" dirty="0"/>
          </a:p>
          <a:p>
            <a:pPr marL="800100" lvl="2" indent="0">
              <a:buNone/>
            </a:pPr>
            <a:r>
              <a:rPr lang="en-US" sz="1800" b="1" dirty="0"/>
              <a:t>output </a:t>
            </a:r>
            <a:r>
              <a:rPr lang="en-US" sz="1800" b="1" dirty="0" smtClean="0"/>
              <a:t>q;</a:t>
            </a:r>
            <a:endParaRPr lang="en-US" sz="1800" b="1" dirty="0"/>
          </a:p>
          <a:p>
            <a:pPr marL="800100" lvl="2" indent="0">
              <a:buNone/>
            </a:pPr>
            <a:r>
              <a:rPr lang="en-US" sz="1800" b="1" dirty="0" smtClean="0"/>
              <a:t>assign q =~(a | ( d | ~ ( b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1800" b="1" dirty="0" smtClean="0"/>
              <a:t>c ) ) );</a:t>
            </a:r>
            <a:endParaRPr lang="en-US" sz="1800" b="1" dirty="0"/>
          </a:p>
          <a:p>
            <a:pPr marL="800100" lvl="2" indent="0">
              <a:buNone/>
            </a:pPr>
            <a:r>
              <a:rPr lang="en-US" sz="1800" b="1" dirty="0" err="1" smtClean="0"/>
              <a:t>endmodule</a:t>
            </a:r>
            <a:endParaRPr lang="en-US" sz="1800" b="1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714" y="4174462"/>
            <a:ext cx="47625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9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2169"/>
            <a:ext cx="8596668" cy="3880773"/>
          </a:xfrm>
        </p:spPr>
        <p:txBody>
          <a:bodyPr>
            <a:noAutofit/>
          </a:bodyPr>
          <a:lstStyle/>
          <a:p>
            <a:r>
              <a:rPr lang="en-US" dirty="0"/>
              <a:t>and(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dirty="0"/>
              <a:t>), </a:t>
            </a:r>
            <a:r>
              <a:rPr lang="en-US" dirty="0" err="1"/>
              <a:t>nand</a:t>
            </a:r>
            <a:r>
              <a:rPr lang="en-US" dirty="0"/>
              <a:t>(∼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dirty="0"/>
              <a:t>), or(|), nor(∼|) </a:t>
            </a:r>
            <a:r>
              <a:rPr lang="en-US" dirty="0" err="1"/>
              <a:t>xor</a:t>
            </a:r>
            <a:r>
              <a:rPr lang="en-US" dirty="0"/>
              <a:t>(^), </a:t>
            </a:r>
            <a:r>
              <a:rPr lang="en-US" dirty="0" err="1"/>
              <a:t>xnor</a:t>
            </a:r>
            <a:r>
              <a:rPr lang="en-US" dirty="0"/>
              <a:t>(^∼,∼^)</a:t>
            </a:r>
          </a:p>
          <a:p>
            <a:r>
              <a:rPr lang="en-US" dirty="0" smtClean="0"/>
              <a:t>operates </a:t>
            </a:r>
            <a:r>
              <a:rPr lang="en-US" dirty="0"/>
              <a:t>on only one </a:t>
            </a:r>
            <a:r>
              <a:rPr lang="en-US" dirty="0" smtClean="0"/>
              <a:t>operand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Performs </a:t>
            </a:r>
            <a:r>
              <a:rPr lang="en-US" dirty="0"/>
              <a:t>a bitwise operation on all bits of the operand</a:t>
            </a:r>
          </a:p>
          <a:p>
            <a:r>
              <a:rPr lang="en-US" dirty="0" smtClean="0"/>
              <a:t>Returns </a:t>
            </a:r>
            <a:r>
              <a:rPr lang="en-US" dirty="0"/>
              <a:t>a 1-bit result</a:t>
            </a:r>
          </a:p>
          <a:p>
            <a:r>
              <a:rPr lang="en-US" dirty="0" smtClean="0"/>
              <a:t>Works </a:t>
            </a:r>
            <a:r>
              <a:rPr lang="en-US" dirty="0"/>
              <a:t>from right to left, bit by bit</a:t>
            </a:r>
          </a:p>
          <a:p>
            <a:pPr marL="800100" lvl="2" indent="0">
              <a:buNone/>
            </a:pPr>
            <a:r>
              <a:rPr lang="en-US" sz="1800" b="1" dirty="0"/>
              <a:t>//let x = 4’b1010</a:t>
            </a:r>
          </a:p>
          <a:p>
            <a:pPr marL="800100" lvl="2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&amp;x</a:t>
            </a:r>
            <a:r>
              <a:rPr lang="en-US" sz="1800" dirty="0" smtClean="0"/>
              <a:t> 		//</a:t>
            </a:r>
            <a:r>
              <a:rPr lang="en-US" sz="1800" dirty="0"/>
              <a:t>equivalent to 1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dirty="0"/>
              <a:t> 0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dirty="0"/>
              <a:t> 1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1800" dirty="0"/>
              <a:t> 0. Results in 1’b0</a:t>
            </a:r>
          </a:p>
          <a:p>
            <a:pPr marL="800100" lvl="2" indent="0">
              <a:buNone/>
            </a:pPr>
            <a:r>
              <a:rPr lang="en-US" sz="1800" dirty="0"/>
              <a:t>|x </a:t>
            </a:r>
            <a:r>
              <a:rPr lang="en-US" sz="1800" dirty="0" smtClean="0"/>
              <a:t>		//</a:t>
            </a:r>
            <a:r>
              <a:rPr lang="en-US" sz="1800" dirty="0"/>
              <a:t>equivalent to 1 | 0 | 1 | 0. Results in 1’b1</a:t>
            </a:r>
          </a:p>
          <a:p>
            <a:pPr marL="800100" lvl="2" indent="0">
              <a:buNone/>
            </a:pPr>
            <a:r>
              <a:rPr lang="en-US" sz="1800" dirty="0"/>
              <a:t>^x </a:t>
            </a:r>
            <a:r>
              <a:rPr lang="en-US" sz="1800" dirty="0" smtClean="0"/>
              <a:t>		//</a:t>
            </a:r>
            <a:r>
              <a:rPr lang="en-US" sz="1800" dirty="0"/>
              <a:t>equivalent to 1 ^ 0 ^ 1 ^ 0. Results in </a:t>
            </a:r>
            <a:r>
              <a:rPr lang="en-US" sz="1800" dirty="0" smtClean="0"/>
              <a:t>1’b0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782" y="2187087"/>
            <a:ext cx="4437106" cy="161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7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 Operators</a:t>
            </a: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858" y="2169763"/>
            <a:ext cx="6752610" cy="33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463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6670"/>
            <a:ext cx="9148591" cy="5309594"/>
          </a:xfrm>
        </p:spPr>
        <p:txBody>
          <a:bodyPr>
            <a:normAutofit fontScale="40000" lnSpcReduction="20000"/>
          </a:bodyPr>
          <a:lstStyle/>
          <a:p>
            <a:r>
              <a:rPr lang="en-US" sz="5000" dirty="0"/>
              <a:t> logical-and(</a:t>
            </a:r>
            <a:r>
              <a:rPr lang="en-US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&amp;&amp;</a:t>
            </a:r>
            <a:r>
              <a:rPr lang="en-US" sz="5000" dirty="0"/>
              <a:t>) </a:t>
            </a:r>
            <a:r>
              <a:rPr lang="en-US" sz="5000" dirty="0" smtClean="0"/>
              <a:t>	//</a:t>
            </a:r>
            <a:r>
              <a:rPr lang="en-US" sz="5000" dirty="0"/>
              <a:t>binary operator</a:t>
            </a:r>
          </a:p>
          <a:p>
            <a:r>
              <a:rPr lang="en-US" sz="5000" dirty="0"/>
              <a:t> logical-or(||) </a:t>
            </a:r>
            <a:r>
              <a:rPr lang="en-US" sz="5000" dirty="0" smtClean="0"/>
              <a:t>	//</a:t>
            </a:r>
            <a:r>
              <a:rPr lang="en-US" sz="5000" dirty="0"/>
              <a:t>binary operator</a:t>
            </a:r>
          </a:p>
          <a:p>
            <a:r>
              <a:rPr lang="en-US" sz="5000" dirty="0"/>
              <a:t> logical-not(!) </a:t>
            </a:r>
            <a:r>
              <a:rPr lang="en-US" sz="5000" dirty="0" smtClean="0"/>
              <a:t>		//</a:t>
            </a:r>
            <a:r>
              <a:rPr lang="en-US" sz="5000" dirty="0"/>
              <a:t>unary </a:t>
            </a:r>
            <a:r>
              <a:rPr lang="en-US" sz="5000" dirty="0" smtClean="0"/>
              <a:t>operator</a:t>
            </a:r>
          </a:p>
          <a:p>
            <a:endParaRPr lang="en-US" sz="3300" dirty="0"/>
          </a:p>
          <a:p>
            <a:pPr marL="800100" lvl="2" indent="0">
              <a:buNone/>
            </a:pPr>
            <a:r>
              <a:rPr lang="en-US" sz="4500" dirty="0"/>
              <a:t>//suppose that: a = 3 and b = 0, then</a:t>
            </a:r>
            <a:r>
              <a:rPr lang="en-US" sz="4500" dirty="0" smtClean="0"/>
              <a:t>...</a:t>
            </a:r>
          </a:p>
          <a:p>
            <a:pPr marL="800100" lvl="2" indent="0">
              <a:buNone/>
            </a:pPr>
            <a:r>
              <a:rPr lang="en-US" sz="4500" dirty="0" smtClean="0"/>
              <a:t>(</a:t>
            </a:r>
            <a:r>
              <a:rPr lang="en-US" sz="4500" dirty="0"/>
              <a:t>a </a:t>
            </a:r>
            <a:r>
              <a:rPr lang="en-US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&amp;&amp;</a:t>
            </a:r>
            <a:r>
              <a:rPr lang="en-US" sz="4500" dirty="0"/>
              <a:t> b) </a:t>
            </a:r>
            <a:r>
              <a:rPr lang="en-US" sz="4500" dirty="0" smtClean="0"/>
              <a:t>		//</a:t>
            </a:r>
            <a:r>
              <a:rPr lang="en-US" sz="4500" dirty="0"/>
              <a:t>evaluates to zero</a:t>
            </a:r>
          </a:p>
          <a:p>
            <a:pPr marL="800100" lvl="2" indent="0">
              <a:buNone/>
            </a:pPr>
            <a:r>
              <a:rPr lang="en-US" sz="4500" dirty="0"/>
              <a:t>(b || a</a:t>
            </a:r>
            <a:r>
              <a:rPr lang="en-US" sz="4500" dirty="0" smtClean="0"/>
              <a:t>)		 </a:t>
            </a:r>
            <a:r>
              <a:rPr lang="en-US" sz="4500" dirty="0"/>
              <a:t>//evaluates to one</a:t>
            </a:r>
          </a:p>
          <a:p>
            <a:pPr marL="800100" lvl="2" indent="0">
              <a:buNone/>
            </a:pPr>
            <a:r>
              <a:rPr lang="en-US" sz="4500" dirty="0"/>
              <a:t>(!a) </a:t>
            </a:r>
            <a:r>
              <a:rPr lang="en-US" sz="4500" dirty="0" smtClean="0"/>
              <a:t>			//</a:t>
            </a:r>
            <a:r>
              <a:rPr lang="en-US" sz="4500" dirty="0"/>
              <a:t>evaluates to 0</a:t>
            </a:r>
          </a:p>
          <a:p>
            <a:pPr marL="800100" lvl="2" indent="0">
              <a:buNone/>
            </a:pPr>
            <a:r>
              <a:rPr lang="en-US" sz="4500" dirty="0"/>
              <a:t>(!b</a:t>
            </a:r>
            <a:r>
              <a:rPr lang="en-US" sz="4500" dirty="0" smtClean="0"/>
              <a:t>)			 </a:t>
            </a:r>
            <a:r>
              <a:rPr lang="en-US" sz="4500" dirty="0"/>
              <a:t>//evaluates to </a:t>
            </a:r>
            <a:r>
              <a:rPr lang="en-US" sz="4500" dirty="0" smtClean="0"/>
              <a:t>1</a:t>
            </a:r>
          </a:p>
          <a:p>
            <a:pPr marL="800100" lvl="2" indent="0">
              <a:buNone/>
            </a:pPr>
            <a:endParaRPr lang="en-US" sz="4500" dirty="0"/>
          </a:p>
          <a:p>
            <a:pPr marL="800100" lvl="2" indent="0">
              <a:buNone/>
            </a:pPr>
            <a:r>
              <a:rPr lang="en-US" sz="4500" dirty="0"/>
              <a:t>//with unknowns: a = 2’b0x; b = 2’b10;</a:t>
            </a:r>
          </a:p>
          <a:p>
            <a:pPr marL="800100" lvl="2" indent="0">
              <a:buNone/>
            </a:pPr>
            <a:r>
              <a:rPr lang="en-US" sz="4500" dirty="0"/>
              <a:t>(a </a:t>
            </a:r>
            <a:r>
              <a:rPr lang="en-US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&amp;&amp;</a:t>
            </a:r>
            <a:r>
              <a:rPr lang="en-US" sz="4500" dirty="0"/>
              <a:t> b) // evaluates to </a:t>
            </a:r>
            <a:r>
              <a:rPr lang="en-US" sz="4500" dirty="0" smtClean="0"/>
              <a:t>x</a:t>
            </a:r>
          </a:p>
          <a:p>
            <a:pPr marL="800100" lvl="2" indent="0">
              <a:buNone/>
            </a:pPr>
            <a:endParaRPr lang="en-US" sz="4500" dirty="0"/>
          </a:p>
          <a:p>
            <a:pPr marL="800100" lvl="2" indent="0">
              <a:buNone/>
            </a:pPr>
            <a:r>
              <a:rPr lang="en-US" sz="4500" dirty="0"/>
              <a:t>//with expressions...</a:t>
            </a:r>
          </a:p>
          <a:p>
            <a:pPr marL="800100" lvl="2" indent="0">
              <a:buNone/>
            </a:pPr>
            <a:r>
              <a:rPr lang="en-US" sz="4500" dirty="0"/>
              <a:t>(a == 2) </a:t>
            </a:r>
            <a:r>
              <a:rPr lang="en-US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&amp;&amp;</a:t>
            </a:r>
            <a:r>
              <a:rPr lang="en-US" sz="4500" dirty="0"/>
              <a:t> (b == 3) //evaluates to 1 only if both comparisons are true</a:t>
            </a:r>
          </a:p>
        </p:txBody>
      </p:sp>
    </p:spTree>
    <p:extLst>
      <p:ext uri="{BB962C8B-B14F-4D97-AF65-F5344CB8AC3E}">
        <p14:creationId xmlns:p14="http://schemas.microsoft.com/office/powerpoint/2010/main" val="303754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846" y="1556155"/>
            <a:ext cx="8596668" cy="413172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Logical </a:t>
            </a:r>
            <a:r>
              <a:rPr lang="en-US" sz="2400" dirty="0"/>
              <a:t>operators evaluate to a 1 bit value</a:t>
            </a:r>
          </a:p>
          <a:p>
            <a:r>
              <a:rPr lang="en-US" sz="2400" dirty="0" smtClean="0"/>
              <a:t>0 </a:t>
            </a:r>
            <a:r>
              <a:rPr lang="en-US" sz="2400" dirty="0"/>
              <a:t>(false), 1 (true), or x (ambiguous)</a:t>
            </a:r>
          </a:p>
          <a:p>
            <a:r>
              <a:rPr lang="en-US" sz="2400" dirty="0" smtClean="0"/>
              <a:t>Operands </a:t>
            </a:r>
            <a:r>
              <a:rPr lang="en-US" sz="2400" dirty="0"/>
              <a:t>not equal to zero are equivalent to one</a:t>
            </a:r>
          </a:p>
          <a:p>
            <a:r>
              <a:rPr lang="en-US" sz="2400" dirty="0" smtClean="0"/>
              <a:t>Logical </a:t>
            </a:r>
            <a:r>
              <a:rPr lang="en-US" sz="2400" dirty="0"/>
              <a:t>operators take variables or expressions as </a:t>
            </a:r>
            <a:r>
              <a:rPr lang="en-US" sz="2400" dirty="0" smtClean="0"/>
              <a:t>operators</a:t>
            </a:r>
          </a:p>
          <a:p>
            <a:endParaRPr lang="en-US" sz="2400" dirty="0"/>
          </a:p>
          <a:p>
            <a:endParaRPr lang="en-US" altLang="en-US" sz="24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800100" lvl="2" indent="0">
              <a:lnSpc>
                <a:spcPct val="120000"/>
              </a:lnSpc>
              <a:buNone/>
            </a:pPr>
            <a:r>
              <a:rPr lang="en-US" altLang="en-US" sz="2100" dirty="0"/>
              <a:t>Let a = </a:t>
            </a:r>
            <a:r>
              <a:rPr lang="en-US" altLang="en-US" sz="2100" dirty="0" smtClean="0"/>
              <a:t>00</a:t>
            </a:r>
            <a:r>
              <a:rPr lang="en-US" altLang="en-US" sz="2100" dirty="0"/>
              <a:t>; b = 4'b0000</a:t>
            </a:r>
            <a:r>
              <a:rPr lang="en-US" altLang="en-US" sz="2100" dirty="0" smtClean="0"/>
              <a:t>;</a:t>
            </a:r>
          </a:p>
          <a:p>
            <a:pPr marL="800100" lvl="2" indent="0">
              <a:lnSpc>
                <a:spcPct val="120000"/>
              </a:lnSpc>
              <a:buNone/>
            </a:pPr>
            <a:r>
              <a:rPr lang="en-US" altLang="en-US" sz="2100" dirty="0" smtClean="0"/>
              <a:t>!a </a:t>
            </a:r>
            <a:r>
              <a:rPr lang="en-US" altLang="en-US" sz="2100" dirty="0"/>
              <a:t>		// 0 - </a:t>
            </a:r>
            <a:r>
              <a:rPr lang="en-US" altLang="en-US" sz="2100" dirty="0" smtClean="0"/>
              <a:t>false</a:t>
            </a:r>
            <a:r>
              <a:rPr lang="en-US" altLang="en-US" sz="2100" dirty="0"/>
              <a:t>4'b11</a:t>
            </a:r>
            <a:br>
              <a:rPr lang="en-US" altLang="en-US" sz="2100" dirty="0"/>
            </a:br>
            <a:r>
              <a:rPr lang="en-US" altLang="en-US" sz="2100" dirty="0"/>
              <a:t>!b		 // 1 - true</a:t>
            </a:r>
            <a:br>
              <a:rPr lang="en-US" altLang="en-US" sz="2100" dirty="0"/>
            </a:br>
            <a:r>
              <a:rPr lang="en-US" altLang="en-US" sz="2100" dirty="0"/>
              <a:t>a</a:t>
            </a:r>
            <a:r>
              <a:rPr lang="en-US" altLang="en-US" sz="2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en-US" altLang="en-US" sz="21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&amp;&amp;</a:t>
            </a:r>
            <a:r>
              <a:rPr lang="en-US" altLang="en-US" sz="2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en-US" altLang="en-US" sz="2100" dirty="0"/>
              <a:t>b	 // 0 - false</a:t>
            </a:r>
            <a:r>
              <a:rPr lang="en-US" altLang="en-US" sz="2100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en-US" altLang="en-US" sz="21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altLang="en-US" sz="2100" dirty="0"/>
              <a:t>a || b		 // 1 - true</a:t>
            </a:r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254" y="3026439"/>
            <a:ext cx="434340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7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Operators</a:t>
            </a: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273" y="2123267"/>
            <a:ext cx="6643583" cy="2289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6896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46129"/>
            <a:ext cx="8596668" cy="1320800"/>
          </a:xfrm>
        </p:spPr>
        <p:txBody>
          <a:bodyPr/>
          <a:lstStyle/>
          <a:p>
            <a:r>
              <a:rPr lang="en-US" dirty="0"/>
              <a:t>Relational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9660"/>
            <a:ext cx="8931615" cy="489114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greater-than (&gt;)</a:t>
            </a:r>
          </a:p>
          <a:p>
            <a:r>
              <a:rPr lang="en-US" sz="2000" dirty="0" smtClean="0"/>
              <a:t>less-than </a:t>
            </a:r>
            <a:r>
              <a:rPr lang="en-US" sz="2000" dirty="0"/>
              <a:t>(&lt;)</a:t>
            </a:r>
          </a:p>
          <a:p>
            <a:r>
              <a:rPr lang="en-US" sz="2000" dirty="0" smtClean="0"/>
              <a:t>greater-than-or-equal-to </a:t>
            </a:r>
            <a:r>
              <a:rPr lang="en-US" sz="2000" dirty="0"/>
              <a:t>(&gt;=)</a:t>
            </a:r>
          </a:p>
          <a:p>
            <a:r>
              <a:rPr lang="en-US" sz="2000" dirty="0" smtClean="0"/>
              <a:t>less-than-or-equal-to </a:t>
            </a:r>
            <a:r>
              <a:rPr lang="en-US" sz="2000" dirty="0"/>
              <a:t>(&lt;=)</a:t>
            </a:r>
          </a:p>
          <a:p>
            <a:r>
              <a:rPr lang="en-US" sz="2000" dirty="0"/>
              <a:t>Relational operators return logical 1 if expression is true, 0 if </a:t>
            </a:r>
            <a:r>
              <a:rPr lang="en-US" sz="2000" dirty="0" smtClean="0"/>
              <a:t>false  or  x if one of the operand is x (unknown).</a:t>
            </a:r>
          </a:p>
          <a:p>
            <a:endParaRPr lang="en-US" sz="2000" dirty="0"/>
          </a:p>
          <a:p>
            <a:pPr marL="800100" lvl="2" indent="0">
              <a:buNone/>
            </a:pPr>
            <a:r>
              <a:rPr lang="en-US" sz="2000" b="1" dirty="0"/>
              <a:t>//let a = 4, b = 3, and...</a:t>
            </a:r>
          </a:p>
          <a:p>
            <a:pPr marL="800100" lvl="2" indent="0">
              <a:buNone/>
            </a:pPr>
            <a:r>
              <a:rPr lang="en-US" sz="2000" b="1" dirty="0"/>
              <a:t>//x = 4’b1010, y = 4’b1101, z = </a:t>
            </a:r>
            <a:r>
              <a:rPr lang="en-US" sz="2000" b="1" dirty="0" smtClean="0"/>
              <a:t>4’b1xxx</a:t>
            </a:r>
          </a:p>
          <a:p>
            <a:pPr marL="800100" lvl="2" indent="0">
              <a:buNone/>
            </a:pPr>
            <a:endParaRPr lang="en-US" sz="2000" dirty="0"/>
          </a:p>
          <a:p>
            <a:pPr marL="800100" lvl="2" indent="0">
              <a:buNone/>
            </a:pPr>
            <a:r>
              <a:rPr lang="en-US" sz="2000" dirty="0"/>
              <a:t>a &lt;= b </a:t>
            </a:r>
            <a:r>
              <a:rPr lang="en-US" sz="2000" dirty="0" smtClean="0"/>
              <a:t>		//</a:t>
            </a:r>
            <a:r>
              <a:rPr lang="en-US" sz="2000" dirty="0"/>
              <a:t>evaluates to logical </a:t>
            </a:r>
            <a:r>
              <a:rPr lang="en-US" sz="2000" dirty="0" smtClean="0"/>
              <a:t>zero (false)</a:t>
            </a:r>
            <a:endParaRPr lang="en-US" sz="2000" dirty="0"/>
          </a:p>
          <a:p>
            <a:pPr marL="800100" lvl="2" indent="0">
              <a:buNone/>
            </a:pPr>
            <a:r>
              <a:rPr lang="en-US" sz="2000" dirty="0"/>
              <a:t>a &gt; b </a:t>
            </a:r>
            <a:r>
              <a:rPr lang="en-US" sz="2000" dirty="0" smtClean="0"/>
              <a:t>		//</a:t>
            </a:r>
            <a:r>
              <a:rPr lang="en-US" sz="2000" dirty="0"/>
              <a:t>evaluates to logical </a:t>
            </a:r>
            <a:r>
              <a:rPr lang="en-US" sz="2000" dirty="0" smtClean="0"/>
              <a:t>one (true)</a:t>
            </a:r>
            <a:endParaRPr lang="en-US" sz="2000" dirty="0"/>
          </a:p>
          <a:p>
            <a:pPr marL="800100" lvl="2" indent="0">
              <a:buNone/>
            </a:pPr>
            <a:r>
              <a:rPr lang="en-US" sz="2000" dirty="0"/>
              <a:t>y &gt;= x </a:t>
            </a:r>
            <a:r>
              <a:rPr lang="en-US" sz="2000" dirty="0" smtClean="0"/>
              <a:t>		//</a:t>
            </a:r>
            <a:r>
              <a:rPr lang="en-US" sz="2000" dirty="0"/>
              <a:t>evaluates to logical 1</a:t>
            </a:r>
          </a:p>
          <a:p>
            <a:pPr marL="800100" lvl="2" indent="0">
              <a:buNone/>
            </a:pPr>
            <a:r>
              <a:rPr lang="en-US" sz="2000" dirty="0"/>
              <a:t>y &lt; z </a:t>
            </a:r>
            <a:r>
              <a:rPr lang="en-US" sz="2000" dirty="0" smtClean="0"/>
              <a:t>		//</a:t>
            </a:r>
            <a:r>
              <a:rPr lang="en-US" sz="2000" dirty="0"/>
              <a:t>evaluates to 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6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Equality Operators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1656" y="1695640"/>
            <a:ext cx="4790028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58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8638"/>
            <a:ext cx="8596668" cy="1320800"/>
          </a:xfrm>
        </p:spPr>
        <p:txBody>
          <a:bodyPr/>
          <a:lstStyle/>
          <a:p>
            <a:r>
              <a:rPr lang="en-US" dirty="0"/>
              <a:t>Equality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115878"/>
            <a:ext cx="9412063" cy="5742122"/>
          </a:xfrm>
        </p:spPr>
        <p:txBody>
          <a:bodyPr>
            <a:normAutofit fontScale="85000" lnSpcReduction="20000"/>
          </a:bodyPr>
          <a:lstStyle/>
          <a:p>
            <a:r>
              <a:rPr lang="en-US" sz="2200" dirty="0"/>
              <a:t>logical equality (== )</a:t>
            </a:r>
          </a:p>
          <a:p>
            <a:r>
              <a:rPr lang="en-US" sz="2200" dirty="0" smtClean="0"/>
              <a:t>logical </a:t>
            </a:r>
            <a:r>
              <a:rPr lang="en-US" sz="2200" dirty="0"/>
              <a:t>inequality (!= )</a:t>
            </a:r>
          </a:p>
          <a:p>
            <a:r>
              <a:rPr lang="en-US" sz="2200" dirty="0" smtClean="0"/>
              <a:t>logical </a:t>
            </a:r>
            <a:r>
              <a:rPr lang="en-US" sz="2200" dirty="0"/>
              <a:t>case equality (===)</a:t>
            </a:r>
          </a:p>
          <a:p>
            <a:r>
              <a:rPr lang="en-US" sz="2200" dirty="0" smtClean="0"/>
              <a:t>logical </a:t>
            </a:r>
            <a:r>
              <a:rPr lang="en-US" sz="2200" dirty="0"/>
              <a:t>case inequality (!==)</a:t>
            </a:r>
          </a:p>
          <a:p>
            <a:r>
              <a:rPr lang="en-US" sz="2200" dirty="0"/>
              <a:t>Equality operators return logical 1 if expression is true, else 0</a:t>
            </a:r>
          </a:p>
          <a:p>
            <a:r>
              <a:rPr lang="en-US" sz="2200" dirty="0"/>
              <a:t>Operands are compared bit by bit</a:t>
            </a:r>
          </a:p>
          <a:p>
            <a:r>
              <a:rPr lang="en-US" sz="2200" dirty="0"/>
              <a:t>Zero filling is done if operands are of unequal length (Warning!)</a:t>
            </a:r>
          </a:p>
          <a:p>
            <a:r>
              <a:rPr lang="en-US" sz="2200" dirty="0" smtClean="0"/>
              <a:t>Logical case inequality allows for checking of </a:t>
            </a:r>
            <a:r>
              <a:rPr lang="en-US" sz="2200" u="sng" dirty="0" smtClean="0"/>
              <a:t>x and z </a:t>
            </a:r>
            <a:r>
              <a:rPr lang="en-US" sz="2200" dirty="0" smtClean="0"/>
              <a:t>values</a:t>
            </a:r>
          </a:p>
          <a:p>
            <a:endParaRPr lang="en-US" sz="2200" dirty="0"/>
          </a:p>
          <a:p>
            <a:pPr marL="400050" lvl="1" indent="0">
              <a:buNone/>
            </a:pPr>
            <a:r>
              <a:rPr lang="en-US" sz="2200" dirty="0"/>
              <a:t>//let a = </a:t>
            </a:r>
            <a:r>
              <a:rPr lang="en-US" altLang="en-US" sz="2200" dirty="0"/>
              <a:t>4'b1100</a:t>
            </a:r>
            <a:r>
              <a:rPr lang="en-US" sz="2200" dirty="0"/>
              <a:t>, b = </a:t>
            </a:r>
            <a:r>
              <a:rPr lang="en-US" altLang="en-US" sz="2200" dirty="0"/>
              <a:t>4'b101x</a:t>
            </a:r>
          </a:p>
          <a:p>
            <a:pPr marL="400050" lvl="1" indent="0">
              <a:buNone/>
            </a:pPr>
            <a:r>
              <a:rPr lang="en-US" sz="2200" dirty="0"/>
              <a:t>a</a:t>
            </a:r>
            <a:r>
              <a:rPr lang="en-US" sz="2200" dirty="0"/>
              <a:t> == 4'b1100 // true - 1</a:t>
            </a:r>
            <a:br>
              <a:rPr lang="en-US" sz="2200" dirty="0"/>
            </a:br>
            <a:r>
              <a:rPr lang="en-US" sz="2200" dirty="0"/>
              <a:t>a != 4'b1100 // false </a:t>
            </a:r>
            <a:r>
              <a:rPr lang="en-US" sz="2200" dirty="0"/>
              <a:t>– 0</a:t>
            </a:r>
          </a:p>
          <a:p>
            <a:pPr marL="400050" lvl="1" indent="0">
              <a:buNone/>
            </a:pP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b</a:t>
            </a:r>
            <a:r>
              <a:rPr lang="en-US" sz="2200" dirty="0"/>
              <a:t> == 4'b101x // unknown - x</a:t>
            </a:r>
            <a:br>
              <a:rPr lang="en-US" sz="2200" dirty="0"/>
            </a:br>
            <a:r>
              <a:rPr lang="en-US" sz="2200" dirty="0"/>
              <a:t>b != </a:t>
            </a:r>
            <a:r>
              <a:rPr lang="en-US" sz="2200" dirty="0"/>
              <a:t>4'b101x </a:t>
            </a:r>
            <a:r>
              <a:rPr lang="en-US" sz="2200" dirty="0"/>
              <a:t>// unknown - x</a:t>
            </a:r>
            <a:br>
              <a:rPr lang="en-US" sz="2200" dirty="0"/>
            </a:br>
            <a:r>
              <a:rPr lang="en-US" sz="2200" dirty="0"/>
              <a:t>b === 4'b101x // true - 1</a:t>
            </a:r>
            <a:br>
              <a:rPr lang="en-US" sz="2200" dirty="0"/>
            </a:br>
            <a:r>
              <a:rPr lang="en-US" sz="2200" dirty="0"/>
              <a:t>b !== 4'b101x // false - 0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9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2428"/>
            <a:ext cx="9055602" cy="3880773"/>
          </a:xfrm>
        </p:spPr>
        <p:txBody>
          <a:bodyPr>
            <a:normAutofit/>
          </a:bodyPr>
          <a:lstStyle/>
          <a:p>
            <a:r>
              <a:rPr lang="en-US" sz="2400" dirty="0"/>
              <a:t>Two types:</a:t>
            </a:r>
          </a:p>
          <a:p>
            <a:pPr lvl="1">
              <a:buFont typeface="+mj-lt"/>
              <a:buAutoNum type="arabicParenR"/>
            </a:pPr>
            <a:r>
              <a:rPr lang="en-US" sz="2400" dirty="0"/>
              <a:t>Unary expressions:    operator </a:t>
            </a:r>
            <a:r>
              <a:rPr lang="en-US" sz="2400" dirty="0" smtClean="0"/>
              <a:t>operand (e.g. –a , +b)</a:t>
            </a:r>
            <a:endParaRPr lang="en-US" sz="2400" dirty="0"/>
          </a:p>
          <a:p>
            <a:pPr lvl="1">
              <a:buFont typeface="+mj-lt"/>
              <a:buAutoNum type="arabicParenR"/>
            </a:pPr>
            <a:r>
              <a:rPr lang="en-US" sz="2400" dirty="0"/>
              <a:t>Binary expressions:    operand operator </a:t>
            </a:r>
            <a:r>
              <a:rPr lang="en-US" sz="2400" dirty="0" smtClean="0"/>
              <a:t>operand (e.g. a+b)</a:t>
            </a:r>
            <a:endParaRPr lang="en-US" sz="2400" dirty="0" smtClean="0"/>
          </a:p>
          <a:p>
            <a:pPr lvl="1">
              <a:buFont typeface="+mj-lt"/>
              <a:buAutoNum type="arabicParenR"/>
            </a:pPr>
            <a:endParaRPr lang="en-US" sz="2400" dirty="0"/>
          </a:p>
          <a:p>
            <a:r>
              <a:rPr lang="en-US" sz="2400" dirty="0"/>
              <a:t>The operands may be a net </a:t>
            </a:r>
            <a:r>
              <a:rPr lang="en-US" sz="2400" dirty="0" smtClean="0"/>
              <a:t>(or wire)</a:t>
            </a:r>
            <a:endParaRPr lang="en-US" sz="2400" dirty="0"/>
          </a:p>
          <a:p>
            <a:r>
              <a:rPr lang="en-US" sz="2400" dirty="0"/>
              <a:t>Logic expression returns: 1 (true), 0 (false), X (unknown)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0669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Operators</a:t>
            </a: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60" y="4015078"/>
            <a:ext cx="6344485" cy="272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60" y="1270000"/>
            <a:ext cx="6344485" cy="258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1724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9145"/>
            <a:ext cx="8596668" cy="4844645"/>
          </a:xfrm>
        </p:spPr>
        <p:txBody>
          <a:bodyPr/>
          <a:lstStyle/>
          <a:p>
            <a:r>
              <a:rPr lang="en-US" dirty="0"/>
              <a:t>right shift (&gt;&gt;)</a:t>
            </a:r>
          </a:p>
          <a:p>
            <a:r>
              <a:rPr lang="en-US" dirty="0" smtClean="0"/>
              <a:t>left </a:t>
            </a:r>
            <a:r>
              <a:rPr lang="en-US" dirty="0"/>
              <a:t>shift (&lt;&lt;)</a:t>
            </a:r>
          </a:p>
          <a:p>
            <a:r>
              <a:rPr lang="en-US" dirty="0" smtClean="0"/>
              <a:t>arithmetic </a:t>
            </a:r>
            <a:r>
              <a:rPr lang="en-US" dirty="0"/>
              <a:t>right shift (&gt;&gt;&gt;)</a:t>
            </a:r>
          </a:p>
          <a:p>
            <a:r>
              <a:rPr lang="en-US" dirty="0" smtClean="0"/>
              <a:t>arithmetic </a:t>
            </a:r>
            <a:r>
              <a:rPr lang="en-US" dirty="0"/>
              <a:t>left shift (&lt;&lt;&lt;)</a:t>
            </a:r>
          </a:p>
          <a:p>
            <a:r>
              <a:rPr lang="en-US" dirty="0" smtClean="0"/>
              <a:t>Shift </a:t>
            </a:r>
            <a:r>
              <a:rPr lang="en-US" dirty="0"/>
              <a:t>operator shifts a vector operand left or right by a </a:t>
            </a:r>
            <a:r>
              <a:rPr lang="en-US" dirty="0" smtClean="0"/>
              <a:t>specified number </a:t>
            </a:r>
            <a:r>
              <a:rPr lang="en-US" dirty="0"/>
              <a:t>of bits, filling vacant bit positions with zeros.</a:t>
            </a:r>
          </a:p>
          <a:p>
            <a:r>
              <a:rPr lang="en-US" dirty="0" smtClean="0"/>
              <a:t>Shifts </a:t>
            </a:r>
            <a:r>
              <a:rPr lang="en-US" dirty="0"/>
              <a:t>do not wrap around.</a:t>
            </a:r>
          </a:p>
          <a:p>
            <a:r>
              <a:rPr lang="en-US" dirty="0" smtClean="0"/>
              <a:t>Arithmetic </a:t>
            </a:r>
            <a:r>
              <a:rPr lang="en-US" dirty="0"/>
              <a:t>shift uses context to determine the fill bits.</a:t>
            </a:r>
          </a:p>
          <a:p>
            <a:pPr marL="800100" lvl="2" indent="0">
              <a:lnSpc>
                <a:spcPct val="80000"/>
              </a:lnSpc>
              <a:buNone/>
            </a:pPr>
            <a:r>
              <a:rPr lang="en-US" sz="1900" dirty="0"/>
              <a:t>// let x = 4’b1100</a:t>
            </a:r>
          </a:p>
          <a:p>
            <a:pPr marL="800100" lvl="2" indent="0">
              <a:lnSpc>
                <a:spcPct val="80000"/>
              </a:lnSpc>
              <a:buNone/>
            </a:pPr>
            <a:r>
              <a:rPr lang="en-US" sz="1900" dirty="0"/>
              <a:t>y = x &gt;&gt; 1; // y is 4’b0110</a:t>
            </a:r>
          </a:p>
          <a:p>
            <a:pPr marL="800100" lvl="2" indent="0">
              <a:lnSpc>
                <a:spcPct val="80000"/>
              </a:lnSpc>
              <a:buNone/>
            </a:pPr>
            <a:r>
              <a:rPr lang="en-US" sz="1900" dirty="0"/>
              <a:t>y = x &lt;&lt; 1; // y is 4’b1000</a:t>
            </a:r>
          </a:p>
          <a:p>
            <a:pPr marL="800100" lvl="2" indent="0">
              <a:lnSpc>
                <a:spcPct val="80000"/>
              </a:lnSpc>
              <a:buNone/>
            </a:pPr>
            <a:r>
              <a:rPr lang="en-US" sz="1900" dirty="0"/>
              <a:t>y = x &lt;&lt; 2; // y is 4’b0000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t="-2649" r="-606" b="2649"/>
          <a:stretch>
            <a:fillRect/>
          </a:stretch>
        </p:blipFill>
        <p:spPr bwMode="auto">
          <a:xfrm>
            <a:off x="4741392" y="5067085"/>
            <a:ext cx="4809977" cy="110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4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en-US" dirty="0" smtClean="0"/>
              <a:t>arithmetic </a:t>
            </a:r>
            <a:r>
              <a:rPr lang="en-US" dirty="0"/>
              <a:t>right shift (&gt;&gt;&gt;)</a:t>
            </a:r>
          </a:p>
          <a:p>
            <a:r>
              <a:rPr lang="en-US" dirty="0" smtClean="0"/>
              <a:t>Shift </a:t>
            </a:r>
            <a:r>
              <a:rPr lang="en-US" dirty="0"/>
              <a:t>right specified number of bits, fill with value of sign bit </a:t>
            </a:r>
            <a:r>
              <a:rPr lang="en-US" dirty="0" smtClean="0"/>
              <a:t>if expression </a:t>
            </a:r>
            <a:r>
              <a:rPr lang="en-US" dirty="0"/>
              <a:t>is signed, </a:t>
            </a:r>
            <a:r>
              <a:rPr lang="en-US" dirty="0" smtClean="0"/>
              <a:t>otherwise </a:t>
            </a:r>
            <a:r>
              <a:rPr lang="en-US" dirty="0"/>
              <a:t>fill with zero.</a:t>
            </a:r>
          </a:p>
          <a:p>
            <a:r>
              <a:rPr lang="en-US" dirty="0" smtClean="0"/>
              <a:t>arithmetic </a:t>
            </a:r>
            <a:r>
              <a:rPr lang="en-US" dirty="0"/>
              <a:t>left shift </a:t>
            </a:r>
            <a:r>
              <a:rPr lang="en-US" dirty="0" smtClean="0"/>
              <a:t>(&lt;&lt;&lt;)</a:t>
            </a:r>
          </a:p>
          <a:p>
            <a:r>
              <a:rPr lang="en-US" dirty="0" smtClean="0"/>
              <a:t>Shift </a:t>
            </a:r>
            <a:r>
              <a:rPr lang="en-US" dirty="0"/>
              <a:t>left specified </a:t>
            </a:r>
            <a:r>
              <a:rPr lang="en-US" dirty="0" smtClean="0"/>
              <a:t>number </a:t>
            </a:r>
            <a:r>
              <a:rPr lang="en-US" dirty="0"/>
              <a:t>of bits, filling with zero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800100" lvl="2" indent="0">
              <a:buNone/>
            </a:pPr>
            <a:r>
              <a:rPr lang="en-US" sz="1800" dirty="0" smtClean="0"/>
              <a:t>// </a:t>
            </a:r>
            <a:r>
              <a:rPr lang="en-US" sz="1800" dirty="0"/>
              <a:t>let  </a:t>
            </a:r>
            <a:r>
              <a:rPr lang="en-US" sz="1800" dirty="0"/>
              <a:t>a = 5'b10100;</a:t>
            </a:r>
          </a:p>
          <a:p>
            <a:pPr marL="800100" lvl="2" indent="0">
              <a:buNone/>
            </a:pPr>
            <a:r>
              <a:rPr lang="en-US" sz="1800" dirty="0" smtClean="0"/>
              <a:t>		b </a:t>
            </a:r>
            <a:r>
              <a:rPr lang="en-US" sz="1800" dirty="0"/>
              <a:t>= a &lt;&lt;&lt; 2;          //</a:t>
            </a:r>
            <a:r>
              <a:rPr lang="en-US" sz="1800" dirty="0" smtClean="0"/>
              <a:t>b is</a:t>
            </a:r>
            <a:r>
              <a:rPr lang="en-US" sz="1800" dirty="0"/>
              <a:t> 5'b10000</a:t>
            </a:r>
          </a:p>
          <a:p>
            <a:pPr marL="800100" lvl="2" indent="0">
              <a:buNone/>
            </a:pPr>
            <a:r>
              <a:rPr lang="en-US" sz="1800" dirty="0" smtClean="0"/>
              <a:t>		c </a:t>
            </a:r>
            <a:r>
              <a:rPr lang="en-US" sz="1800" dirty="0"/>
              <a:t>= a &gt;&gt;&gt; 2;          //</a:t>
            </a:r>
            <a:r>
              <a:rPr lang="en-US" sz="1800" dirty="0" smtClean="0"/>
              <a:t>c is 5'b11101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455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Concatenation Operator {,}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11138"/>
            <a:ext cx="8596668" cy="3880773"/>
          </a:xfrm>
        </p:spPr>
        <p:txBody>
          <a:bodyPr/>
          <a:lstStyle/>
          <a:p>
            <a:r>
              <a:rPr lang="en-US" dirty="0"/>
              <a:t> Provides a way to append busses or wires to make busses</a:t>
            </a:r>
          </a:p>
          <a:p>
            <a:r>
              <a:rPr lang="en-US" dirty="0"/>
              <a:t>I The operands must be sized</a:t>
            </a:r>
          </a:p>
          <a:p>
            <a:r>
              <a:rPr lang="en-US" dirty="0"/>
              <a:t>I Expressed as operands in braces separated by commas</a:t>
            </a:r>
          </a:p>
          <a:p>
            <a:pPr marL="0" indent="0">
              <a:buNone/>
            </a:pPr>
            <a:r>
              <a:rPr lang="en-US" dirty="0"/>
              <a:t>//let a = 1’b1, b = 2’b00, c = 2’b10, d = 3’b110</a:t>
            </a:r>
          </a:p>
          <a:p>
            <a:pPr marL="0" indent="0">
              <a:buNone/>
            </a:pPr>
            <a:r>
              <a:rPr lang="en-US" dirty="0"/>
              <a:t>y = {b, c} // y is then 4’b0010</a:t>
            </a:r>
          </a:p>
          <a:p>
            <a:pPr marL="0" indent="0">
              <a:buNone/>
            </a:pPr>
            <a:r>
              <a:rPr lang="en-US" dirty="0"/>
              <a:t>y = {a, b, c, d, 3’b001} // y is then 11’b10010110001</a:t>
            </a:r>
          </a:p>
          <a:p>
            <a:pPr marL="0" indent="0">
              <a:buNone/>
            </a:pPr>
            <a:r>
              <a:rPr lang="en-US" dirty="0"/>
              <a:t>y = {a, b[0], c[1]} // y is then 3’b101</a:t>
            </a:r>
          </a:p>
        </p:txBody>
      </p:sp>
    </p:spTree>
    <p:extLst>
      <p:ext uri="{BB962C8B-B14F-4D97-AF65-F5344CB8AC3E}">
        <p14:creationId xmlns:p14="http://schemas.microsoft.com/office/powerpoint/2010/main" val="83225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Replication Operator { { } }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57634"/>
            <a:ext cx="8596668" cy="3880773"/>
          </a:xfrm>
        </p:spPr>
        <p:txBody>
          <a:bodyPr/>
          <a:lstStyle/>
          <a:p>
            <a:r>
              <a:rPr lang="en-US" sz="2000" dirty="0" smtClean="0"/>
              <a:t>Repetitive </a:t>
            </a:r>
            <a:r>
              <a:rPr lang="en-US" sz="2000" dirty="0"/>
              <a:t>concatenation of the same number</a:t>
            </a:r>
          </a:p>
          <a:p>
            <a:r>
              <a:rPr lang="en-US" sz="2000" dirty="0" smtClean="0"/>
              <a:t>Operands </a:t>
            </a:r>
            <a:r>
              <a:rPr lang="en-US" sz="2000" dirty="0"/>
              <a:t>are number of repetitions, and the bus or </a:t>
            </a:r>
            <a:r>
              <a:rPr lang="en-US" sz="2000" dirty="0" smtClean="0"/>
              <a:t>wire</a:t>
            </a:r>
          </a:p>
          <a:p>
            <a:endParaRPr lang="en-US" dirty="0"/>
          </a:p>
          <a:p>
            <a:pPr marL="914400" lvl="2" indent="0">
              <a:buNone/>
            </a:pPr>
            <a:r>
              <a:rPr lang="en-US" sz="1800" dirty="0"/>
              <a:t>//let a = 1’b1, b = 2’b00, c = 2’b10, d = 3’b110</a:t>
            </a:r>
          </a:p>
          <a:p>
            <a:pPr marL="914400" lvl="2" indent="0">
              <a:buNone/>
            </a:pPr>
            <a:r>
              <a:rPr lang="en-US" sz="1800" dirty="0"/>
              <a:t>y = { 4{a} } // y = 4’b1111</a:t>
            </a:r>
          </a:p>
          <a:p>
            <a:pPr marL="914400" lvl="2" indent="0">
              <a:buNone/>
            </a:pPr>
            <a:r>
              <a:rPr lang="en-US" sz="1800" dirty="0"/>
              <a:t>y = { 4{a}, 2{b} } // y = 8’b11110000</a:t>
            </a:r>
          </a:p>
          <a:p>
            <a:pPr marL="914400" lvl="2" indent="0">
              <a:buNone/>
            </a:pPr>
            <a:r>
              <a:rPr lang="en-US" sz="1800" dirty="0"/>
              <a:t>y = { 4{a}, 2{b}, c } // y = 8’b1111000010</a:t>
            </a:r>
          </a:p>
        </p:txBody>
      </p:sp>
    </p:spTree>
    <p:extLst>
      <p:ext uri="{BB962C8B-B14F-4D97-AF65-F5344CB8AC3E}">
        <p14:creationId xmlns:p14="http://schemas.microsoft.com/office/powerpoint/2010/main" val="416493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94101"/>
            <a:ext cx="8596668" cy="1320800"/>
          </a:xfrm>
        </p:spPr>
        <p:txBody>
          <a:bodyPr/>
          <a:lstStyle/>
          <a:p>
            <a:r>
              <a:rPr lang="en-US" dirty="0"/>
              <a:t>Conditional Operator ?: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89437"/>
            <a:ext cx="8596668" cy="4454902"/>
          </a:xfrm>
        </p:spPr>
        <p:txBody>
          <a:bodyPr>
            <a:normAutofit/>
          </a:bodyPr>
          <a:lstStyle/>
          <a:p>
            <a:r>
              <a:rPr lang="en-US" dirty="0" smtClean="0"/>
              <a:t>Operates </a:t>
            </a:r>
            <a:r>
              <a:rPr lang="en-US" dirty="0"/>
              <a:t>like the C statement</a:t>
            </a:r>
          </a:p>
          <a:p>
            <a:r>
              <a:rPr lang="en-US" dirty="0" smtClean="0"/>
              <a:t>conditional </a:t>
            </a:r>
            <a:r>
              <a:rPr lang="en-US" dirty="0"/>
              <a:t>expression ? true expression : false expression </a:t>
            </a:r>
            <a:r>
              <a:rPr lang="en-US" dirty="0" smtClean="0"/>
              <a:t>;</a:t>
            </a:r>
          </a:p>
          <a:p>
            <a:r>
              <a:rPr lang="en-US" dirty="0" smtClean="0"/>
              <a:t>Result=(a&gt;=b) ? </a:t>
            </a:r>
            <a:r>
              <a:rPr lang="en-US" smtClean="0"/>
              <a:t>3 : 5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conditional expression is first evaluated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the </a:t>
            </a:r>
            <a:r>
              <a:rPr lang="en-US" dirty="0" smtClean="0"/>
              <a:t>result </a:t>
            </a:r>
            <a:r>
              <a:rPr lang="en-US" dirty="0"/>
              <a:t>is true, true expression is evaluated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the </a:t>
            </a:r>
            <a:r>
              <a:rPr lang="en-US" dirty="0" smtClean="0"/>
              <a:t>result is </a:t>
            </a:r>
            <a:r>
              <a:rPr lang="en-US" dirty="0"/>
              <a:t>false, false expression is evaluated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the result is x:</a:t>
            </a:r>
          </a:p>
          <a:p>
            <a:pPr lvl="2"/>
            <a:r>
              <a:rPr lang="en-US" dirty="0" smtClean="0"/>
              <a:t>both </a:t>
            </a:r>
            <a:r>
              <a:rPr lang="en-US" dirty="0"/>
              <a:t>true and false expressions are evaluated,...</a:t>
            </a:r>
          </a:p>
          <a:p>
            <a:pPr lvl="2"/>
            <a:r>
              <a:rPr lang="en-US" dirty="0" smtClean="0"/>
              <a:t>their </a:t>
            </a:r>
            <a:r>
              <a:rPr lang="en-US" dirty="0"/>
              <a:t>results compared bit by bit,...</a:t>
            </a:r>
          </a:p>
          <a:p>
            <a:pPr lvl="2"/>
            <a:r>
              <a:rPr lang="en-US" dirty="0" smtClean="0"/>
              <a:t>returns </a:t>
            </a:r>
            <a:r>
              <a:rPr lang="en-US" dirty="0"/>
              <a:t>a value of x if bits differ, OR...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value of the bits if they are the same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5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Operator ?: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7118" y="2689668"/>
            <a:ext cx="7277100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085" y="1930400"/>
            <a:ext cx="4187553" cy="47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3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 precedence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1210" y="1464598"/>
            <a:ext cx="5517462" cy="519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79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7125"/>
            <a:ext cx="8596668" cy="1320800"/>
          </a:xfrm>
        </p:spPr>
        <p:txBody>
          <a:bodyPr/>
          <a:lstStyle/>
          <a:p>
            <a:r>
              <a:rPr lang="en-US" dirty="0"/>
              <a:t>Arithmetic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310" y="1037525"/>
            <a:ext cx="8869622" cy="5317343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There </a:t>
            </a:r>
            <a:r>
              <a:rPr lang="en-US" sz="2000" dirty="0"/>
              <a:t>are two types of operators: </a:t>
            </a:r>
            <a:r>
              <a:rPr lang="en-US" sz="2000" b="1" u="sng" dirty="0" smtClean="0"/>
              <a:t>Binary </a:t>
            </a:r>
            <a:r>
              <a:rPr lang="en-US" sz="2000" b="1" u="sng" dirty="0"/>
              <a:t>and </a:t>
            </a:r>
            <a:r>
              <a:rPr lang="en-US" sz="2000" b="1" u="sng" dirty="0" smtClean="0"/>
              <a:t>Unary</a:t>
            </a:r>
          </a:p>
          <a:p>
            <a:endParaRPr lang="en-US" sz="2000" b="1" u="sng" dirty="0"/>
          </a:p>
          <a:p>
            <a:r>
              <a:rPr lang="en-US" sz="2000" dirty="0" smtClean="0"/>
              <a:t>Binary </a:t>
            </a:r>
            <a:r>
              <a:rPr lang="en-US" sz="2000" dirty="0"/>
              <a:t>operators:</a:t>
            </a:r>
          </a:p>
          <a:p>
            <a:r>
              <a:rPr lang="en-US" sz="2000" dirty="0" smtClean="0"/>
              <a:t>add</a:t>
            </a:r>
            <a:r>
              <a:rPr lang="en-US" sz="2000" dirty="0"/>
              <a:t>(+), subtract(-), multiply(*), divide(/), power(**), modulus</a:t>
            </a:r>
            <a:r>
              <a:rPr lang="en-US" sz="2000" dirty="0" smtClean="0"/>
              <a:t>(%)</a:t>
            </a:r>
          </a:p>
          <a:p>
            <a:r>
              <a:rPr lang="en-US" sz="2000" dirty="0" smtClean="0"/>
              <a:t>Specifying constant operands: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If </a:t>
            </a:r>
            <a:r>
              <a:rPr lang="en-US" sz="2000" dirty="0"/>
              <a:t>any operand bit has a value ”x”, the result of the expression is all ”x</a:t>
            </a:r>
            <a:r>
              <a:rPr lang="en-US" sz="2000" dirty="0" smtClean="0"/>
              <a:t>”.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723" y="3131316"/>
            <a:ext cx="4445592" cy="96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Operators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667914"/>
            <a:ext cx="8956656" cy="400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51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33647"/>
            <a:ext cx="8596668" cy="50151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//suppose that: </a:t>
            </a:r>
            <a:r>
              <a:rPr lang="en-US" sz="2000" b="1" dirty="0"/>
              <a:t>a = 4’b0011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// </a:t>
            </a:r>
            <a:r>
              <a:rPr lang="en-US" sz="2000" b="1" dirty="0"/>
              <a:t>b = 4’b0100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b="1" dirty="0"/>
              <a:t>// d = 6; e = 4; f = 2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endParaRPr lang="en-US" sz="2000" dirty="0"/>
          </a:p>
          <a:p>
            <a:pPr marL="800100" lvl="2" indent="0">
              <a:buNone/>
            </a:pPr>
            <a:r>
              <a:rPr lang="en-US" sz="1800" dirty="0" smtClean="0"/>
              <a:t>a </a:t>
            </a:r>
            <a:r>
              <a:rPr lang="en-US" sz="1800" dirty="0"/>
              <a:t>+ b </a:t>
            </a:r>
            <a:r>
              <a:rPr lang="en-US" sz="1800" dirty="0" smtClean="0"/>
              <a:t>	//</a:t>
            </a:r>
            <a:r>
              <a:rPr lang="en-US" sz="1800" dirty="0"/>
              <a:t>add a and b; evaluates to 4’b0111</a:t>
            </a:r>
          </a:p>
          <a:p>
            <a:pPr marL="800100" lvl="2" indent="0">
              <a:buNone/>
            </a:pPr>
            <a:r>
              <a:rPr lang="en-US" sz="1800" dirty="0"/>
              <a:t>b - a </a:t>
            </a:r>
            <a:r>
              <a:rPr lang="en-US" sz="1800" dirty="0" smtClean="0"/>
              <a:t>		//</a:t>
            </a:r>
            <a:r>
              <a:rPr lang="en-US" sz="1800" dirty="0"/>
              <a:t>subtract a from b; evaluates to 4’b0001</a:t>
            </a:r>
          </a:p>
          <a:p>
            <a:pPr marL="800100" lvl="2" indent="0">
              <a:buNone/>
            </a:pPr>
            <a:r>
              <a:rPr lang="en-US" sz="1800" dirty="0"/>
              <a:t>a * </a:t>
            </a:r>
            <a:r>
              <a:rPr lang="en-US" sz="1800" dirty="0" smtClean="0"/>
              <a:t>b		 </a:t>
            </a:r>
            <a:r>
              <a:rPr lang="en-US" sz="1800" dirty="0"/>
              <a:t>//multiply a and b; evaluates to 4’b1100</a:t>
            </a:r>
          </a:p>
          <a:p>
            <a:pPr marL="800100" lvl="2" indent="0">
              <a:buNone/>
            </a:pPr>
            <a:r>
              <a:rPr lang="en-US" sz="1800" dirty="0"/>
              <a:t>d / e </a:t>
            </a:r>
            <a:r>
              <a:rPr lang="en-US" sz="1800" dirty="0" smtClean="0"/>
              <a:t>	//</a:t>
            </a:r>
            <a:r>
              <a:rPr lang="en-US" sz="1800" dirty="0"/>
              <a:t>divide d by e, evaluates to 4’b0001. Truncates fractional part</a:t>
            </a:r>
          </a:p>
          <a:p>
            <a:pPr marL="800100" lvl="2" indent="0">
              <a:buNone/>
            </a:pPr>
            <a:r>
              <a:rPr lang="en-US" altLang="en-US" sz="1800" dirty="0"/>
              <a:t>b % a         </a:t>
            </a:r>
            <a:r>
              <a:rPr lang="en-US" altLang="en-US" sz="1800" dirty="0" smtClean="0"/>
              <a:t>// modulus of b/a, evaluates to </a:t>
            </a:r>
            <a:r>
              <a:rPr lang="en-US" sz="1800" dirty="0" smtClean="0"/>
              <a:t>4’b0001.</a:t>
            </a:r>
            <a:endParaRPr lang="en-US" sz="1800" dirty="0"/>
          </a:p>
          <a:p>
            <a:pPr marL="800100" lvl="2" indent="0">
              <a:buNone/>
            </a:pPr>
            <a:r>
              <a:rPr lang="en-US" sz="1800" dirty="0" smtClean="0"/>
              <a:t>e </a:t>
            </a:r>
            <a:r>
              <a:rPr lang="en-US" sz="1800" dirty="0"/>
              <a:t>** f </a:t>
            </a:r>
            <a:r>
              <a:rPr lang="en-US" sz="1800" dirty="0" smtClean="0"/>
              <a:t>	//</a:t>
            </a:r>
            <a:r>
              <a:rPr lang="en-US" sz="1800" dirty="0"/>
              <a:t>raises e to the power f, evaluates to </a:t>
            </a:r>
            <a:r>
              <a:rPr lang="en-US" sz="1800" dirty="0" smtClean="0"/>
              <a:t>4’b1111</a:t>
            </a:r>
          </a:p>
          <a:p>
            <a:pPr marL="800100" lvl="2" indent="0">
              <a:buNone/>
            </a:pPr>
            <a:endParaRPr lang="en-US" sz="1800" dirty="0"/>
          </a:p>
          <a:p>
            <a:pPr marL="800100" lvl="2" indent="0">
              <a:buNone/>
            </a:pPr>
            <a:r>
              <a:rPr lang="en-US" sz="1800" dirty="0" smtClean="0"/>
              <a:t>//divide, modulo and power operators are </a:t>
            </a:r>
            <a:r>
              <a:rPr lang="en-US" sz="1800" dirty="0"/>
              <a:t>most likely not </a:t>
            </a:r>
            <a:r>
              <a:rPr lang="en-US" sz="1800" dirty="0" smtClean="0"/>
              <a:t>synthesizable.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7611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Modulus operator yields the remainder from division of two numbers</a:t>
            </a:r>
          </a:p>
          <a:p>
            <a:r>
              <a:rPr lang="en-US" sz="2000" dirty="0"/>
              <a:t>It works like the modulus operator in C</a:t>
            </a:r>
          </a:p>
          <a:p>
            <a:pPr marL="800100" lvl="2" indent="0">
              <a:buNone/>
            </a:pPr>
            <a:r>
              <a:rPr lang="en-US" sz="1800" dirty="0" smtClean="0"/>
              <a:t>3 </a:t>
            </a:r>
            <a:r>
              <a:rPr lang="en-US" sz="1800" dirty="0"/>
              <a:t>% 2; </a:t>
            </a:r>
            <a:r>
              <a:rPr lang="en-US" sz="1800" dirty="0" smtClean="0"/>
              <a:t>	//</a:t>
            </a:r>
            <a:r>
              <a:rPr lang="en-US" sz="1800" dirty="0"/>
              <a:t>evaluates to 1</a:t>
            </a:r>
          </a:p>
          <a:p>
            <a:pPr marL="800100" lvl="2" indent="0">
              <a:buNone/>
            </a:pPr>
            <a:r>
              <a:rPr lang="en-US" sz="1800" dirty="0"/>
              <a:t>16 % 4; </a:t>
            </a:r>
            <a:r>
              <a:rPr lang="en-US" sz="1800" dirty="0" smtClean="0"/>
              <a:t>	//</a:t>
            </a:r>
            <a:r>
              <a:rPr lang="en-US" sz="1800" dirty="0"/>
              <a:t>evaluates to 0</a:t>
            </a:r>
          </a:p>
          <a:p>
            <a:pPr marL="800100" lvl="2" indent="0">
              <a:buNone/>
            </a:pPr>
            <a:r>
              <a:rPr lang="en-US" sz="1800" dirty="0"/>
              <a:t>-7 % 2; </a:t>
            </a:r>
            <a:r>
              <a:rPr lang="en-US" sz="1800" dirty="0" smtClean="0"/>
              <a:t>	//</a:t>
            </a:r>
            <a:r>
              <a:rPr lang="en-US" sz="1800" dirty="0"/>
              <a:t>evaluates to -1, takes sign of first operand</a:t>
            </a:r>
          </a:p>
          <a:p>
            <a:pPr marL="800100" lvl="2" indent="0">
              <a:buNone/>
            </a:pPr>
            <a:r>
              <a:rPr lang="en-US" sz="1800" dirty="0"/>
              <a:t>7 % -2; </a:t>
            </a:r>
            <a:r>
              <a:rPr lang="en-US" sz="1800" dirty="0" smtClean="0"/>
              <a:t>	//</a:t>
            </a:r>
            <a:r>
              <a:rPr lang="en-US" sz="1800" dirty="0"/>
              <a:t>evaluates to 1, takes sign of first operand</a:t>
            </a:r>
          </a:p>
        </p:txBody>
      </p:sp>
    </p:spTree>
    <p:extLst>
      <p:ext uri="{BB962C8B-B14F-4D97-AF65-F5344CB8AC3E}">
        <p14:creationId xmlns:p14="http://schemas.microsoft.com/office/powerpoint/2010/main" val="281580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sz="2000" dirty="0"/>
              <a:t>Unary operators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Operators ”+” and ”-” can act as unary operators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They indicate the sign of an operand</a:t>
            </a:r>
          </a:p>
          <a:p>
            <a:pPr marL="800100" lvl="2" indent="0">
              <a:buNone/>
            </a:pPr>
            <a:r>
              <a:rPr lang="en-US" sz="1800" b="1" dirty="0"/>
              <a:t>i.e., </a:t>
            </a:r>
            <a:r>
              <a:rPr lang="en-US" sz="1800" dirty="0"/>
              <a:t>-4 </a:t>
            </a:r>
            <a:r>
              <a:rPr lang="en-US" sz="1800" dirty="0" smtClean="0"/>
              <a:t>	// </a:t>
            </a:r>
            <a:r>
              <a:rPr lang="en-US" sz="1800" dirty="0"/>
              <a:t>negative four</a:t>
            </a:r>
          </a:p>
          <a:p>
            <a:pPr marL="800100" lvl="2" indent="0">
              <a:buNone/>
            </a:pPr>
            <a:r>
              <a:rPr lang="en-US" sz="1800" dirty="0" smtClean="0"/>
              <a:t>		+5 	// positive five</a:t>
            </a:r>
          </a:p>
          <a:p>
            <a:pPr marL="800100" lvl="2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!!! Negative numbers are represented as 2’s compliment numbers !!!</a:t>
            </a:r>
          </a:p>
          <a:p>
            <a:pPr marL="0" indent="0">
              <a:buNone/>
            </a:pPr>
            <a:r>
              <a:rPr lang="en-US" sz="2000" dirty="0" smtClean="0"/>
              <a:t>!!! Use negative numbers only as type integer or real !!!</a:t>
            </a:r>
          </a:p>
          <a:p>
            <a:pPr marL="0" indent="0">
              <a:buNone/>
            </a:pPr>
            <a:r>
              <a:rPr lang="en-US" sz="2000" dirty="0" smtClean="0"/>
              <a:t>!!! Avoid the use of &lt;</a:t>
            </a:r>
            <a:r>
              <a:rPr lang="en-US" sz="2000" dirty="0" err="1" smtClean="0"/>
              <a:t>sss</a:t>
            </a:r>
            <a:r>
              <a:rPr lang="en-US" sz="2000" dirty="0" smtClean="0"/>
              <a:t>&gt;’&lt;base&gt;&lt;number &gt;in expressions !!!</a:t>
            </a:r>
          </a:p>
          <a:p>
            <a:pPr marL="0" indent="0">
              <a:buNone/>
            </a:pPr>
            <a:r>
              <a:rPr lang="en-US" sz="2000" dirty="0" smtClean="0"/>
              <a:t>!!! These are converted to unsigned 2’s compliment numbers !!!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716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negation (∼), and(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dirty="0"/>
              <a:t>), or(|), </a:t>
            </a:r>
            <a:r>
              <a:rPr lang="en-US" dirty="0" err="1"/>
              <a:t>xor</a:t>
            </a:r>
            <a:r>
              <a:rPr lang="en-US" dirty="0"/>
              <a:t>(^), </a:t>
            </a:r>
            <a:r>
              <a:rPr lang="en-US" dirty="0" err="1"/>
              <a:t>xnor</a:t>
            </a:r>
            <a:r>
              <a:rPr lang="en-US" dirty="0"/>
              <a:t>(^- , -^)</a:t>
            </a:r>
          </a:p>
          <a:p>
            <a:r>
              <a:rPr lang="en-US" dirty="0" smtClean="0"/>
              <a:t> </a:t>
            </a:r>
            <a:r>
              <a:rPr lang="en-US" dirty="0"/>
              <a:t>Perform bit-by-bit operation on two operands (except ∼)</a:t>
            </a:r>
          </a:p>
          <a:p>
            <a:r>
              <a:rPr lang="en-US" dirty="0" smtClean="0"/>
              <a:t> </a:t>
            </a:r>
            <a:r>
              <a:rPr lang="en-US" dirty="0"/>
              <a:t>Mismatched length operands are zero extended</a:t>
            </a:r>
          </a:p>
          <a:p>
            <a:r>
              <a:rPr lang="en-US" dirty="0" smtClean="0"/>
              <a:t> </a:t>
            </a:r>
            <a:r>
              <a:rPr lang="en-US" dirty="0"/>
              <a:t>x and z treated the </a:t>
            </a:r>
            <a:r>
              <a:rPr lang="en-US" dirty="0" smtClean="0"/>
              <a:t>same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218" y="3681170"/>
            <a:ext cx="6864941" cy="240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67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Operators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8346147" cy="357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68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958</Words>
  <Application>Microsoft Office PowerPoint</Application>
  <PresentationFormat>Widescreen</PresentationFormat>
  <Paragraphs>190</Paragraphs>
  <Slides>27</Slides>
  <Notes>0</Notes>
  <HiddenSlides>5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Times New Roman</vt:lpstr>
      <vt:lpstr>Trebuchet MS</vt:lpstr>
      <vt:lpstr>Wingdings 3</vt:lpstr>
      <vt:lpstr>Facet</vt:lpstr>
      <vt:lpstr>Verilog : Expressions, Operators </vt:lpstr>
      <vt:lpstr>Expressions</vt:lpstr>
      <vt:lpstr>Arithmetic Operators</vt:lpstr>
      <vt:lpstr>Arithmetic Operators</vt:lpstr>
      <vt:lpstr>Arithmetic Operators</vt:lpstr>
      <vt:lpstr>Arithmetic Operators</vt:lpstr>
      <vt:lpstr>Arithmetic Operators</vt:lpstr>
      <vt:lpstr>Bitwise Operators</vt:lpstr>
      <vt:lpstr>Bitwise Operators</vt:lpstr>
      <vt:lpstr>Bitwise Operators</vt:lpstr>
      <vt:lpstr>Bitwise Operators</vt:lpstr>
      <vt:lpstr>Reduction Operators</vt:lpstr>
      <vt:lpstr>Reduction Operators</vt:lpstr>
      <vt:lpstr>Logical Operators</vt:lpstr>
      <vt:lpstr>Logical Operators</vt:lpstr>
      <vt:lpstr>Logical Operators</vt:lpstr>
      <vt:lpstr>Relational Operators</vt:lpstr>
      <vt:lpstr>Equality Operators</vt:lpstr>
      <vt:lpstr>Equality Operators</vt:lpstr>
      <vt:lpstr>Relational Operators</vt:lpstr>
      <vt:lpstr>Shift Operators</vt:lpstr>
      <vt:lpstr>Shift Operators</vt:lpstr>
      <vt:lpstr>Concatenation Operator {,}</vt:lpstr>
      <vt:lpstr>Replication Operator { { } } </vt:lpstr>
      <vt:lpstr>Conditional Operator ?: </vt:lpstr>
      <vt:lpstr>Conditional Operator ?: </vt:lpstr>
      <vt:lpstr>Operator precedence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Verilog modeling type</dc:title>
  <dc:creator>nesreen</dc:creator>
  <cp:lastModifiedBy>nesreen</cp:lastModifiedBy>
  <cp:revision>73</cp:revision>
  <dcterms:created xsi:type="dcterms:W3CDTF">2020-07-12T20:33:57Z</dcterms:created>
  <dcterms:modified xsi:type="dcterms:W3CDTF">2020-07-14T02:00:29Z</dcterms:modified>
</cp:coreProperties>
</file>