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0" r:id="rId4"/>
    <p:sldId id="261" r:id="rId5"/>
    <p:sldId id="273" r:id="rId6"/>
    <p:sldId id="274" r:id="rId7"/>
    <p:sldId id="275" r:id="rId8"/>
    <p:sldId id="263" r:id="rId9"/>
    <p:sldId id="264" r:id="rId10"/>
    <p:sldId id="265" r:id="rId11"/>
    <p:sldId id="266" r:id="rId12"/>
    <p:sldId id="276" r:id="rId13"/>
    <p:sldId id="277" r:id="rId14"/>
    <p:sldId id="278" r:id="rId15"/>
    <p:sldId id="279" r:id="rId16"/>
    <p:sldId id="267" r:id="rId17"/>
    <p:sldId id="268" r:id="rId18"/>
    <p:sldId id="269" r:id="rId19"/>
    <p:sldId id="270" r:id="rId20"/>
    <p:sldId id="271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959" autoAdjust="0"/>
    <p:restoredTop sz="94434" autoAdjust="0"/>
  </p:normalViewPr>
  <p:slideViewPr>
    <p:cSldViewPr snapToGrid="0">
      <p:cViewPr varScale="1">
        <p:scale>
          <a:sx n="42" d="100"/>
          <a:sy n="42" d="100"/>
        </p:scale>
        <p:origin x="19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7/9/2020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7/9/2020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7/9/2020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7/9/2020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7/9/2020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7/9/2020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Verilog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5245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Constants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13793" y="1930399"/>
            <a:ext cx="6991682" cy="2905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1031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Constants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9490" y="1482092"/>
            <a:ext cx="57912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0771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Bus notation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15307" y="2142204"/>
            <a:ext cx="3576939" cy="250728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0999" y="4861296"/>
            <a:ext cx="5935101" cy="708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175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Bus notation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0138" y="2185812"/>
            <a:ext cx="3705225" cy="23431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2002" y="2471562"/>
            <a:ext cx="4572000" cy="2057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20313" y="5098766"/>
            <a:ext cx="3255356" cy="103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6234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92271" y="3828068"/>
            <a:ext cx="4181408" cy="221958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0539" y="1930400"/>
            <a:ext cx="3844871" cy="1340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7390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 assignment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18931" y="1930401"/>
            <a:ext cx="7333177" cy="1614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416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Modeling Types In Verilog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571653"/>
            <a:ext cx="8596668" cy="3880773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460" y="1397906"/>
            <a:ext cx="7671661" cy="4587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74506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9179588" cy="1320800"/>
          </a:xfrm>
        </p:spPr>
        <p:txBody>
          <a:bodyPr/>
          <a:lstStyle/>
          <a:p>
            <a:r>
              <a:rPr lang="en-US" dirty="0"/>
              <a:t>Example of </a:t>
            </a:r>
            <a:r>
              <a:rPr lang="en-US" dirty="0" smtClean="0"/>
              <a:t>structural (gate instantiation)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1905728"/>
            <a:ext cx="4460269" cy="209227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2012" y="2957512"/>
            <a:ext cx="4303102" cy="1424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4909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731003"/>
            <a:ext cx="8596668" cy="1320800"/>
          </a:xfrm>
        </p:spPr>
        <p:txBody>
          <a:bodyPr/>
          <a:lstStyle/>
          <a:p>
            <a:r>
              <a:rPr lang="en-US" dirty="0" smtClean="0"/>
              <a:t>Example </a:t>
            </a:r>
            <a:r>
              <a:rPr lang="en-US" dirty="0"/>
              <a:t>of continuous </a:t>
            </a:r>
            <a:r>
              <a:rPr lang="en-US" dirty="0" smtClean="0"/>
              <a:t>assignment</a:t>
            </a:r>
            <a:br>
              <a:rPr lang="en-US" dirty="0" smtClean="0"/>
            </a:br>
            <a:r>
              <a:rPr lang="en-US" dirty="0" smtClean="0"/>
              <a:t>(Dataflow </a:t>
            </a:r>
            <a:r>
              <a:rPr lang="en-US" dirty="0"/>
              <a:t>modeling type</a:t>
            </a:r>
            <a:r>
              <a:rPr lang="en-US" dirty="0" smtClean="0"/>
              <a:t>)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7334" y="3251200"/>
            <a:ext cx="6060909" cy="196377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0900" y="1930400"/>
            <a:ext cx="4303102" cy="1424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51437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of </a:t>
            </a:r>
            <a:r>
              <a:rPr lang="en-US" dirty="0" smtClean="0"/>
              <a:t>Procedural modeling type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38127" y="2503609"/>
            <a:ext cx="4017276" cy="241629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55403" y="2641263"/>
            <a:ext cx="4304149" cy="1420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48339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Verilog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804128"/>
            <a:ext cx="8596668" cy="3880773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Verilog is a HARDWARE DESCRIPTION LANGUAGE (</a:t>
            </a:r>
            <a:r>
              <a:rPr lang="en-US" dirty="0"/>
              <a:t>HDL) </a:t>
            </a:r>
            <a:endParaRPr lang="en-US" dirty="0" smtClean="0"/>
          </a:p>
          <a:p>
            <a:r>
              <a:rPr lang="en-US" dirty="0" smtClean="0"/>
              <a:t>Offer </a:t>
            </a:r>
            <a:r>
              <a:rPr lang="en-US" dirty="0"/>
              <a:t>a way to design circuits using text-based descriptions.</a:t>
            </a:r>
          </a:p>
          <a:p>
            <a:r>
              <a:rPr lang="en-US" dirty="0" smtClean="0"/>
              <a:t>HDLs </a:t>
            </a:r>
            <a:r>
              <a:rPr lang="en-US" dirty="0"/>
              <a:t>are used to describe a digital system</a:t>
            </a:r>
          </a:p>
          <a:p>
            <a:r>
              <a:rPr lang="en-US" dirty="0" smtClean="0"/>
              <a:t>Not </a:t>
            </a:r>
            <a:r>
              <a:rPr lang="en-US" dirty="0"/>
              <a:t>a programming language despite </a:t>
            </a:r>
            <a:r>
              <a:rPr lang="en-US" dirty="0" smtClean="0"/>
              <a:t>the syntax </a:t>
            </a:r>
            <a:r>
              <a:rPr lang="en-US" dirty="0"/>
              <a:t>being similar to C</a:t>
            </a:r>
          </a:p>
          <a:p>
            <a:r>
              <a:rPr lang="en-US" dirty="0" smtClean="0"/>
              <a:t>Synthesized </a:t>
            </a:r>
            <a:r>
              <a:rPr lang="en-US" dirty="0"/>
              <a:t>(analogous to compiled for </a:t>
            </a:r>
            <a:r>
              <a:rPr lang="en-US" dirty="0" smtClean="0"/>
              <a:t>C) to </a:t>
            </a:r>
            <a:r>
              <a:rPr lang="en-US" dirty="0"/>
              <a:t>give the circuit logic diagram</a:t>
            </a:r>
          </a:p>
        </p:txBody>
      </p:sp>
      <p:sp>
        <p:nvSpPr>
          <p:cNvPr id="4" name="Rectangle 3"/>
          <p:cNvSpPr/>
          <p:nvPr/>
        </p:nvSpPr>
        <p:spPr>
          <a:xfrm>
            <a:off x="1109861" y="4990452"/>
            <a:ext cx="2572719" cy="89890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BEHAVIOURAL DESCRIPTION OF REQUIRED CIRCUIT</a:t>
            </a:r>
          </a:p>
        </p:txBody>
      </p:sp>
      <p:sp>
        <p:nvSpPr>
          <p:cNvPr id="5" name="Right Arrow 4"/>
          <p:cNvSpPr/>
          <p:nvPr/>
        </p:nvSpPr>
        <p:spPr>
          <a:xfrm>
            <a:off x="4045057" y="4897463"/>
            <a:ext cx="2293749" cy="114389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VERILOG SYNTHESISER</a:t>
            </a:r>
          </a:p>
        </p:txBody>
      </p:sp>
      <p:sp>
        <p:nvSpPr>
          <p:cNvPr id="6" name="Rectangle 5"/>
          <p:cNvSpPr/>
          <p:nvPr/>
        </p:nvSpPr>
        <p:spPr>
          <a:xfrm>
            <a:off x="6540286" y="5083444"/>
            <a:ext cx="1859796" cy="8369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A COMPLETE CIRCUIT DIAGRAM</a:t>
            </a:r>
          </a:p>
        </p:txBody>
      </p:sp>
    </p:spTree>
    <p:extLst>
      <p:ext uri="{BB962C8B-B14F-4D97-AF65-F5344CB8AC3E}">
        <p14:creationId xmlns:p14="http://schemas.microsoft.com/office/powerpoint/2010/main" val="3092945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Logic simulation: generates waveforms</a:t>
            </a: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57356" y="2932234"/>
            <a:ext cx="6271633" cy="269365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860" y="2463667"/>
            <a:ext cx="3212496" cy="1506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85196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CODING IN VERILOG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480950"/>
            <a:ext cx="8978110" cy="4110962"/>
          </a:xfrm>
        </p:spPr>
        <p:txBody>
          <a:bodyPr/>
          <a:lstStyle/>
          <a:p>
            <a:r>
              <a:rPr lang="en-US" dirty="0" smtClean="0"/>
              <a:t>Breaking circuits into various building blocks called “</a:t>
            </a:r>
            <a:r>
              <a:rPr lang="en-US" b="1" u="sng" dirty="0" smtClean="0"/>
              <a:t>module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Defining module</a:t>
            </a:r>
          </a:p>
          <a:p>
            <a:r>
              <a:rPr lang="en-US" dirty="0" smtClean="0"/>
              <a:t>Connecting various modules</a:t>
            </a:r>
          </a:p>
          <a:p>
            <a:r>
              <a:rPr lang="en-US" dirty="0" smtClean="0"/>
              <a:t>Communication </a:t>
            </a:r>
            <a:r>
              <a:rPr lang="en-US" dirty="0"/>
              <a:t>between a module and </a:t>
            </a:r>
            <a:r>
              <a:rPr lang="en-US" dirty="0" smtClean="0"/>
              <a:t>its environment </a:t>
            </a:r>
            <a:r>
              <a:rPr lang="en-US" dirty="0"/>
              <a:t>is achieved by using Ports</a:t>
            </a:r>
          </a:p>
          <a:p>
            <a:r>
              <a:rPr lang="en-US" dirty="0" smtClean="0"/>
              <a:t>Ports </a:t>
            </a:r>
            <a:r>
              <a:rPr lang="en-US" dirty="0"/>
              <a:t>are of three types: input, </a:t>
            </a:r>
            <a:r>
              <a:rPr lang="en-US" dirty="0" smtClean="0"/>
              <a:t>output, </a:t>
            </a:r>
            <a:r>
              <a:rPr lang="en-US" dirty="0" err="1" smtClean="0"/>
              <a:t>inout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4917" y="3895738"/>
            <a:ext cx="2575969" cy="279178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3852" y="4257432"/>
            <a:ext cx="4238625" cy="162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4666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Verilog module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A “Black Box” in Verilog with inputs, outputs and internal logic working.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A </a:t>
            </a:r>
            <a:r>
              <a:rPr lang="en-US" dirty="0"/>
              <a:t>Module in Verilog is declared within the pair of keywords </a:t>
            </a:r>
            <a:r>
              <a:rPr lang="en-US" b="1" u="sng" dirty="0"/>
              <a:t>module</a:t>
            </a:r>
            <a:r>
              <a:rPr lang="en-US" dirty="0"/>
              <a:t> and </a:t>
            </a:r>
            <a:r>
              <a:rPr lang="en-US" b="1" u="sng" dirty="0" err="1" smtClean="0"/>
              <a:t>endmodule</a:t>
            </a:r>
            <a:r>
              <a:rPr lang="en-US" dirty="0"/>
              <a:t>. Following the keyword module are the module name and port interface list. </a:t>
            </a:r>
            <a:endParaRPr lang="en-US" dirty="0" smtClean="0"/>
          </a:p>
          <a:p>
            <a:pPr marL="1257300" lvl="3" indent="0">
              <a:buNone/>
            </a:pPr>
            <a:r>
              <a:rPr lang="en-US" sz="1800" b="1" dirty="0"/>
              <a:t>module</a:t>
            </a:r>
            <a:r>
              <a:rPr lang="en-US" sz="1800" dirty="0"/>
              <a:t> </a:t>
            </a:r>
            <a:r>
              <a:rPr lang="en-US" sz="1800" dirty="0" err="1"/>
              <a:t>my_module</a:t>
            </a:r>
            <a:r>
              <a:rPr lang="en-US" sz="1800" dirty="0"/>
              <a:t> ( </a:t>
            </a:r>
            <a:r>
              <a:rPr lang="en-US" sz="1800" dirty="0" smtClean="0"/>
              <a:t>c, a, b </a:t>
            </a:r>
            <a:r>
              <a:rPr lang="en-US" sz="1800" dirty="0"/>
              <a:t>);</a:t>
            </a:r>
          </a:p>
          <a:p>
            <a:pPr marL="1257300" lvl="3" indent="0">
              <a:buNone/>
            </a:pPr>
            <a:r>
              <a:rPr lang="en-US" sz="1800" dirty="0"/>
              <a:t> </a:t>
            </a:r>
            <a:r>
              <a:rPr lang="en-US" sz="1800" b="1" dirty="0"/>
              <a:t>input</a:t>
            </a:r>
            <a:r>
              <a:rPr lang="en-US" sz="1800" dirty="0"/>
              <a:t> a, b;</a:t>
            </a:r>
          </a:p>
          <a:p>
            <a:pPr marL="1257300" lvl="3" indent="0">
              <a:buNone/>
            </a:pPr>
            <a:r>
              <a:rPr lang="en-US" sz="1800" dirty="0"/>
              <a:t> </a:t>
            </a:r>
            <a:r>
              <a:rPr lang="en-US" sz="1800" b="1" dirty="0"/>
              <a:t>output</a:t>
            </a:r>
            <a:r>
              <a:rPr lang="en-US" sz="1800" dirty="0"/>
              <a:t> </a:t>
            </a:r>
            <a:r>
              <a:rPr lang="en-US" sz="1800" dirty="0" smtClean="0"/>
              <a:t>c;</a:t>
            </a:r>
            <a:endParaRPr lang="en-US" sz="1800" dirty="0"/>
          </a:p>
          <a:p>
            <a:pPr marL="1257300" lvl="3" indent="0">
              <a:buNone/>
            </a:pPr>
            <a:r>
              <a:rPr lang="en-US" sz="1800" dirty="0"/>
              <a:t> ...</a:t>
            </a:r>
          </a:p>
          <a:p>
            <a:pPr marL="1257300" lvl="3" indent="0">
              <a:buNone/>
            </a:pPr>
            <a:r>
              <a:rPr lang="en-US" sz="1800" b="1" dirty="0" err="1" smtClean="0"/>
              <a:t>Endmodule</a:t>
            </a:r>
            <a:r>
              <a:rPr lang="en-US" sz="1800" b="1" dirty="0" smtClean="0"/>
              <a:t>   //comment</a:t>
            </a:r>
            <a:endParaRPr lang="en-US" sz="1800" b="1" dirty="0"/>
          </a:p>
          <a:p>
            <a:pPr marL="1257300" lvl="3" indent="0">
              <a:buNone/>
            </a:pPr>
            <a:endParaRPr lang="en-US" sz="18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2183" y="4100975"/>
            <a:ext cx="2638425" cy="101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8113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Instantiating module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err="1" smtClean="0"/>
              <a:t>Module_name</a:t>
            </a:r>
            <a:r>
              <a:rPr lang="en-US" sz="2400" dirty="0" smtClean="0"/>
              <a:t> name(port1,port2,port3,…..);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r>
              <a:rPr lang="en-US" sz="2800" dirty="0" smtClean="0"/>
              <a:t>        or O1(w0,a,b);</a:t>
            </a:r>
            <a:endParaRPr lang="en-US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9551" y="3369831"/>
            <a:ext cx="3348563" cy="1171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9858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31372" y="1930400"/>
            <a:ext cx="4368054" cy="269308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5386" y="2193797"/>
            <a:ext cx="4197746" cy="2626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4516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7226802" cy="751654"/>
          </a:xfrm>
        </p:spPr>
        <p:txBody>
          <a:bodyPr>
            <a:normAutofit fontScale="90000"/>
          </a:bodyPr>
          <a:lstStyle/>
          <a:p>
            <a:r>
              <a:rPr lang="en-US" dirty="0"/>
              <a:t>Order doesn't </a:t>
            </a:r>
            <a:r>
              <a:rPr lang="en-US" dirty="0" smtClean="0"/>
              <a:t>matter:</a:t>
            </a:r>
            <a:br>
              <a:rPr lang="en-US" dirty="0" smtClean="0"/>
            </a:br>
            <a:r>
              <a:rPr lang="en-US" dirty="0" smtClean="0"/>
              <a:t>both describe the same circuit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32012" y="2308360"/>
            <a:ext cx="3895725" cy="23431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2891" y="2246676"/>
            <a:ext cx="3971925" cy="2390775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>
          <a:xfrm>
            <a:off x="3285641" y="3442063"/>
            <a:ext cx="2433234" cy="324025"/>
          </a:xfrm>
          <a:prstGeom prst="straightConnector1">
            <a:avLst/>
          </a:prstGeom>
          <a:ln w="571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3812583" y="3766088"/>
            <a:ext cx="1903273" cy="363901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3518115" y="3442063"/>
            <a:ext cx="2197741" cy="687926"/>
          </a:xfrm>
          <a:prstGeom prst="straightConnector1">
            <a:avLst/>
          </a:prstGeom>
          <a:ln w="5715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6458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377125"/>
            <a:ext cx="8596668" cy="1320800"/>
          </a:xfrm>
        </p:spPr>
        <p:txBody>
          <a:bodyPr/>
          <a:lstStyle/>
          <a:p>
            <a:r>
              <a:rPr lang="en-US" dirty="0"/>
              <a:t>Data Types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200" dirty="0"/>
              <a:t>wire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 </a:t>
            </a:r>
            <a:r>
              <a:rPr lang="en-US" sz="1900" dirty="0"/>
              <a:t>Represents a physical connection, connects two points </a:t>
            </a:r>
            <a:r>
              <a:rPr lang="en-US" sz="1900" dirty="0" smtClean="0"/>
              <a:t>.</a:t>
            </a:r>
            <a:endParaRPr lang="en-US" sz="19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900" dirty="0"/>
              <a:t>Does not have a storage so it is used for designing combinational logic, (this kind of logic can not store a value).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900" dirty="0"/>
              <a:t>Default data type is wire (if you declare a variable without specifying </a:t>
            </a:r>
            <a:r>
              <a:rPr lang="en-US" sz="1900" dirty="0" err="1"/>
              <a:t>reg</a:t>
            </a:r>
            <a:r>
              <a:rPr lang="en-US" sz="1900" dirty="0"/>
              <a:t> or wire, it will be a 1-bit wide wire).</a:t>
            </a:r>
          </a:p>
          <a:p>
            <a:endParaRPr lang="en-US" dirty="0" smtClean="0"/>
          </a:p>
          <a:p>
            <a:r>
              <a:rPr lang="en-US" sz="2200" dirty="0" err="1" smtClean="0"/>
              <a:t>Reg</a:t>
            </a:r>
            <a:endParaRPr lang="en-US" sz="2200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 </a:t>
            </a:r>
            <a:r>
              <a:rPr lang="en-US" sz="1900" dirty="0"/>
              <a:t>is a variable with a storage. If the register is assigned a value, it remains until it is assigned another value.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900" dirty="0"/>
              <a:t>it can be used for modeling both combinational and sequential logic.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900" dirty="0" err="1"/>
              <a:t>Reg</a:t>
            </a:r>
            <a:r>
              <a:rPr lang="en-US" sz="1900" dirty="0"/>
              <a:t> data type can be driven from initial and always block.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8659" y="1047627"/>
            <a:ext cx="5566956" cy="1300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727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Wire and </a:t>
            </a:r>
            <a:r>
              <a:rPr lang="en-US" dirty="0" err="1"/>
              <a:t>Reg</a:t>
            </a:r>
            <a:r>
              <a:rPr lang="en-US" dirty="0"/>
              <a:t> value levels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87061" y="1930400"/>
            <a:ext cx="7021860" cy="2843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8209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1267</TotalTime>
  <Words>340</Words>
  <Application>Microsoft Office PowerPoint</Application>
  <PresentationFormat>Widescreen</PresentationFormat>
  <Paragraphs>56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Trebuchet MS</vt:lpstr>
      <vt:lpstr>Wingdings</vt:lpstr>
      <vt:lpstr>Wingdings 3</vt:lpstr>
      <vt:lpstr>Facet</vt:lpstr>
      <vt:lpstr>Verilog</vt:lpstr>
      <vt:lpstr>Verilog</vt:lpstr>
      <vt:lpstr>CODING IN VERILOG</vt:lpstr>
      <vt:lpstr>Verilog module</vt:lpstr>
      <vt:lpstr>Instantiating module</vt:lpstr>
      <vt:lpstr>PowerPoint Presentation</vt:lpstr>
      <vt:lpstr>Order doesn't matter: both describe the same circuit </vt:lpstr>
      <vt:lpstr>Data Types</vt:lpstr>
      <vt:lpstr>Wire and Reg value levels </vt:lpstr>
      <vt:lpstr>Constants</vt:lpstr>
      <vt:lpstr>Constants</vt:lpstr>
      <vt:lpstr>Bus notation</vt:lpstr>
      <vt:lpstr>Bus notation</vt:lpstr>
      <vt:lpstr>PowerPoint Presentation</vt:lpstr>
      <vt:lpstr>Direct assignment</vt:lpstr>
      <vt:lpstr>Modeling Types In Verilog</vt:lpstr>
      <vt:lpstr>Example of structural (gate instantiation)</vt:lpstr>
      <vt:lpstr>Example of continuous assignment (Dataflow modeling type) </vt:lpstr>
      <vt:lpstr>Example of Procedural modeling type</vt:lpstr>
      <vt:lpstr>Logic simulation: generates waveforms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Verilog</dc:title>
  <dc:creator>nesreen</dc:creator>
  <cp:lastModifiedBy>nesreen</cp:lastModifiedBy>
  <cp:revision>56</cp:revision>
  <dcterms:created xsi:type="dcterms:W3CDTF">2020-07-07T20:16:38Z</dcterms:created>
  <dcterms:modified xsi:type="dcterms:W3CDTF">2020-07-10T01:14:22Z</dcterms:modified>
</cp:coreProperties>
</file>