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422" r:id="rId1"/>
  </p:sldMasterIdLst>
  <p:notesMasterIdLst>
    <p:notesMasterId r:id="rId12"/>
  </p:notesMasterIdLst>
  <p:handoutMasterIdLst>
    <p:handoutMasterId r:id="rId13"/>
  </p:handoutMasterIdLst>
  <p:sldIdLst>
    <p:sldId id="492" r:id="rId2"/>
    <p:sldId id="473" r:id="rId3"/>
    <p:sldId id="476" r:id="rId4"/>
    <p:sldId id="474" r:id="rId5"/>
    <p:sldId id="475" r:id="rId6"/>
    <p:sldId id="477" r:id="rId7"/>
    <p:sldId id="478" r:id="rId8"/>
    <p:sldId id="479" r:id="rId9"/>
    <p:sldId id="480" r:id="rId10"/>
    <p:sldId id="481" r:id="rId11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accent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accent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accent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accent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5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01F3"/>
    <a:srgbClr val="5A11FD"/>
    <a:srgbClr val="51DC00"/>
    <a:srgbClr val="00A091"/>
    <a:srgbClr val="000000"/>
    <a:srgbClr val="CC3399"/>
    <a:srgbClr val="00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4" autoAdjust="0"/>
    <p:restoredTop sz="91333" autoAdjust="0"/>
  </p:normalViewPr>
  <p:slideViewPr>
    <p:cSldViewPr>
      <p:cViewPr varScale="1">
        <p:scale>
          <a:sx n="106" d="100"/>
          <a:sy n="106" d="100"/>
        </p:scale>
        <p:origin x="1866" y="108"/>
      </p:cViewPr>
      <p:guideLst>
        <p:guide orient="horz" pos="2160"/>
        <p:guide pos="1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32" y="-84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984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4763" y="619125"/>
            <a:ext cx="4779962" cy="3584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50863" y="4559300"/>
            <a:ext cx="6303962" cy="4319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7254" tIns="47774" rIns="97254" bIns="477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we want this to be in font 11 and justify.</a:t>
            </a:r>
          </a:p>
        </p:txBody>
      </p:sp>
    </p:spTree>
    <p:extLst>
      <p:ext uri="{BB962C8B-B14F-4D97-AF65-F5344CB8AC3E}">
        <p14:creationId xmlns:p14="http://schemas.microsoft.com/office/powerpoint/2010/main" val="3976590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just" rtl="0" eaLnBrk="0" fontAlgn="base" hangingPunct="0">
      <a:lnSpc>
        <a:spcPct val="90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>
            <a:noFill/>
          </a:ln>
        </p:spPr>
        <p:txBody>
          <a:bodyPr/>
          <a:lstStyle/>
          <a:p>
            <a:endParaRPr lang="en-US" smtClean="0"/>
          </a:p>
        </p:txBody>
      </p:sp>
      <p:sp>
        <p:nvSpPr>
          <p:cNvPr id="133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464690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33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350D1A7F-8867-41CB-AE1C-841C4055E7AC}" type="slidenum">
              <a:rPr lang="ar-SA"/>
              <a:pPr eaLnBrk="0" hangingPunct="0"/>
              <a:t>2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35314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60878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F0652FF-4A3E-404E-B07B-D43F21B7D1B5}" type="slidenum">
              <a:rPr lang="ar-SA"/>
              <a:pPr eaLnBrk="0" hangingPunct="0"/>
              <a:t>4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2993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68772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just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tasks can be used for modeling both combinational and sequential logic.</a:t>
            </a:r>
          </a:p>
          <a:p>
            <a:pPr marL="0" marR="0" indent="0" algn="just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functions can be used for </a:t>
            </a:r>
            <a:r>
              <a:rPr lang="en-US" sz="1100" b="1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modeling combinational logic</a:t>
            </a:r>
            <a:r>
              <a:rPr lang="en-US" sz="11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  <a:endParaRPr lang="en-US" sz="1100" b="0" i="0" kern="120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07560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2190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6406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725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255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0054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2120941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7117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8428173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17587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20639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4155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985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295400"/>
            <a:ext cx="8305800" cy="3763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60ED8-BF3F-4DC4-94C9-8D87C92C15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4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60179-64D6-4843-9DC3-D8B15517736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2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9965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0705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5355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6913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D3EA8-3F6D-4B58-BB86-C1085D47494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5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7/26/2020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288773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01567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9DAD6E9-F82B-4B0F-9289-B6A2D8D81A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  <p:sldLayoutId id="2147484434" r:id="rId12"/>
    <p:sldLayoutId id="2147484435" r:id="rId13"/>
    <p:sldLayoutId id="2147484436" r:id="rId14"/>
    <p:sldLayoutId id="2147484437" r:id="rId15"/>
    <p:sldLayoutId id="2147484438" r:id="rId16"/>
    <p:sldLayoutId id="214748443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84363" y="581025"/>
            <a:ext cx="5105400" cy="4173538"/>
          </a:xfrm>
        </p:spPr>
        <p:txBody>
          <a:bodyPr wrap="none" anchor="ctr">
            <a:normAutofit fontScale="90000"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>
                <a:solidFill>
                  <a:schemeClr val="accent2"/>
                </a:solidFill>
              </a:rPr>
              <a:t>Verilog: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Functions and Tasks</a:t>
            </a:r>
            <a:r>
              <a:rPr lang="en-CA" dirty="0">
                <a:solidFill>
                  <a:schemeClr val="accent2"/>
                </a:solidFill>
              </a:rPr>
              <a:t/>
            </a:r>
            <a:br>
              <a:rPr lang="en-CA" dirty="0">
                <a:solidFill>
                  <a:schemeClr val="accent2"/>
                </a:solidFill>
              </a:rPr>
            </a:br>
            <a:r>
              <a:rPr lang="en-CA" dirty="0">
                <a:solidFill>
                  <a:schemeClr val="accent2"/>
                </a:solidFill>
              </a:rPr>
              <a:t/>
            </a:r>
            <a:br>
              <a:rPr lang="en-CA" dirty="0">
                <a:solidFill>
                  <a:schemeClr val="accent2"/>
                </a:solidFill>
              </a:rPr>
            </a:br>
            <a:r>
              <a:rPr lang="en-CA" dirty="0">
                <a:solidFill>
                  <a:schemeClr val="accent2"/>
                </a:solidFill>
              </a:rPr>
              <a:t/>
            </a:r>
            <a:br>
              <a:rPr lang="en-CA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 Example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idx="1"/>
          </p:nvPr>
        </p:nvSpPr>
        <p:spPr>
          <a:xfrm>
            <a:off x="381000" y="6019800"/>
            <a:ext cx="1981200" cy="52863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/>
              <a:t>         end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err="1" smtClean="0"/>
              <a:t>endmodule</a:t>
            </a:r>
            <a:endParaRPr lang="en-US" sz="1400" b="1" dirty="0" smtClean="0"/>
          </a:p>
        </p:txBody>
      </p:sp>
      <p:sp>
        <p:nvSpPr>
          <p:cNvPr id="11266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8C16F8-3381-4D8C-B47C-4BC908517EBD}" type="slidenum">
              <a:rPr lang="ar-SA" smtClean="0"/>
              <a:pPr/>
              <a:t>10</a:t>
            </a:fld>
            <a:endParaRPr lang="en-US" smtClean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958188"/>
            <a:ext cx="84867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7315200" y="6096000"/>
            <a:ext cx="1524000" cy="4619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287338" indent="-287338" eaLnBrk="0" hangingPunct="0">
              <a:lnSpc>
                <a:spcPct val="8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sz="1200" b="1">
                <a:solidFill>
                  <a:schemeClr val="tx1"/>
                </a:solidFill>
              </a:rPr>
              <a:t>          </a:t>
            </a:r>
          </a:p>
          <a:p>
            <a:pPr marL="287338" indent="-287338" eaLnBrk="0" hangingPunct="0">
              <a:lnSpc>
                <a:spcPct val="8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sz="1200" b="1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Topics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153400" cy="3109913"/>
          </a:xfrm>
        </p:spPr>
        <p:txBody>
          <a:bodyPr/>
          <a:lstStyle/>
          <a:p>
            <a:r>
              <a:rPr lang="en-US" dirty="0" smtClean="0"/>
              <a:t>Functions </a:t>
            </a:r>
          </a:p>
          <a:p>
            <a:r>
              <a:rPr lang="en-US" smtClean="0"/>
              <a:t>Tasks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991F8D-AAAF-46F9-B715-1B95BACF8F3E}" type="slidenum">
              <a:rPr lang="ar-SA" smtClean="0"/>
              <a:pPr/>
              <a:t>2</a:t>
            </a:fld>
            <a:endParaRPr lang="en-US" smtClean="0"/>
          </a:p>
        </p:txBody>
      </p:sp>
      <p:sp>
        <p:nvSpPr>
          <p:cNvPr id="3075" name="Rectangle 4"/>
          <p:cNvSpPr txBox="1">
            <a:spLocks noGrp="1"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5A4E4E11-E7C2-44EC-A150-1CED6040D1AE}" type="slidenum">
              <a:rPr lang="ar-SA" sz="1400"/>
              <a:pPr eaLnBrk="0" hangingPunct="0"/>
              <a:t>2</a:t>
            </a:fld>
            <a:endParaRPr lang="en-US" sz="1400"/>
          </a:p>
        </p:txBody>
      </p:sp>
      <p:sp>
        <p:nvSpPr>
          <p:cNvPr id="3076" name="Rectangle 4"/>
          <p:cNvSpPr txBox="1">
            <a:spLocks noGrp="1" noChangeArrowheads="1"/>
          </p:cNvSpPr>
          <p:nvPr/>
        </p:nvSpPr>
        <p:spPr bwMode="auto">
          <a:xfrm>
            <a:off x="8382000" y="65532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78473889-EB9B-4EBB-96D4-A2040B221FE5}" type="slidenum">
              <a:rPr lang="ar-SA" sz="1400"/>
              <a:pPr eaLnBrk="0" hangingPunct="0"/>
              <a:t>2</a:t>
            </a:fld>
            <a:endParaRPr lang="en-US" sz="1400"/>
          </a:p>
        </p:txBody>
      </p:sp>
      <p:sp>
        <p:nvSpPr>
          <p:cNvPr id="3079" name="Slide Number Placeholder 5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Tasks and Functions</a:t>
            </a:r>
          </a:p>
        </p:txBody>
      </p:sp>
      <p:sp>
        <p:nvSpPr>
          <p:cNvPr id="409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8D01D6-DCB1-4751-83C7-0CE5C4768AE5}" type="slidenum">
              <a:rPr lang="ar-SA" smtClean="0"/>
              <a:pPr/>
              <a:t>3</a:t>
            </a:fld>
            <a:endParaRPr 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63123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685800" y="1981200"/>
            <a:ext cx="3657600" cy="5334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39485E-14EB-41B2-AE1A-190D995C6F1E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Tasks and Functions Syntax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62600" y="1447800"/>
            <a:ext cx="3581400" cy="1095375"/>
          </a:xfrm>
        </p:spPr>
        <p:txBody>
          <a:bodyPr/>
          <a:lstStyle/>
          <a:p>
            <a:r>
              <a:rPr lang="en-US" sz="1400" b="1" smtClean="0">
                <a:solidFill>
                  <a:schemeClr val="accent2"/>
                </a:solidFill>
              </a:rPr>
              <a:t>May contain any number of inputs/outputs/inouts</a:t>
            </a:r>
          </a:p>
          <a:p>
            <a:r>
              <a:rPr lang="en-US" sz="1400" b="1" smtClean="0">
                <a:solidFill>
                  <a:schemeClr val="accent2"/>
                </a:solidFill>
              </a:rPr>
              <a:t>May contain timing control: @,#,wait</a:t>
            </a:r>
          </a:p>
          <a:p>
            <a:endParaRPr lang="en-US" sz="1400" smtClean="0">
              <a:solidFill>
                <a:srgbClr val="8901F3"/>
              </a:solidFill>
            </a:endParaRPr>
          </a:p>
        </p:txBody>
      </p:sp>
      <p:sp>
        <p:nvSpPr>
          <p:cNvPr id="5123" name="Rectangle 4"/>
          <p:cNvSpPr txBox="1">
            <a:spLocks noGrp="1"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6DD5DC5A-9636-4CC5-BF23-DCDB5FAEB0C1}" type="slidenum">
              <a:rPr lang="ar-SA" sz="1400"/>
              <a:pPr eaLnBrk="0" hangingPunct="0"/>
              <a:t>4</a:t>
            </a:fld>
            <a:endParaRPr lang="en-US" sz="1400"/>
          </a:p>
        </p:txBody>
      </p:sp>
      <p:sp>
        <p:nvSpPr>
          <p:cNvPr id="5124" name="Rectangle 4"/>
          <p:cNvSpPr txBox="1">
            <a:spLocks noGrp="1" noChangeArrowheads="1"/>
          </p:cNvSpPr>
          <p:nvPr/>
        </p:nvSpPr>
        <p:spPr bwMode="auto">
          <a:xfrm>
            <a:off x="8382000" y="65532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EDB23A4C-439D-4955-A14C-4B6003819DFF}" type="slidenum">
              <a:rPr lang="ar-SA" sz="1400"/>
              <a:pPr eaLnBrk="0" hangingPunct="0"/>
              <a:t>4</a:t>
            </a:fld>
            <a:endParaRPr lang="en-US" sz="1400"/>
          </a:p>
        </p:txBody>
      </p:sp>
      <p:sp>
        <p:nvSpPr>
          <p:cNvPr id="5127" name="Slide Number Placeholder 5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152400" y="1219200"/>
            <a:ext cx="4800600" cy="2949575"/>
          </a:xfrm>
          <a:prstGeom prst="rect">
            <a:avLst/>
          </a:prstGeom>
          <a:noFill/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sz="2000" b="1">
                <a:solidFill>
                  <a:schemeClr val="tx1"/>
                </a:solidFill>
              </a:rPr>
              <a:t>Task syntax: 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/>
              <a:t>task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 b="1" i="1">
                <a:solidFill>
                  <a:schemeClr val="tx1"/>
                </a:solidFill>
              </a:rPr>
              <a:t>task_name</a:t>
            </a:r>
            <a:r>
              <a:rPr lang="en-US" b="1">
                <a:solidFill>
                  <a:schemeClr val="tx1"/>
                </a:solidFill>
              </a:rPr>
              <a:t>; 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>
                <a:solidFill>
                  <a:schemeClr val="tx1"/>
                </a:solidFill>
              </a:rPr>
              <a:t>    </a:t>
            </a:r>
            <a:r>
              <a:rPr lang="en-US" b="1" i="1">
                <a:solidFill>
                  <a:schemeClr val="tx1"/>
                </a:solidFill>
              </a:rPr>
              <a:t>input, output, and inout declarations 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 i="1">
                <a:solidFill>
                  <a:schemeClr val="tx1"/>
                </a:solidFill>
              </a:rPr>
              <a:t>    local variable declarations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 i="1">
                <a:solidFill>
                  <a:schemeClr val="tx1"/>
                </a:solidFill>
              </a:rPr>
              <a:t>   procedural_statement or statement_group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/>
              <a:t>endtask</a:t>
            </a:r>
            <a:r>
              <a:rPr lang="en-US" sz="28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3962400" y="4267200"/>
            <a:ext cx="4876800" cy="2205038"/>
          </a:xfrm>
          <a:prstGeom prst="rect">
            <a:avLst/>
          </a:prstGeom>
          <a:noFill/>
          <a:ln w="12700">
            <a:solidFill>
              <a:srgbClr val="8901F3"/>
            </a:solidFill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sz="2000" b="1">
                <a:solidFill>
                  <a:schemeClr val="tx1"/>
                </a:solidFill>
              </a:rPr>
              <a:t>Function syntax: </a:t>
            </a:r>
          </a:p>
          <a:p>
            <a:pPr marL="287338" indent="-287338" eaLnBrk="0" hangingPunct="0">
              <a:lnSpc>
                <a:spcPct val="65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/>
              <a:t>function</a:t>
            </a:r>
            <a:r>
              <a:rPr lang="en-US" b="1">
                <a:solidFill>
                  <a:schemeClr val="tx1"/>
                </a:solidFill>
              </a:rPr>
              <a:t> [</a:t>
            </a:r>
            <a:r>
              <a:rPr lang="en-US" b="1">
                <a:solidFill>
                  <a:schemeClr val="tx1"/>
                </a:solidFill>
                <a:hlinkClick r:id="" action="ppaction://noaction"/>
              </a:rPr>
              <a:t>size_or_type</a:t>
            </a:r>
            <a:r>
              <a:rPr lang="en-US" b="1">
                <a:solidFill>
                  <a:schemeClr val="tx1"/>
                </a:solidFill>
              </a:rPr>
              <a:t>] </a:t>
            </a:r>
            <a:r>
              <a:rPr lang="en-US" b="1" i="1">
                <a:solidFill>
                  <a:schemeClr val="tx1"/>
                </a:solidFill>
              </a:rPr>
              <a:t>function_name</a:t>
            </a:r>
            <a:r>
              <a:rPr lang="en-US" b="1">
                <a:solidFill>
                  <a:schemeClr val="tx1"/>
                </a:solidFill>
              </a:rPr>
              <a:t>; </a:t>
            </a:r>
          </a:p>
          <a:p>
            <a:pPr marL="287338" indent="-287338" eaLnBrk="0" hangingPunct="0">
              <a:lnSpc>
                <a:spcPct val="60000"/>
              </a:lnSpc>
              <a:spcBef>
                <a:spcPct val="6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>
                <a:solidFill>
                  <a:schemeClr val="tx1"/>
                </a:solidFill>
              </a:rPr>
              <a:t>    </a:t>
            </a:r>
            <a:r>
              <a:rPr lang="en-US" b="1" i="1">
                <a:solidFill>
                  <a:schemeClr val="tx1"/>
                </a:solidFill>
              </a:rPr>
              <a:t>input declarations </a:t>
            </a:r>
          </a:p>
          <a:p>
            <a:pPr marL="287338" indent="-287338" eaLnBrk="0" hangingPunct="0">
              <a:lnSpc>
                <a:spcPct val="60000"/>
              </a:lnSpc>
              <a:spcBef>
                <a:spcPct val="6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 i="1">
                <a:solidFill>
                  <a:schemeClr val="tx1"/>
                </a:solidFill>
              </a:rPr>
              <a:t>    local variable declarations</a:t>
            </a:r>
          </a:p>
          <a:p>
            <a:pPr marL="287338" indent="-287338" eaLnBrk="0" hangingPunct="0">
              <a:lnSpc>
                <a:spcPct val="60000"/>
              </a:lnSpc>
              <a:spcBef>
                <a:spcPct val="6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 i="1">
                <a:solidFill>
                  <a:schemeClr val="tx1"/>
                </a:solidFill>
              </a:rPr>
              <a:t>    procedural_statement orstatement_group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  <a:p>
            <a:pPr marL="287338" indent="-287338" eaLnBrk="0" hangingPunct="0">
              <a:lnSpc>
                <a:spcPct val="65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b="1"/>
              <a:t>endfunction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4953000" y="1143000"/>
            <a:ext cx="4038600" cy="1371600"/>
          </a:xfrm>
          <a:prstGeom prst="ellipse">
            <a:avLst/>
          </a:prstGeom>
          <a:noFill/>
          <a:ln w="57150">
            <a:solidFill>
              <a:srgbClr val="8901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3"/>
          <p:cNvSpPr>
            <a:spLocks noChangeArrowheads="1"/>
          </p:cNvSpPr>
          <p:nvPr/>
        </p:nvSpPr>
        <p:spPr bwMode="auto">
          <a:xfrm>
            <a:off x="533400" y="5076825"/>
            <a:ext cx="3352800" cy="156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500" tIns="25400" rIns="63500" bIns="25400">
            <a:spAutoFit/>
          </a:bodyPr>
          <a:lstStyle/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1400" b="1">
                <a:solidFill>
                  <a:schemeClr val="accent2"/>
                </a:solidFill>
              </a:rPr>
              <a:t>Must have at least one input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1400" b="1">
                <a:solidFill>
                  <a:schemeClr val="accent2"/>
                </a:solidFill>
              </a:rPr>
              <a:t>No outputs/inouts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1400" b="1">
                <a:solidFill>
                  <a:schemeClr val="accent2"/>
                </a:solidFill>
              </a:rPr>
              <a:t>No timing control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1400" b="1">
                <a:solidFill>
                  <a:schemeClr val="accent2"/>
                </a:solidFill>
              </a:rPr>
              <a:t>size_or_type is optional</a:t>
            </a:r>
          </a:p>
          <a:p>
            <a:pPr marL="287338" indent="-287338" eaLnBrk="0" hangingPunct="0"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228600" y="4724400"/>
            <a:ext cx="3657600" cy="1981200"/>
          </a:xfrm>
          <a:prstGeom prst="ellipse">
            <a:avLst/>
          </a:prstGeom>
          <a:noFill/>
          <a:ln w="57150">
            <a:solidFill>
              <a:srgbClr val="8901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Freeform 12"/>
          <p:cNvSpPr>
            <a:spLocks/>
          </p:cNvSpPr>
          <p:nvPr/>
        </p:nvSpPr>
        <p:spPr bwMode="auto">
          <a:xfrm rot="-365753">
            <a:off x="2670175" y="4194175"/>
            <a:ext cx="1284288" cy="528638"/>
          </a:xfrm>
          <a:custGeom>
            <a:avLst/>
            <a:gdLst>
              <a:gd name="T0" fmla="*/ 1104 w 1104"/>
              <a:gd name="T1" fmla="*/ 296 h 344"/>
              <a:gd name="T2" fmla="*/ 720 w 1104"/>
              <a:gd name="T3" fmla="*/ 8 h 344"/>
              <a:gd name="T4" fmla="*/ 0 w 1104"/>
              <a:gd name="T5" fmla="*/ 344 h 344"/>
              <a:gd name="T6" fmla="*/ 0 60000 65536"/>
              <a:gd name="T7" fmla="*/ 0 60000 65536"/>
              <a:gd name="T8" fmla="*/ 0 60000 65536"/>
              <a:gd name="T9" fmla="*/ 0 w 1104"/>
              <a:gd name="T10" fmla="*/ 0 h 344"/>
              <a:gd name="T11" fmla="*/ 1104 w 1104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344">
                <a:moveTo>
                  <a:pt x="1104" y="296"/>
                </a:moveTo>
                <a:cubicBezTo>
                  <a:pt x="1004" y="148"/>
                  <a:pt x="904" y="0"/>
                  <a:pt x="720" y="8"/>
                </a:cubicBezTo>
                <a:cubicBezTo>
                  <a:pt x="536" y="16"/>
                  <a:pt x="120" y="288"/>
                  <a:pt x="0" y="344"/>
                </a:cubicBezTo>
              </a:path>
            </a:pathLst>
          </a:custGeom>
          <a:noFill/>
          <a:ln w="57150" cmpd="sng">
            <a:solidFill>
              <a:srgbClr val="8901F3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4" name="Freeform 13"/>
          <p:cNvSpPr>
            <a:spLocks/>
          </p:cNvSpPr>
          <p:nvPr/>
        </p:nvSpPr>
        <p:spPr bwMode="auto">
          <a:xfrm>
            <a:off x="4495800" y="685800"/>
            <a:ext cx="1752600" cy="546100"/>
          </a:xfrm>
          <a:custGeom>
            <a:avLst/>
            <a:gdLst>
              <a:gd name="T0" fmla="*/ 1104 w 1104"/>
              <a:gd name="T1" fmla="*/ 296 h 344"/>
              <a:gd name="T2" fmla="*/ 720 w 1104"/>
              <a:gd name="T3" fmla="*/ 8 h 344"/>
              <a:gd name="T4" fmla="*/ 0 w 1104"/>
              <a:gd name="T5" fmla="*/ 344 h 344"/>
              <a:gd name="T6" fmla="*/ 0 60000 65536"/>
              <a:gd name="T7" fmla="*/ 0 60000 65536"/>
              <a:gd name="T8" fmla="*/ 0 60000 65536"/>
              <a:gd name="T9" fmla="*/ 0 w 1104"/>
              <a:gd name="T10" fmla="*/ 0 h 344"/>
              <a:gd name="T11" fmla="*/ 1104 w 1104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344">
                <a:moveTo>
                  <a:pt x="1104" y="296"/>
                </a:moveTo>
                <a:cubicBezTo>
                  <a:pt x="1004" y="148"/>
                  <a:pt x="904" y="0"/>
                  <a:pt x="720" y="8"/>
                </a:cubicBezTo>
                <a:cubicBezTo>
                  <a:pt x="536" y="16"/>
                  <a:pt x="120" y="288"/>
                  <a:pt x="0" y="344"/>
                </a:cubicBezTo>
              </a:path>
            </a:pathLst>
          </a:custGeom>
          <a:noFill/>
          <a:ln w="57150" cmpd="sng">
            <a:solidFill>
              <a:srgbClr val="8901F3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Tasks and Functions: Example</a:t>
            </a:r>
          </a:p>
        </p:txBody>
      </p:sp>
      <p:graphicFrame>
        <p:nvGraphicFramePr>
          <p:cNvPr id="85032" name="Group 40"/>
          <p:cNvGraphicFramePr>
            <a:graphicFrameLocks noGrp="1"/>
          </p:cNvGraphicFramePr>
          <p:nvPr>
            <p:ph type="tbl" idx="1"/>
          </p:nvPr>
        </p:nvGraphicFramePr>
        <p:xfrm>
          <a:off x="304800" y="838200"/>
          <a:ext cx="8305800" cy="5791200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task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read_mem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       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//TASK DEFINITION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Declaration order ermines order of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arguments when task is called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input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[15:0] address;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output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[31:0] data;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begin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read_request = 1;   </a:t>
                      </a:r>
                      <a:r>
                        <a:rPr kumimoji="0" lang="ar-JO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wait (read_grant) addr_bus = address;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data = data_bus;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#5 addr_bus = 16'bz;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read_request = 0;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end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endtask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function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[7:0]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GetByte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   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//FUNCTION DEFINITION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Declaration order ermines order of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arguments when task is called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input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[63:0] Word; </a:t>
                      </a:r>
                      <a:r>
                        <a:rPr kumimoji="0" lang="ar-JO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input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[3:0] ByteNum;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integer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Bit; </a:t>
                      </a:r>
                      <a:r>
                        <a:rPr kumimoji="0" lang="ar-JO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reg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[7:0] temp;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begin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for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(Bit=0; Bit&lt;=7; Bit=Bit+1)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temp[Bit] = Word[((ByteNum-1)*8)+Bit];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     //A function returns the value assigned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GetByte = temp;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end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endfunction</a:t>
                      </a: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Task call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read_mem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(PC, IR);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// Function call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this_byte =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GetByte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(data,4);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402CB23-7731-443E-9C95-44606903335C}" type="slidenum">
              <a:rPr lang="ar-SA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More Function Example</a:t>
            </a:r>
          </a:p>
        </p:txBody>
      </p:sp>
      <p:sp>
        <p:nvSpPr>
          <p:cNvPr id="7170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9F9B25-CE2A-492A-892E-3F03F13FAE36}" type="slidenum">
              <a:rPr lang="ar-SA" smtClean="0"/>
              <a:pPr/>
              <a:t>6</a:t>
            </a:fld>
            <a:endParaRPr 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33400"/>
            <a:ext cx="74072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9600" y="4419600"/>
            <a:ext cx="5943600" cy="838200"/>
          </a:xfrm>
          <a:prstGeom prst="rect">
            <a:avLst/>
          </a:prstGeom>
          <a:noFill/>
          <a:ln w="38100">
            <a:solidFill>
              <a:srgbClr val="8901F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226050"/>
            <a:ext cx="3590925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Freeform 7"/>
          <p:cNvSpPr>
            <a:spLocks/>
          </p:cNvSpPr>
          <p:nvPr/>
        </p:nvSpPr>
        <p:spPr bwMode="auto">
          <a:xfrm>
            <a:off x="2717800" y="5257800"/>
            <a:ext cx="2463800" cy="901700"/>
          </a:xfrm>
          <a:custGeom>
            <a:avLst/>
            <a:gdLst>
              <a:gd name="T0" fmla="*/ 16 w 1552"/>
              <a:gd name="T1" fmla="*/ 0 h 568"/>
              <a:gd name="T2" fmla="*/ 256 w 1552"/>
              <a:gd name="T3" fmla="*/ 480 h 568"/>
              <a:gd name="T4" fmla="*/ 1552 w 1552"/>
              <a:gd name="T5" fmla="*/ 528 h 568"/>
              <a:gd name="T6" fmla="*/ 0 60000 65536"/>
              <a:gd name="T7" fmla="*/ 0 60000 65536"/>
              <a:gd name="T8" fmla="*/ 0 60000 65536"/>
              <a:gd name="T9" fmla="*/ 0 w 1552"/>
              <a:gd name="T10" fmla="*/ 0 h 568"/>
              <a:gd name="T11" fmla="*/ 1552 w 1552"/>
              <a:gd name="T12" fmla="*/ 568 h 5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2" h="568">
                <a:moveTo>
                  <a:pt x="16" y="0"/>
                </a:moveTo>
                <a:cubicBezTo>
                  <a:pt x="8" y="196"/>
                  <a:pt x="0" y="392"/>
                  <a:pt x="256" y="480"/>
                </a:cubicBezTo>
                <a:cubicBezTo>
                  <a:pt x="512" y="568"/>
                  <a:pt x="1336" y="520"/>
                  <a:pt x="1552" y="528"/>
                </a:cubicBezTo>
              </a:path>
            </a:pathLst>
          </a:custGeom>
          <a:noFill/>
          <a:ln w="57150" cmpd="sng">
            <a:solidFill>
              <a:srgbClr val="8901F3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Function: local variable</a:t>
            </a: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837570-5ADF-4972-8A1E-10A84900B881}" type="slidenum">
              <a:rPr lang="ar-SA" smtClean="0"/>
              <a:pPr/>
              <a:t>7</a:t>
            </a:fld>
            <a:endParaRPr lang="en-US" smtClean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711835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Function: local variable</a:t>
            </a:r>
          </a:p>
        </p:txBody>
      </p:sp>
      <p:sp>
        <p:nvSpPr>
          <p:cNvPr id="921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8240C9-FD7E-4AB0-912F-3852B2491C41}" type="slidenum">
              <a:rPr lang="ar-SA" smtClean="0"/>
              <a:pPr/>
              <a:t>8</a:t>
            </a:fld>
            <a:endParaRPr lang="en-US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7586663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474663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 Example</a:t>
            </a:r>
            <a:r>
              <a:rPr lang="en-US" smtClean="0">
                <a:cs typeface="Arial" charset="0"/>
              </a:rPr>
              <a:t>: Passing by Reference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381000" y="5943600"/>
            <a:ext cx="2667000" cy="29845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1800" b="1" smtClean="0"/>
              <a:t>endmodule</a:t>
            </a:r>
          </a:p>
        </p:txBody>
      </p:sp>
      <p:sp>
        <p:nvSpPr>
          <p:cNvPr id="10242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5A014C-A9A6-45F6-AC7D-BFE99EEBB522}" type="slidenum">
              <a:rPr lang="ar-SA" smtClean="0"/>
              <a:pPr/>
              <a:t>9</a:t>
            </a:fld>
            <a:endParaRPr 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57213"/>
            <a:ext cx="8164513" cy="546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590800"/>
            <a:ext cx="3810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914400" y="2057400"/>
            <a:ext cx="2743200" cy="381000"/>
          </a:xfrm>
          <a:prstGeom prst="ellipse">
            <a:avLst/>
          </a:prstGeom>
          <a:noFill/>
          <a:ln w="28575">
            <a:solidFill>
              <a:srgbClr val="8901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2123</TotalTime>
  <Pages>47</Pages>
  <Words>316</Words>
  <Application>Microsoft Office PowerPoint</Application>
  <PresentationFormat>Letter Paper (8.5x11 in)</PresentationFormat>
  <Paragraphs>86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     Verilog: Functions and Tasks   </vt:lpstr>
      <vt:lpstr>Topics</vt:lpstr>
      <vt:lpstr>Tasks and Functions</vt:lpstr>
      <vt:lpstr>Tasks and Functions Syntax</vt:lpstr>
      <vt:lpstr>Tasks and Functions: Example</vt:lpstr>
      <vt:lpstr>More Function Example</vt:lpstr>
      <vt:lpstr>Function: local variable</vt:lpstr>
      <vt:lpstr>Function: local variable</vt:lpstr>
      <vt:lpstr>Task Example: Passing by Reference</vt:lpstr>
      <vt:lpstr>Task 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CSE 431. Computer Architecture</dc:title>
  <dc:subject>Lecture 01</dc:subject>
  <dc:creator>Janie Irwin</dc:creator>
  <cp:lastModifiedBy>hp</cp:lastModifiedBy>
  <cp:revision>412</cp:revision>
  <cp:lastPrinted>1997-08-27T08:28:34Z</cp:lastPrinted>
  <dcterms:created xsi:type="dcterms:W3CDTF">1997-08-19T16:58:46Z</dcterms:created>
  <dcterms:modified xsi:type="dcterms:W3CDTF">2020-07-26T11:41:09Z</dcterms:modified>
</cp:coreProperties>
</file>