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1"/>
  </p:notesMasterIdLst>
  <p:sldIdLst>
    <p:sldId id="256" r:id="rId2"/>
    <p:sldId id="258" r:id="rId3"/>
    <p:sldId id="259" r:id="rId4"/>
    <p:sldId id="260" r:id="rId5"/>
    <p:sldId id="261" r:id="rId6"/>
    <p:sldId id="282" r:id="rId7"/>
    <p:sldId id="283" r:id="rId8"/>
    <p:sldId id="285" r:id="rId9"/>
    <p:sldId id="286" r:id="rId10"/>
    <p:sldId id="287" r:id="rId11"/>
    <p:sldId id="263" r:id="rId12"/>
    <p:sldId id="26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E844A-5EF1-4A45-8F46-8F29DEC3A75B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7C89-4737-4024-A8AE-4A24E8826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553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204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898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806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75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7C89-4737-4024-A8AE-4A24E88261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16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7C89-4737-4024-A8AE-4A24E882612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7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4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8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58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76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0567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48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28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5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9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5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4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8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09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12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6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C0E1D-5C82-45E1-B6C9-11C9C6E903BA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697E2F-9D4E-4210-8CEE-CF7A236C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2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861" y="2098765"/>
            <a:ext cx="7766936" cy="3345442"/>
          </a:xfrm>
        </p:spPr>
        <p:txBody>
          <a:bodyPr/>
          <a:lstStyle/>
          <a:p>
            <a:pPr algn="ctr"/>
            <a:r>
              <a:rPr lang="en-US" dirty="0"/>
              <a:t>Verilog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en-US" sz="3600" dirty="0" smtClean="0">
                <a:latin typeface="Arial" panose="020B0604020202020204" pitchFamily="34" charset="0"/>
              </a:rPr>
              <a:t>System Tasks,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Blocks, Conditional Statement, Loops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27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8229600" cy="4746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mtClean="0">
                <a:latin typeface="Arial" panose="020B0604020202020204" pitchFamily="34" charset="0"/>
              </a:rPr>
              <a:t>$monitor Example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CA39716-3708-48CE-8C54-146B3419DA79}" type="slidenum">
              <a:rPr lang="ar-SA" altLang="en-US" sz="140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981200" y="762000"/>
            <a:ext cx="6019800" cy="52578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8229600" y="762000"/>
            <a:ext cx="2133600" cy="55626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Oval 13"/>
          <p:cNvSpPr>
            <a:spLocks noChangeArrowheads="1"/>
          </p:cNvSpPr>
          <p:nvPr/>
        </p:nvSpPr>
        <p:spPr bwMode="auto">
          <a:xfrm>
            <a:off x="5562600" y="3886200"/>
            <a:ext cx="457200" cy="533400"/>
          </a:xfrm>
          <a:prstGeom prst="ellipse">
            <a:avLst/>
          </a:prstGeom>
          <a:noFill/>
          <a:ln w="28575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pic>
        <p:nvPicPr>
          <p:cNvPr id="1843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838200"/>
            <a:ext cx="59309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1" y="838200"/>
            <a:ext cx="16033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Oval 15"/>
          <p:cNvSpPr>
            <a:spLocks noChangeArrowheads="1"/>
          </p:cNvSpPr>
          <p:nvPr/>
        </p:nvSpPr>
        <p:spPr bwMode="auto">
          <a:xfrm>
            <a:off x="8229600" y="2819400"/>
            <a:ext cx="1676400" cy="457200"/>
          </a:xfrm>
          <a:prstGeom prst="ellipse">
            <a:avLst/>
          </a:prstGeom>
          <a:noFill/>
          <a:ln w="28575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2" name="Oval 19"/>
          <p:cNvSpPr>
            <a:spLocks noChangeArrowheads="1"/>
          </p:cNvSpPr>
          <p:nvPr/>
        </p:nvSpPr>
        <p:spPr bwMode="auto">
          <a:xfrm>
            <a:off x="5486400" y="3810000"/>
            <a:ext cx="381000" cy="457200"/>
          </a:xfrm>
          <a:prstGeom prst="ellipse">
            <a:avLst/>
          </a:prstGeom>
          <a:noFill/>
          <a:ln w="28575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3" name="Oval 20"/>
          <p:cNvSpPr>
            <a:spLocks noChangeArrowheads="1"/>
          </p:cNvSpPr>
          <p:nvPr/>
        </p:nvSpPr>
        <p:spPr bwMode="auto">
          <a:xfrm>
            <a:off x="5638800" y="4419600"/>
            <a:ext cx="3810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4" name="Oval 22"/>
          <p:cNvSpPr>
            <a:spLocks noChangeArrowheads="1"/>
          </p:cNvSpPr>
          <p:nvPr/>
        </p:nvSpPr>
        <p:spPr bwMode="auto">
          <a:xfrm>
            <a:off x="8229600" y="914400"/>
            <a:ext cx="16764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5" name="Oval 23"/>
          <p:cNvSpPr>
            <a:spLocks noChangeArrowheads="1"/>
          </p:cNvSpPr>
          <p:nvPr/>
        </p:nvSpPr>
        <p:spPr bwMode="auto">
          <a:xfrm>
            <a:off x="8305800" y="1905000"/>
            <a:ext cx="16764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6" name="Oval 24"/>
          <p:cNvSpPr>
            <a:spLocks noChangeArrowheads="1"/>
          </p:cNvSpPr>
          <p:nvPr/>
        </p:nvSpPr>
        <p:spPr bwMode="auto">
          <a:xfrm>
            <a:off x="8153400" y="3276600"/>
            <a:ext cx="19812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7" name="Oval 25"/>
          <p:cNvSpPr>
            <a:spLocks noChangeArrowheads="1"/>
          </p:cNvSpPr>
          <p:nvPr/>
        </p:nvSpPr>
        <p:spPr bwMode="auto">
          <a:xfrm>
            <a:off x="8229600" y="4267200"/>
            <a:ext cx="19812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8" name="Oval 26"/>
          <p:cNvSpPr>
            <a:spLocks noChangeArrowheads="1"/>
          </p:cNvSpPr>
          <p:nvPr/>
        </p:nvSpPr>
        <p:spPr bwMode="auto">
          <a:xfrm>
            <a:off x="8229600" y="5181600"/>
            <a:ext cx="1981200" cy="457200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49" name="Oval 27"/>
          <p:cNvSpPr>
            <a:spLocks noChangeArrowheads="1"/>
          </p:cNvSpPr>
          <p:nvPr/>
        </p:nvSpPr>
        <p:spPr bwMode="auto">
          <a:xfrm>
            <a:off x="4876800" y="4953000"/>
            <a:ext cx="3810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EABA0A"/>
              </a:solidFill>
              <a:latin typeface="Arial" panose="020B0604020202020204" pitchFamily="34" charset="0"/>
            </a:endParaRPr>
          </a:p>
        </p:txBody>
      </p:sp>
      <p:sp>
        <p:nvSpPr>
          <p:cNvPr id="18450" name="Oval 28"/>
          <p:cNvSpPr>
            <a:spLocks noChangeArrowheads="1"/>
          </p:cNvSpPr>
          <p:nvPr/>
        </p:nvSpPr>
        <p:spPr bwMode="auto">
          <a:xfrm>
            <a:off x="8229600" y="1371600"/>
            <a:ext cx="16764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51" name="Oval 29"/>
          <p:cNvSpPr>
            <a:spLocks noChangeArrowheads="1"/>
          </p:cNvSpPr>
          <p:nvPr/>
        </p:nvSpPr>
        <p:spPr bwMode="auto">
          <a:xfrm>
            <a:off x="8229600" y="2362200"/>
            <a:ext cx="16764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EABA0A"/>
              </a:solidFill>
              <a:latin typeface="Arial" panose="020B0604020202020204" pitchFamily="34" charset="0"/>
            </a:endParaRPr>
          </a:p>
        </p:txBody>
      </p:sp>
      <p:sp>
        <p:nvSpPr>
          <p:cNvPr id="18452" name="Oval 30"/>
          <p:cNvSpPr>
            <a:spLocks noChangeArrowheads="1"/>
          </p:cNvSpPr>
          <p:nvPr/>
        </p:nvSpPr>
        <p:spPr bwMode="auto">
          <a:xfrm>
            <a:off x="8229600" y="3733800"/>
            <a:ext cx="17526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53" name="Oval 31"/>
          <p:cNvSpPr>
            <a:spLocks noChangeArrowheads="1"/>
          </p:cNvSpPr>
          <p:nvPr/>
        </p:nvSpPr>
        <p:spPr bwMode="auto">
          <a:xfrm>
            <a:off x="8305800" y="4724400"/>
            <a:ext cx="16764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54" name="Oval 32"/>
          <p:cNvSpPr>
            <a:spLocks noChangeArrowheads="1"/>
          </p:cNvSpPr>
          <p:nvPr/>
        </p:nvSpPr>
        <p:spPr bwMode="auto">
          <a:xfrm>
            <a:off x="8153400" y="5715000"/>
            <a:ext cx="1828800" cy="457200"/>
          </a:xfrm>
          <a:prstGeom prst="ellipse">
            <a:avLst/>
          </a:prstGeom>
          <a:noFill/>
          <a:ln w="28575">
            <a:solidFill>
              <a:srgbClr val="EABA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8901F3"/>
              </a:solidFill>
              <a:latin typeface="Arial" panose="020B0604020202020204" pitchFamily="34" charset="0"/>
            </a:endParaRPr>
          </a:p>
        </p:txBody>
      </p:sp>
      <p:sp>
        <p:nvSpPr>
          <p:cNvPr id="18455" name="Rectangle 35"/>
          <p:cNvSpPr>
            <a:spLocks noChangeArrowheads="1"/>
          </p:cNvSpPr>
          <p:nvPr/>
        </p:nvSpPr>
        <p:spPr bwMode="auto">
          <a:xfrm>
            <a:off x="5715000" y="4953000"/>
            <a:ext cx="762000" cy="533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8456" name="Text Box 36"/>
          <p:cNvSpPr txBox="1">
            <a:spLocks noChangeArrowheads="1"/>
          </p:cNvSpPr>
          <p:nvPr/>
        </p:nvSpPr>
        <p:spPr bwMode="auto">
          <a:xfrm>
            <a:off x="4495800" y="57150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accent1"/>
                </a:solidFill>
                <a:latin typeface="Arial" panose="020B0604020202020204" pitchFamily="34" charset="0"/>
              </a:rPr>
              <a:t>$time: returns simulation time</a:t>
            </a:r>
          </a:p>
        </p:txBody>
      </p:sp>
      <p:sp>
        <p:nvSpPr>
          <p:cNvPr id="18457" name="Line 37"/>
          <p:cNvSpPr>
            <a:spLocks noChangeShapeType="1"/>
          </p:cNvSpPr>
          <p:nvPr/>
        </p:nvSpPr>
        <p:spPr bwMode="auto">
          <a:xfrm>
            <a:off x="6096000" y="5486400"/>
            <a:ext cx="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Block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057321"/>
              </p:ext>
            </p:extLst>
          </p:nvPr>
        </p:nvGraphicFramePr>
        <p:xfrm>
          <a:off x="518160" y="4750526"/>
          <a:ext cx="2667000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Photo Editor Photo" r:id="rId3" imgW="2666667" imgH="1171429" progId="MSPhotoEd.3">
                  <p:embed/>
                </p:oleObj>
              </mc:Choice>
              <mc:Fallback>
                <p:oleObj name="Photo Editor Photo" r:id="rId3" imgW="2666667" imgH="117142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" y="4750526"/>
                        <a:ext cx="2667000" cy="117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914400"/>
            <a:ext cx="19716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05" y="1621994"/>
            <a:ext cx="34290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966230"/>
              </p:ext>
            </p:extLst>
          </p:nvPr>
        </p:nvGraphicFramePr>
        <p:xfrm>
          <a:off x="3953934" y="3106815"/>
          <a:ext cx="2514600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Photo Editor Photo" r:id="rId7" imgW="2514286" imgH="2123810" progId="MSPhotoEd.3">
                  <p:embed/>
                </p:oleObj>
              </mc:Choice>
              <mc:Fallback>
                <p:oleObj name="Photo Editor Photo" r:id="rId7" imgW="2514286" imgH="212381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3934" y="3106815"/>
                        <a:ext cx="2514600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236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14" y="246063"/>
            <a:ext cx="8596668" cy="1320800"/>
          </a:xfrm>
        </p:spPr>
        <p:txBody>
          <a:bodyPr/>
          <a:lstStyle/>
          <a:p>
            <a:r>
              <a:rPr lang="en-US" dirty="0"/>
              <a:t>always Block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028701"/>
            <a:ext cx="6105525" cy="1819275"/>
          </a:xfrm>
          <a:prstGeom prst="rect">
            <a:avLst/>
          </a:prstGeom>
        </p:spPr>
      </p:pic>
      <p:sp>
        <p:nvSpPr>
          <p:cNvPr id="7" name="Slide Number Placeholder 6"/>
          <p:cNvSpPr txBox="1">
            <a:spLocks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65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10000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A1AD2-D086-428E-A957-7049AA2D8FBE}" type="slidenum">
              <a:rPr kumimoji="0" lang="ar-SA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FC012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609600" y="5105400"/>
          <a:ext cx="39624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Photo Editor Photo" r:id="rId4" imgW="2723810" imgH="1000000" progId="MSPhotoEd.3">
                  <p:embed/>
                </p:oleObj>
              </mc:Choice>
              <mc:Fallback>
                <p:oleObj name="Photo Editor Photo" r:id="rId4" imgW="2723810" imgH="100000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105400"/>
                        <a:ext cx="3962400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3"/>
          <p:cNvGraphicFramePr>
            <a:graphicFrameLocks noChangeAspect="1"/>
          </p:cNvGraphicFramePr>
          <p:nvPr/>
        </p:nvGraphicFramePr>
        <p:xfrm>
          <a:off x="609600" y="3124200"/>
          <a:ext cx="41148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Photo Editor Photo" r:id="rId6" imgW="3000000" imgH="457143" progId="MSPhotoEd.3">
                  <p:embed/>
                </p:oleObj>
              </mc:Choice>
              <mc:Fallback>
                <p:oleObj name="Photo Editor Photo" r:id="rId6" imgW="3000000" imgH="45714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124200"/>
                        <a:ext cx="41148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786846" y="2541588"/>
            <a:ext cx="3200400" cy="4316412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module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clock_gen</a:t>
            </a:r>
            <a:endParaRPr lang="en-US" altLang="en-US" sz="20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altLang="en-US" sz="2000" b="1" dirty="0" err="1">
                <a:solidFill>
                  <a:srgbClr val="FC0128"/>
                </a:solidFill>
                <a:cs typeface="Arial" panose="020B0604020202020204" pitchFamily="34" charset="0"/>
              </a:rPr>
              <a:t>reg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_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clk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;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initial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    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clk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= 1’b0;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always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@ (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clk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) 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     #10 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clk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= ~ </a:t>
            </a: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clk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;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initial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begin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    #1000 $finish;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altLang="en-US" sz="2000" b="1" dirty="0">
                <a:solidFill>
                  <a:srgbClr val="FC0128"/>
                </a:solidFill>
                <a:cs typeface="Arial" panose="020B0604020202020204" pitchFamily="34" charset="0"/>
              </a:rPr>
              <a:t>end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>
                <a:srgbClr val="FC0128"/>
              </a:buClr>
              <a:buFont typeface="Wingdings" panose="05000000000000000000" pitchFamily="2" charset="2"/>
              <a:buNone/>
            </a:pPr>
            <a:r>
              <a:rPr lang="en-US" altLang="en-US" sz="2000" b="1" dirty="0" err="1">
                <a:solidFill>
                  <a:srgbClr val="000000"/>
                </a:solidFill>
                <a:cs typeface="Arial" panose="020B0604020202020204" pitchFamily="34" charset="0"/>
              </a:rPr>
              <a:t>endmodule</a:t>
            </a:r>
            <a:r>
              <a:rPr lang="en-US" altLang="en-US" sz="20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3" name="Object 18"/>
          <p:cNvGraphicFramePr>
            <a:graphicFrameLocks noChangeAspect="1"/>
          </p:cNvGraphicFramePr>
          <p:nvPr/>
        </p:nvGraphicFramePr>
        <p:xfrm>
          <a:off x="609600" y="3733800"/>
          <a:ext cx="403860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Photo Editor Photo" r:id="rId8" imgW="2943636" imgH="990738" progId="MSPhotoEd.3">
                  <p:embed/>
                </p:oleObj>
              </mc:Choice>
              <mc:Fallback>
                <p:oleObj name="Photo Editor Photo" r:id="rId8" imgW="2943636" imgH="990738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733800"/>
                        <a:ext cx="4038600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20"/>
          <p:cNvSpPr>
            <a:spLocks noChangeArrowheads="1"/>
          </p:cNvSpPr>
          <p:nvPr/>
        </p:nvSpPr>
        <p:spPr bwMode="auto">
          <a:xfrm rot="16200000">
            <a:off x="838200" y="2667000"/>
            <a:ext cx="3657600" cy="4267200"/>
          </a:xfrm>
          <a:prstGeom prst="wedgeRectCallout">
            <a:avLst>
              <a:gd name="adj1" fmla="val 8329"/>
              <a:gd name="adj2" fmla="val 69676"/>
            </a:avLst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>
              <a:solidFill>
                <a:srgbClr val="FC012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5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374" y="507207"/>
            <a:ext cx="8596668" cy="1320800"/>
          </a:xfrm>
        </p:spPr>
        <p:txBody>
          <a:bodyPr/>
          <a:lstStyle/>
          <a:p>
            <a:r>
              <a:rPr lang="en-US" dirty="0"/>
              <a:t>always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382000" y="6553200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5CD8C8F-BF2B-448F-AB02-2A97B613013A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7106194" y="1980868"/>
            <a:ext cx="2743200" cy="4316413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chemeClr val="accent1"/>
                </a:solidFill>
              </a:rPr>
              <a:t>module</a:t>
            </a:r>
            <a:r>
              <a:rPr lang="en-US" altLang="en-US" sz="2000" b="1" dirty="0"/>
              <a:t> </a:t>
            </a:r>
            <a:r>
              <a:rPr lang="en-US" altLang="en-US" sz="2000" b="1" dirty="0" err="1"/>
              <a:t>clock_gen</a:t>
            </a:r>
            <a:endParaRPr lang="en-US" altLang="en-US" sz="2000" b="1" dirty="0"/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</a:t>
            </a:r>
            <a:r>
              <a:rPr lang="en-US" altLang="en-US" sz="2000" b="1" dirty="0" err="1">
                <a:solidFill>
                  <a:schemeClr val="accent1"/>
                </a:solidFill>
              </a:rPr>
              <a:t>reg</a:t>
            </a:r>
            <a:r>
              <a:rPr lang="en-US" altLang="en-US" sz="2000" b="1" dirty="0"/>
              <a:t> _</a:t>
            </a:r>
            <a:r>
              <a:rPr lang="en-US" altLang="en-US" sz="2000" b="1" dirty="0" err="1"/>
              <a:t>clk</a:t>
            </a:r>
            <a:r>
              <a:rPr lang="en-US" altLang="en-US" sz="2000" b="1" dirty="0"/>
              <a:t>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en-US" altLang="en-US" sz="2000" b="1" dirty="0"/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</a:t>
            </a:r>
            <a:r>
              <a:rPr lang="en-US" altLang="en-US" sz="2000" b="1" dirty="0">
                <a:solidFill>
                  <a:schemeClr val="accent1"/>
                </a:solidFill>
              </a:rPr>
              <a:t>initial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    </a:t>
            </a:r>
            <a:r>
              <a:rPr lang="en-US" altLang="en-US" sz="2000" b="1" dirty="0" err="1"/>
              <a:t>clk</a:t>
            </a:r>
            <a:r>
              <a:rPr lang="en-US" altLang="en-US" sz="2000" b="1" dirty="0"/>
              <a:t> = 1’b0;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en-US" altLang="en-US" sz="2000" b="1" dirty="0"/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</a:t>
            </a:r>
            <a:r>
              <a:rPr lang="en-US" altLang="en-US" sz="2000" b="1" dirty="0">
                <a:solidFill>
                  <a:schemeClr val="accent1"/>
                </a:solidFill>
              </a:rPr>
              <a:t>always</a:t>
            </a:r>
            <a:r>
              <a:rPr lang="en-US" altLang="en-US" sz="2000" b="1" dirty="0"/>
              <a:t> @ (</a:t>
            </a:r>
            <a:r>
              <a:rPr lang="en-US" altLang="en-US" sz="2000" b="1" dirty="0" err="1"/>
              <a:t>clk</a:t>
            </a:r>
            <a:r>
              <a:rPr lang="en-US" altLang="en-US" sz="2000" b="1" dirty="0"/>
              <a:t>)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     #10 </a:t>
            </a:r>
            <a:r>
              <a:rPr lang="en-US" altLang="en-US" sz="2000" b="1" dirty="0" err="1"/>
              <a:t>clk</a:t>
            </a:r>
            <a:r>
              <a:rPr lang="en-US" altLang="en-US" sz="2000" b="1" dirty="0"/>
              <a:t> = ~ </a:t>
            </a:r>
            <a:r>
              <a:rPr lang="en-US" altLang="en-US" sz="2000" b="1" dirty="0" err="1"/>
              <a:t>clk</a:t>
            </a:r>
            <a:r>
              <a:rPr lang="en-US" altLang="en-US" sz="2000" b="1" dirty="0"/>
              <a:t> 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en-US" altLang="en-US" sz="2000" b="1" dirty="0"/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</a:t>
            </a:r>
            <a:r>
              <a:rPr lang="en-US" altLang="en-US" sz="2000" b="1" dirty="0">
                <a:solidFill>
                  <a:schemeClr val="accent1"/>
                </a:solidFill>
              </a:rPr>
              <a:t>initial</a:t>
            </a:r>
            <a:r>
              <a:rPr lang="en-US" altLang="en-US" sz="2000" b="1" dirty="0"/>
              <a:t>  </a:t>
            </a:r>
            <a:r>
              <a:rPr lang="en-US" altLang="en-US" sz="2000" b="1" dirty="0">
                <a:solidFill>
                  <a:schemeClr val="accent1"/>
                </a:solidFill>
              </a:rPr>
              <a:t>begin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    #1000 $finish;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/>
              <a:t>    </a:t>
            </a:r>
            <a:r>
              <a:rPr lang="en-US" altLang="en-US" sz="2000" b="1" dirty="0">
                <a:solidFill>
                  <a:schemeClr val="accent1"/>
                </a:solidFill>
              </a:rPr>
              <a:t>end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en-US" altLang="en-US" sz="2000" b="1" dirty="0"/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2000" b="1" dirty="0" err="1"/>
              <a:t>endmodule</a:t>
            </a:r>
            <a:r>
              <a:rPr lang="en-US" altLang="en-US" sz="2000" b="1" dirty="0"/>
              <a:t> </a:t>
            </a:r>
          </a:p>
        </p:txBody>
      </p:sp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380504"/>
              </p:ext>
            </p:extLst>
          </p:nvPr>
        </p:nvGraphicFramePr>
        <p:xfrm>
          <a:off x="616374" y="1506583"/>
          <a:ext cx="6181725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Photo Editor Photo" r:id="rId3" imgW="5514286" imgH="3285714" progId="MSPhotoEd.3">
                  <p:embed/>
                </p:oleObj>
              </mc:Choice>
              <mc:Fallback>
                <p:oleObj name="Photo Editor Photo" r:id="rId3" imgW="5514286" imgH="328571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374" y="1506583"/>
                        <a:ext cx="6181725" cy="368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44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always Block Examples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650" y="2160588"/>
            <a:ext cx="6660737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3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374" y="1930400"/>
            <a:ext cx="8596668" cy="3880773"/>
          </a:xfrm>
        </p:spPr>
        <p:txBody>
          <a:bodyPr/>
          <a:lstStyle/>
          <a:p>
            <a:r>
              <a:rPr lang="en-US" altLang="en-US" sz="2000" dirty="0">
                <a:latin typeface="Arial" panose="020B0604020202020204" pitchFamily="34" charset="0"/>
              </a:rPr>
              <a:t>If statement syntax: </a:t>
            </a:r>
          </a:p>
          <a:p>
            <a:pPr lvl="2">
              <a:buSzPct val="75000"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if</a:t>
            </a:r>
            <a:r>
              <a:rPr lang="en-US" altLang="en-US" sz="2000" dirty="0">
                <a:latin typeface="Arial" panose="020B0604020202020204" pitchFamily="34" charset="0"/>
              </a:rPr>
              <a:t> (</a:t>
            </a:r>
            <a:r>
              <a:rPr lang="en-US" altLang="en-US" sz="2000" i="1" dirty="0">
                <a:solidFill>
                  <a:schemeClr val="accent2"/>
                </a:solidFill>
                <a:latin typeface="Arial" panose="020B0604020202020204" pitchFamily="34" charset="0"/>
              </a:rPr>
              <a:t>expression</a:t>
            </a:r>
            <a:r>
              <a:rPr lang="en-US" altLang="en-US" sz="2000" dirty="0">
                <a:latin typeface="Arial" panose="020B0604020202020204" pitchFamily="34" charset="0"/>
              </a:rPr>
              <a:t>) </a:t>
            </a:r>
            <a:r>
              <a:rPr lang="en-US" altLang="en-US" sz="2000" i="1" dirty="0"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>
                <a:latin typeface="Arial" panose="020B0604020202020204" pitchFamily="34" charset="0"/>
              </a:rPr>
              <a:t>statement_group</a:t>
            </a:r>
            <a:r>
              <a:rPr lang="en-US" altLang="en-US" sz="2000" dirty="0">
                <a:latin typeface="Arial" panose="020B0604020202020204" pitchFamily="34" charset="0"/>
              </a:rPr>
              <a:t> </a:t>
            </a:r>
          </a:p>
          <a:p>
            <a:pPr lvl="2">
              <a:buSzPct val="75000"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if</a:t>
            </a:r>
            <a:r>
              <a:rPr lang="en-US" altLang="en-US" sz="2000" dirty="0">
                <a:latin typeface="Arial" panose="020B0604020202020204" pitchFamily="34" charset="0"/>
              </a:rPr>
              <a:t> (</a:t>
            </a:r>
            <a:r>
              <a:rPr lang="en-US" altLang="en-US" sz="2000" i="1" dirty="0">
                <a:solidFill>
                  <a:schemeClr val="accent2"/>
                </a:solidFill>
                <a:latin typeface="Arial" panose="020B0604020202020204" pitchFamily="34" charset="0"/>
              </a:rPr>
              <a:t>expression</a:t>
            </a:r>
            <a:r>
              <a:rPr lang="en-US" altLang="en-US" sz="2000" dirty="0">
                <a:latin typeface="Arial" panose="020B0604020202020204" pitchFamily="34" charset="0"/>
              </a:rPr>
              <a:t>) </a:t>
            </a:r>
            <a:r>
              <a:rPr lang="en-US" altLang="en-US" sz="2000" i="1" dirty="0"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>
                <a:latin typeface="Arial" panose="020B0604020202020204" pitchFamily="34" charset="0"/>
              </a:rPr>
              <a:t>statement_group</a:t>
            </a:r>
            <a:r>
              <a:rPr lang="en-US" altLang="en-US" sz="2000" dirty="0">
                <a:latin typeface="Arial" panose="020B0604020202020204" pitchFamily="34" charset="0"/>
              </a:rPr>
              <a:t> </a:t>
            </a:r>
          </a:p>
          <a:p>
            <a:pPr lvl="2">
              <a:buSzPct val="75000"/>
              <a:buFont typeface="Wingdings" panose="05000000000000000000" pitchFamily="2" charset="2"/>
              <a:buNone/>
            </a:pPr>
            <a:r>
              <a:rPr lang="en-US" altLang="en-US" sz="2000" dirty="0">
                <a:latin typeface="Arial" panose="020B0604020202020204" pitchFamily="34" charset="0"/>
              </a:rPr>
              <a:t>   </a:t>
            </a:r>
            <a:r>
              <a:rPr lang="en-US" alt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else</a:t>
            </a:r>
            <a:r>
              <a:rPr lang="en-US" altLang="en-US" sz="2000" dirty="0">
                <a:latin typeface="Arial" panose="020B0604020202020204" pitchFamily="34" charset="0"/>
              </a:rPr>
              <a:t> </a:t>
            </a:r>
            <a:r>
              <a:rPr lang="en-US" altLang="en-US" sz="2000" i="1" dirty="0"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>
                <a:latin typeface="Arial" panose="020B0604020202020204" pitchFamily="34" charset="0"/>
              </a:rPr>
              <a:t>statement_group</a:t>
            </a:r>
            <a:r>
              <a:rPr lang="en-US" altLang="en-US" sz="2000" dirty="0">
                <a:latin typeface="Arial" panose="020B0604020202020204" pitchFamily="34" charset="0"/>
              </a:rPr>
              <a:t> 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474" y="3968750"/>
            <a:ext cx="690245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3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Statements: Nested If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0361" y="1568406"/>
            <a:ext cx="7564633" cy="506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Statements: Multi-way If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2131" y="1603240"/>
            <a:ext cx="5220810" cy="432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9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Statements: case statement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</a:rPr>
              <a:t>Case syntax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case</a:t>
            </a:r>
            <a:r>
              <a:rPr lang="en-US" altLang="en-US" sz="2000" dirty="0" smtClean="0">
                <a:latin typeface="Arial" panose="020B0604020202020204" pitchFamily="34" charset="0"/>
              </a:rPr>
              <a:t> (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net_or_register_or_literal</a:t>
            </a:r>
            <a:r>
              <a:rPr lang="en-US" altLang="en-US" sz="2000" dirty="0" smtClean="0">
                <a:latin typeface="Arial" panose="020B0604020202020204" pitchFamily="34" charset="0"/>
              </a:rPr>
              <a:t>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i="1" dirty="0" smtClean="0">
                <a:latin typeface="Arial" panose="020B0604020202020204" pitchFamily="34" charset="0"/>
              </a:rPr>
              <a:t>case_match1</a:t>
            </a:r>
            <a:r>
              <a:rPr lang="en-US" altLang="en-US" sz="2000" dirty="0" smtClean="0">
                <a:latin typeface="Arial" panose="020B0604020202020204" pitchFamily="34" charset="0"/>
              </a:rPr>
              <a:t>: </a:t>
            </a:r>
            <a:r>
              <a:rPr lang="en-US" altLang="en-US" sz="2000" i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statement_group</a:t>
            </a:r>
            <a:endParaRPr lang="en-US" altLang="en-US" sz="2000" i="1" dirty="0" smtClean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 sz="2000" i="1" dirty="0" smtClean="0">
                <a:latin typeface="Arial" panose="020B0604020202020204" pitchFamily="34" charset="0"/>
              </a:rPr>
              <a:t>case_match2</a:t>
            </a:r>
            <a:r>
              <a:rPr lang="en-US" altLang="en-US" sz="2000" dirty="0" smtClean="0">
                <a:latin typeface="Arial" panose="020B0604020202020204" pitchFamily="34" charset="0"/>
              </a:rPr>
              <a:t>,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i="1" dirty="0" smtClean="0">
                <a:latin typeface="Arial" panose="020B0604020202020204" pitchFamily="34" charset="0"/>
              </a:rPr>
              <a:t>case_match3</a:t>
            </a:r>
            <a:r>
              <a:rPr lang="en-US" altLang="en-US" sz="2000" dirty="0" smtClean="0">
                <a:latin typeface="Arial" panose="020B0604020202020204" pitchFamily="34" charset="0"/>
              </a:rPr>
              <a:t>: </a:t>
            </a:r>
            <a:r>
              <a:rPr lang="en-US" altLang="en-US" sz="2000" i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statement_group</a:t>
            </a:r>
            <a:r>
              <a:rPr lang="en-US" altLang="en-US" sz="2000" dirty="0" smtClean="0">
                <a:latin typeface="Arial" panose="020B0604020202020204" pitchFamily="34" charset="0"/>
              </a:rPr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default</a:t>
            </a:r>
            <a:r>
              <a:rPr lang="en-US" altLang="en-US" sz="2000" dirty="0" smtClean="0">
                <a:latin typeface="Arial" panose="020B0604020202020204" pitchFamily="34" charset="0"/>
              </a:rPr>
              <a:t>: </a:t>
            </a:r>
            <a:r>
              <a:rPr lang="en-US" altLang="en-US" sz="2000" i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statement or 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statement_group</a:t>
            </a:r>
            <a:r>
              <a:rPr lang="en-US" altLang="en-US" sz="2000" dirty="0" smtClean="0">
                <a:latin typeface="Arial" panose="020B0604020202020204" pitchFamily="34" charset="0"/>
              </a:rPr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endcase</a:t>
            </a:r>
            <a:r>
              <a:rPr lang="en-US" altLang="en-US" sz="2000" dirty="0" smtClean="0"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12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Statements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32978" y="1930400"/>
            <a:ext cx="6121559" cy="402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8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Types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95" y="1808387"/>
            <a:ext cx="5222953" cy="448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4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Forever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692602" y="2429175"/>
            <a:ext cx="3581400" cy="2690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 dirty="0" err="1" smtClean="0">
                <a:latin typeface="Arial" panose="020B0604020202020204" pitchFamily="34" charset="0"/>
              </a:rPr>
              <a:t>reg</a:t>
            </a:r>
            <a:r>
              <a:rPr lang="en-US" altLang="en-US" sz="2000" dirty="0" smtClean="0">
                <a:latin typeface="Arial" panose="020B0604020202020204" pitchFamily="34" charset="0"/>
              </a:rPr>
              <a:t>  </a:t>
            </a:r>
            <a:r>
              <a:rPr lang="en-US" altLang="en-US" sz="2000" dirty="0" err="1" smtClean="0">
                <a:latin typeface="Arial" panose="020B0604020202020204" pitchFamily="34" charset="0"/>
              </a:rPr>
              <a:t>clk</a:t>
            </a:r>
            <a:r>
              <a:rPr lang="en-US" altLang="en-US" sz="2000" dirty="0" smtClean="0">
                <a:latin typeface="Arial" panose="020B0604020202020204" pitchFamily="34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Initial</a:t>
            </a:r>
            <a:r>
              <a:rPr lang="en-US" altLang="en-US" sz="2000" dirty="0" smtClean="0">
                <a:latin typeface="Arial" panose="020B0604020202020204" pitchFamily="34" charset="0"/>
              </a:rPr>
              <a:t>  begin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latin typeface="Arial" panose="020B0604020202020204" pitchFamily="34" charset="0"/>
              </a:rPr>
              <a:t>    </a:t>
            </a:r>
            <a:r>
              <a:rPr lang="en-US" altLang="en-US" sz="2000" dirty="0" err="1" smtClean="0">
                <a:latin typeface="Arial" panose="020B0604020202020204" pitchFamily="34" charset="0"/>
              </a:rPr>
              <a:t>clk</a:t>
            </a:r>
            <a:r>
              <a:rPr lang="en-US" altLang="en-US" sz="2000" dirty="0" smtClean="0">
                <a:latin typeface="Arial" panose="020B0604020202020204" pitchFamily="34" charset="0"/>
              </a:rPr>
              <a:t> = 0;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latin typeface="Arial" panose="020B0604020202020204" pitchFamily="34" charset="0"/>
              </a:rPr>
              <a:t>    </a:t>
            </a:r>
            <a:r>
              <a:rPr lang="en-US" alt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forever</a:t>
            </a:r>
            <a:r>
              <a:rPr lang="en-US" altLang="en-US" sz="2000" dirty="0" smtClean="0">
                <a:latin typeface="Arial" panose="020B0604020202020204" pitchFamily="34" charset="0"/>
              </a:rPr>
              <a:t>   #10  </a:t>
            </a:r>
            <a:r>
              <a:rPr lang="en-US" altLang="en-US" sz="2000" dirty="0" err="1" smtClean="0">
                <a:latin typeface="Arial" panose="020B0604020202020204" pitchFamily="34" charset="0"/>
              </a:rPr>
              <a:t>clk</a:t>
            </a:r>
            <a:r>
              <a:rPr lang="en-US" altLang="en-US" sz="2000" dirty="0" smtClean="0">
                <a:latin typeface="Arial" panose="020B0604020202020204" pitchFamily="34" charset="0"/>
              </a:rPr>
              <a:t> = ~ </a:t>
            </a:r>
            <a:r>
              <a:rPr lang="en-US" altLang="en-US" sz="2000" dirty="0" err="1" smtClean="0">
                <a:latin typeface="Arial" panose="020B0604020202020204" pitchFamily="34" charset="0"/>
              </a:rPr>
              <a:t>clk</a:t>
            </a:r>
            <a:r>
              <a:rPr lang="en-US" altLang="en-US" sz="2000" dirty="0" smtClean="0">
                <a:latin typeface="Arial" panose="020B0604020202020204" pitchFamily="34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latin typeface="Arial" panose="020B0604020202020204" pitchFamily="34" charset="0"/>
              </a:rPr>
              <a:t>end</a:t>
            </a: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77334" y="2215656"/>
            <a:ext cx="4572000" cy="1558925"/>
          </a:xfrm>
          <a:prstGeom prst="rect">
            <a:avLst/>
          </a:prstGeom>
          <a:noFill/>
          <a:ln w="127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2000" b="1"/>
              <a:t>Syntax: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chemeClr val="accent1"/>
                </a:solidFill>
              </a:rPr>
              <a:t>forever</a:t>
            </a:r>
            <a:r>
              <a:rPr lang="en-US" altLang="en-US" sz="2000"/>
              <a:t> statement or statement_group</a:t>
            </a:r>
            <a:br>
              <a:rPr lang="en-US" altLang="en-US" sz="2000"/>
            </a:br>
            <a:endParaRPr lang="en-US" altLang="en-US" sz="2000"/>
          </a:p>
          <a:p>
            <a:pPr>
              <a:buFont typeface="Wingdings" panose="05000000000000000000" pitchFamily="2" charset="2"/>
              <a:buNone/>
            </a:pPr>
            <a:endParaRPr lang="en-US" altLang="en-US" sz="200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04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Repeat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06934" y="7145383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7DDB2898-FED7-4B33-AC33-980DD8602DBC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47003" y="1800498"/>
            <a:ext cx="3429000" cy="2306638"/>
          </a:xfrm>
          <a:prstGeom prst="rect">
            <a:avLst/>
          </a:prstGeom>
          <a:noFill/>
          <a:ln w="127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2000" b="1" dirty="0" smtClean="0"/>
              <a:t>Syntax:</a:t>
            </a:r>
            <a:endParaRPr lang="en-US" altLang="en-US" sz="2000" b="1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chemeClr val="accent1"/>
                </a:solidFill>
              </a:rPr>
              <a:t>repeat</a:t>
            </a:r>
            <a:r>
              <a:rPr lang="en-US" altLang="en-US" sz="2000" dirty="0"/>
              <a:t> (</a:t>
            </a:r>
            <a:r>
              <a:rPr lang="en-US" altLang="en-US" sz="2000" i="1" dirty="0">
                <a:solidFill>
                  <a:schemeClr val="accent2"/>
                </a:solidFill>
              </a:rPr>
              <a:t>number</a:t>
            </a:r>
            <a:r>
              <a:rPr lang="en-US" altLang="en-US" sz="2000" dirty="0"/>
              <a:t>)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000" dirty="0"/>
              <a:t>    statement or </a:t>
            </a:r>
            <a:r>
              <a:rPr lang="en-US" altLang="en-US" sz="2000" dirty="0" err="1"/>
              <a:t>statement_group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endParaRPr lang="en-US" altLang="en-US" sz="2000" dirty="0"/>
          </a:p>
          <a:p>
            <a:pPr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99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05197" y="1800498"/>
            <a:ext cx="628952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module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my_design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;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initial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 begin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		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</a:rPr>
              <a:t>repeat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</a:rPr>
              <a:t>4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) begin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			$display("This is a new iteration ...");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		end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	end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endmodule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93372" y="5085224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 smtClean="0"/>
              <a:t>Simulation output:</a:t>
            </a:r>
          </a:p>
          <a:p>
            <a:r>
              <a:rPr lang="en-US" sz="1600" dirty="0" smtClean="0"/>
              <a:t>This </a:t>
            </a:r>
            <a:r>
              <a:rPr lang="en-US" sz="1600" dirty="0"/>
              <a:t>is a new iteration ...</a:t>
            </a:r>
          </a:p>
          <a:p>
            <a:r>
              <a:rPr lang="en-US" sz="1600" dirty="0"/>
              <a:t>This is a new iteration ...</a:t>
            </a:r>
          </a:p>
          <a:p>
            <a:r>
              <a:rPr lang="en-US" sz="1600" dirty="0"/>
              <a:t>This is a new iteration ...</a:t>
            </a:r>
          </a:p>
          <a:p>
            <a:r>
              <a:rPr lang="en-US" sz="1600" dirty="0"/>
              <a:t>This is a new iteration ...</a:t>
            </a:r>
          </a:p>
        </p:txBody>
      </p:sp>
    </p:spTree>
    <p:extLst>
      <p:ext uri="{BB962C8B-B14F-4D97-AF65-F5344CB8AC3E}">
        <p14:creationId xmlns:p14="http://schemas.microsoft.com/office/powerpoint/2010/main" val="18266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24840" y="560479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dirty="0" smtClean="0">
                <a:latin typeface="Arial" panose="020B0604020202020204" pitchFamily="34" charset="0"/>
              </a:rPr>
              <a:t>While Statement</a:t>
            </a:r>
            <a:r>
              <a:rPr lang="ar-JO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50817" y="1399903"/>
            <a:ext cx="3962400" cy="2262188"/>
          </a:xfrm>
          <a:prstGeom prst="rect">
            <a:avLst/>
          </a:prstGeom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mtClean="0">
                <a:latin typeface="Arial" panose="020B0604020202020204" pitchFamily="34" charset="0"/>
              </a:rPr>
              <a:t>Syntax:</a:t>
            </a:r>
          </a:p>
          <a:p>
            <a:pPr>
              <a:buFont typeface="Wingdings" pitchFamily="2" charset="2"/>
              <a:buNone/>
            </a:pPr>
            <a:r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t>while</a:t>
            </a:r>
            <a:r>
              <a:rPr lang="en-US" altLang="en-US" smtClean="0">
                <a:latin typeface="Arial" panose="020B0604020202020204" pitchFamily="34" charset="0"/>
              </a:rPr>
              <a:t> (</a:t>
            </a:r>
            <a:r>
              <a:rPr lang="en-US" altLang="en-US" i="1" smtClean="0">
                <a:solidFill>
                  <a:schemeClr val="accent2"/>
                </a:solidFill>
                <a:latin typeface="Arial" panose="020B0604020202020204" pitchFamily="34" charset="0"/>
              </a:rPr>
              <a:t>expression</a:t>
            </a:r>
            <a:r>
              <a:rPr lang="en-US" altLang="en-US" smtClean="0">
                <a:latin typeface="Arial" panose="020B0604020202020204" pitchFamily="34" charset="0"/>
              </a:rPr>
              <a:t>) statement or statement_group</a:t>
            </a:r>
            <a:br>
              <a:rPr lang="en-US" altLang="en-US" smtClean="0">
                <a:latin typeface="Arial" panose="020B0604020202020204" pitchFamily="34" charset="0"/>
              </a:rPr>
            </a:br>
            <a:endParaRPr lang="en-US" altLang="en-US" smtClean="0">
              <a:latin typeface="Arial" panose="020B0604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217" y="1323703"/>
            <a:ext cx="3698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4894217" y="3762103"/>
            <a:ext cx="4343400" cy="1447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0817" y="5286103"/>
            <a:ext cx="39624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009900"/>
                </a:solidFill>
              </a:rPr>
              <a:t>Count number of 1’s in register </a:t>
            </a:r>
            <a:r>
              <a:rPr lang="en-US" altLang="en-US" b="1">
                <a:solidFill>
                  <a:srgbClr val="009900"/>
                </a:solidFill>
              </a:rPr>
              <a:t>in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3446417" y="4752703"/>
            <a:ext cx="1524000" cy="5334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83134" y="7485017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7970266-3A47-4005-8984-C25C01B381EF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82134" y="1084217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For Statement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77334" y="2227217"/>
            <a:ext cx="3733800" cy="2563813"/>
          </a:xfrm>
          <a:prstGeom prst="rect">
            <a:avLst/>
          </a:prstGeom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60000"/>
              </a:lnSpc>
              <a:spcBef>
                <a:spcPct val="60000"/>
              </a:spcBef>
              <a:buFont typeface="Wingdings" pitchFamily="2" charset="2"/>
              <a:buNone/>
            </a:pPr>
            <a:endParaRPr lang="en-US" altLang="en-US" sz="2000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>
              <a:lnSpc>
                <a:spcPct val="60000"/>
              </a:lnSpc>
              <a:spcBef>
                <a:spcPct val="60000"/>
              </a:spcBef>
              <a:buFont typeface="Wingdings" pitchFamily="2" charset="2"/>
              <a:buNone/>
            </a:pPr>
            <a:r>
              <a:rPr lang="en-US" altLang="en-US" sz="2000" b="1" dirty="0" err="1" smtClean="0">
                <a:latin typeface="Arial" panose="020B0604020202020204" pitchFamily="34" charset="0"/>
              </a:rPr>
              <a:t>Sntax</a:t>
            </a:r>
            <a:r>
              <a:rPr lang="en-US" altLang="en-US" sz="2000" b="1" dirty="0" smtClean="0">
                <a:latin typeface="Arial" panose="020B0604020202020204" pitchFamily="34" charset="0"/>
              </a:rPr>
              <a:t>:</a:t>
            </a:r>
          </a:p>
          <a:p>
            <a:pPr>
              <a:lnSpc>
                <a:spcPct val="60000"/>
              </a:lnSpc>
              <a:spcBef>
                <a:spcPct val="60000"/>
              </a:spcBef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for</a:t>
            </a:r>
            <a:r>
              <a:rPr lang="en-US" altLang="en-US" sz="2000" dirty="0" smtClean="0">
                <a:latin typeface="Arial" panose="020B0604020202020204" pitchFamily="34" charset="0"/>
              </a:rPr>
              <a:t> (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initial_assignment</a:t>
            </a:r>
            <a:r>
              <a:rPr lang="en-US" altLang="en-U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; </a:t>
            </a:r>
          </a:p>
          <a:p>
            <a:pPr>
              <a:lnSpc>
                <a:spcPct val="60000"/>
              </a:lnSpc>
              <a:spcBef>
                <a:spcPct val="60000"/>
              </a:spcBef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       </a:t>
            </a:r>
            <a:r>
              <a:rPr lang="en-US" altLang="en-US" sz="2000" i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expression</a:t>
            </a:r>
            <a:r>
              <a:rPr lang="en-US" altLang="en-U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; </a:t>
            </a:r>
          </a:p>
          <a:p>
            <a:pPr>
              <a:lnSpc>
                <a:spcPct val="60000"/>
              </a:lnSpc>
              <a:spcBef>
                <a:spcPct val="60000"/>
              </a:spcBef>
              <a:buFont typeface="Wingdings" pitchFamily="2" charset="2"/>
              <a:buNone/>
            </a:pPr>
            <a:r>
              <a:rPr lang="en-US" altLang="en-U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en-US" sz="2000" i="1" dirty="0" err="1" smtClean="0">
                <a:solidFill>
                  <a:schemeClr val="accent2"/>
                </a:solidFill>
                <a:latin typeface="Arial" panose="020B0604020202020204" pitchFamily="34" charset="0"/>
              </a:rPr>
              <a:t>step_assignment</a:t>
            </a:r>
            <a:r>
              <a:rPr lang="en-US" altLang="en-US" sz="2000" dirty="0" smtClean="0">
                <a:latin typeface="Arial" panose="020B0604020202020204" pitchFamily="34" charset="0"/>
              </a:rPr>
              <a:t>) 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>
                <a:latin typeface="Arial" panose="020B0604020202020204" pitchFamily="34" charset="0"/>
              </a:rPr>
              <a:t>statement or </a:t>
            </a:r>
            <a:r>
              <a:rPr lang="en-US" altLang="en-US" sz="2000" dirty="0" err="1" smtClean="0">
                <a:latin typeface="Arial" panose="020B0604020202020204" pitchFamily="34" charset="0"/>
              </a:rPr>
              <a:t>statement_group</a:t>
            </a:r>
            <a:r>
              <a:rPr lang="en-US" altLang="en-US" dirty="0" smtClean="0">
                <a:latin typeface="Arial" panose="020B0604020202020204" pitchFamily="34" charset="0"/>
              </a:rPr>
              <a:t/>
            </a:r>
            <a:br>
              <a:rPr lang="en-US" altLang="en-US" dirty="0" smtClean="0">
                <a:latin typeface="Arial" panose="020B0604020202020204" pitchFamily="34" charset="0"/>
              </a:rPr>
            </a:br>
            <a:endParaRPr lang="en-US" altLang="en-US" dirty="0" smtClean="0">
              <a:latin typeface="Arial" panose="020B0604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34" y="1998617"/>
            <a:ext cx="4346575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12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54534" y="7418389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B56020F-C85D-4598-A9B0-A0FBE7080767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53534" y="1017589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Parallel Statements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77334" y="2160589"/>
            <a:ext cx="2209800" cy="3759200"/>
          </a:xfrm>
          <a:prstGeom prst="rect">
            <a:avLst/>
          </a:prstGeom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mtClean="0">
                <a:latin typeface="Arial" panose="020B0604020202020204" pitchFamily="34" charset="0"/>
              </a:rPr>
              <a:t>Syntax:</a:t>
            </a: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solidFill>
                  <a:schemeClr val="accent1"/>
                </a:solidFill>
                <a:latin typeface="Arial" panose="020B0604020202020204" pitchFamily="34" charset="0"/>
              </a:rPr>
              <a:t>fork</a:t>
            </a: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latin typeface="Arial" panose="020B0604020202020204" pitchFamily="34" charset="0"/>
              </a:rPr>
              <a:t>   statement1;</a:t>
            </a: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latin typeface="Arial" panose="020B0604020202020204" pitchFamily="34" charset="0"/>
              </a:rPr>
              <a:t>   statement2;</a:t>
            </a: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latin typeface="Arial" panose="020B0604020202020204" pitchFamily="34" charset="0"/>
              </a:rPr>
              <a:t>   …</a:t>
            </a: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latin typeface="Arial" panose="020B0604020202020204" pitchFamily="34" charset="0"/>
              </a:rPr>
              <a:t>   statementN;</a:t>
            </a:r>
          </a:p>
          <a:p>
            <a:pPr>
              <a:buFont typeface="Wingdings" pitchFamily="2" charset="2"/>
              <a:buNone/>
            </a:pPr>
            <a:endParaRPr lang="en-US" altLang="en-US" sz="2000" smtClean="0">
              <a:latin typeface="Arial" panose="020B0604020202020204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 smtClean="0">
                <a:solidFill>
                  <a:schemeClr val="accent1"/>
                </a:solidFill>
                <a:latin typeface="Arial" panose="020B0604020202020204" pitchFamily="34" charset="0"/>
              </a:rPr>
              <a:t>join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020734" y="3151189"/>
            <a:ext cx="35814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500" tIns="25400" rIns="63500" bIns="25400">
            <a:spAutoFit/>
          </a:bodyPr>
          <a:lstStyle>
            <a:lvl1pPr marL="287338" indent="-287338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>
                <a:solidFill>
                  <a:srgbClr val="009900"/>
                </a:solidFill>
              </a:rPr>
              <a:t>All statements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>
                <a:solidFill>
                  <a:srgbClr val="009900"/>
                </a:solidFill>
              </a:rPr>
              <a:t>start at the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>
                <a:solidFill>
                  <a:srgbClr val="009900"/>
                </a:solidFill>
              </a:rPr>
              <a:t>same time.</a:t>
            </a:r>
          </a:p>
        </p:txBody>
      </p:sp>
    </p:spTree>
    <p:extLst>
      <p:ext uri="{BB962C8B-B14F-4D97-AF65-F5344CB8AC3E}">
        <p14:creationId xmlns:p14="http://schemas.microsoft.com/office/powerpoint/2010/main" val="18515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78982" y="7189789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7D4FDD03-02FB-4916-9E74-65C2C735909F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77982" y="788989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Parallel Statements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02182" y="5360989"/>
            <a:ext cx="5486400" cy="109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t>begin</a:t>
            </a:r>
            <a:r>
              <a:rPr lang="en-US" altLang="en-US" smtClean="0">
                <a:latin typeface="Arial" panose="020B0604020202020204" pitchFamily="34" charset="0"/>
              </a:rPr>
              <a:t>/</a:t>
            </a:r>
            <a:r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t>end</a:t>
            </a:r>
            <a:r>
              <a:rPr lang="en-US" altLang="en-US" smtClean="0">
                <a:latin typeface="Arial" panose="020B0604020202020204" pitchFamily="34" charset="0"/>
              </a:rPr>
              <a:t> and </a:t>
            </a:r>
            <a:r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t>fork</a:t>
            </a:r>
            <a:r>
              <a:rPr lang="en-US" altLang="en-US" smtClean="0">
                <a:latin typeface="Arial" panose="020B0604020202020204" pitchFamily="34" charset="0"/>
              </a:rPr>
              <a:t>/</a:t>
            </a:r>
            <a:r>
              <a:rPr lang="en-US" altLang="en-US" smtClean="0">
                <a:solidFill>
                  <a:schemeClr val="accent1"/>
                </a:solidFill>
                <a:latin typeface="Arial" panose="020B0604020202020204" pitchFamily="34" charset="0"/>
              </a:rPr>
              <a:t>join</a:t>
            </a:r>
            <a:r>
              <a:rPr lang="en-US" altLang="en-US" smtClean="0">
                <a:latin typeface="Arial" panose="020B0604020202020204" pitchFamily="34" charset="0"/>
              </a:rPr>
              <a:t> blocks </a:t>
            </a:r>
          </a:p>
          <a:p>
            <a:pPr>
              <a:buFont typeface="Wingdings" pitchFamily="2" charset="2"/>
              <a:buNone/>
            </a:pPr>
            <a:r>
              <a:rPr lang="en-US" altLang="en-US" smtClean="0">
                <a:latin typeface="Arial" panose="020B0604020202020204" pitchFamily="34" charset="0"/>
              </a:rPr>
              <a:t>have same effect</a:t>
            </a:r>
            <a:endParaRPr lang="en-US" altLang="en-US" dirty="0" smtClean="0">
              <a:latin typeface="Arial" panose="020B0604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82" y="2160589"/>
            <a:ext cx="28130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82" y="2317752"/>
            <a:ext cx="222250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582" y="2236789"/>
            <a:ext cx="2222500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8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5806" y="7418389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475EE67-4E94-4660-A409-D3441A3EB17A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94806" y="1017589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Mux4 Modeling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18606" y="2160589"/>
            <a:ext cx="8305800" cy="272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Will model the mux4 in various modeling styles:</a:t>
            </a:r>
          </a:p>
          <a:p>
            <a:pPr lvl="1"/>
            <a:r>
              <a:rPr lang="en-US" altLang="en-US" smtClean="0">
                <a:latin typeface="Arial" panose="020B0604020202020204" pitchFamily="34" charset="0"/>
              </a:rPr>
              <a:t>Structural</a:t>
            </a:r>
          </a:p>
          <a:p>
            <a:pPr lvl="1"/>
            <a:r>
              <a:rPr lang="en-US" altLang="en-US" smtClean="0">
                <a:latin typeface="Arial" panose="020B0604020202020204" pitchFamily="34" charset="0"/>
              </a:rPr>
              <a:t>Behavioral Continuous Assignment</a:t>
            </a:r>
          </a:p>
          <a:p>
            <a:pPr lvl="1"/>
            <a:r>
              <a:rPr lang="en-US" altLang="en-US" smtClean="0">
                <a:latin typeface="Arial" panose="020B0604020202020204" pitchFamily="34" charset="0"/>
              </a:rPr>
              <a:t>Behavioral Procedural using if statement</a:t>
            </a:r>
          </a:p>
          <a:p>
            <a:pPr lvl="1"/>
            <a:r>
              <a:rPr lang="en-US" altLang="en-US" smtClean="0">
                <a:latin typeface="Arial" panose="020B0604020202020204" pitchFamily="34" charset="0"/>
              </a:rPr>
              <a:t>Behavioral Procedural using case statement</a:t>
            </a:r>
          </a:p>
          <a:p>
            <a:pPr lvl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86800" y="7010400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A6C0416A-6DB6-44D1-A619-08318AB4C602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609600"/>
            <a:ext cx="8229600" cy="4794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Structural to Behavioral 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686800" y="7010400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1986DDF-00A2-4209-A0D2-8F2AFCA80C92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69" y="1382712"/>
            <a:ext cx="85518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4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695509" y="6884125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F652466-426D-4A06-95DA-3DFBD67A1F94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94509" y="483325"/>
            <a:ext cx="8229600" cy="4794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Mux 4 Behavioral (Cont. assign)</a:t>
            </a: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 bwMode="auto">
          <a:xfrm>
            <a:off x="8695509" y="6884125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922B7134-085B-496A-9FE2-CCFD04A975D2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297" y="1277075"/>
            <a:ext cx="533400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09" y="4674325"/>
            <a:ext cx="556260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0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913223" y="7010400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B1FB528-08CD-4455-893D-11C864FDC7EF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2223" y="609600"/>
            <a:ext cx="8229600" cy="4794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>
                <a:latin typeface="Arial" panose="020B0604020202020204" pitchFamily="34" charset="0"/>
              </a:rPr>
              <a:t>Mux4 Example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913223" y="7010400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6EB689E-4538-4944-8EC0-FF351295975C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48" y="1484312"/>
            <a:ext cx="809307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23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and Always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4082" y="1533571"/>
            <a:ext cx="5399230" cy="417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5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always and initial block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79251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Initial block  syntax: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Initial  begin 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statement1;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statement2;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….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End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OR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rgbClr val="009900"/>
                </a:solidFill>
                <a:latin typeface="Arial" panose="020B0604020202020204" pitchFamily="34" charset="0"/>
              </a:rPr>
              <a:t>Initial     statement;</a:t>
            </a:r>
          </a:p>
          <a:p>
            <a:r>
              <a:rPr lang="en-US" altLang="en-US" dirty="0">
                <a:latin typeface="Arial" panose="020B0604020202020204" pitchFamily="34" charset="0"/>
              </a:rPr>
              <a:t>always block syntax</a:t>
            </a:r>
          </a:p>
          <a:p>
            <a:pPr lvl="1"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always @ ( sensitivity list)  begin </a:t>
            </a:r>
          </a:p>
          <a:p>
            <a:pPr lvl="1"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    ….</a:t>
            </a:r>
          </a:p>
          <a:p>
            <a:pPr lvl="1"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end</a:t>
            </a:r>
          </a:p>
          <a:p>
            <a:pPr>
              <a:buFont typeface="Wingdings" pitchFamily="2" charset="2"/>
              <a:buNone/>
            </a:pPr>
            <a:r>
              <a:rPr lang="en-US" altLang="en-US" b="1" dirty="0">
                <a:latin typeface="Arial" panose="020B0604020202020204" pitchFamily="34" charset="0"/>
              </a:rPr>
              <a:t>OR</a:t>
            </a:r>
            <a:r>
              <a:rPr lang="en-US" altLang="en-US" dirty="0">
                <a:latin typeface="Arial" panose="020B0604020202020204" pitchFamily="34" charset="0"/>
              </a:rPr>
              <a:t>    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always @ ( * )   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    begin  …. end</a:t>
            </a:r>
            <a:r>
              <a:rPr lang="en-US" altLang="en-US" dirty="0">
                <a:latin typeface="Arial" panose="020B0604020202020204" pitchFamily="34" charset="0"/>
              </a:rPr>
              <a:t>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Block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0137" y="1638073"/>
            <a:ext cx="6515686" cy="417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8229600" cy="4746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System Tasks and Functions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454332" y="1295401"/>
            <a:ext cx="8305800" cy="4745961"/>
          </a:xfrm>
        </p:spPr>
        <p:txBody>
          <a:bodyPr>
            <a:normAutofit fontScale="40000" lnSpcReduction="20000"/>
          </a:bodyPr>
          <a:lstStyle/>
          <a:p>
            <a:r>
              <a:rPr lang="en-US" altLang="en-US" sz="5000" dirty="0" smtClean="0">
                <a:latin typeface="Arial" panose="020B0604020202020204" pitchFamily="34" charset="0"/>
              </a:rPr>
              <a:t>System Task and Functions start with $</a:t>
            </a:r>
          </a:p>
          <a:p>
            <a:r>
              <a:rPr lang="en-US" altLang="en-US" sz="5000" dirty="0" smtClean="0">
                <a:latin typeface="Arial" panose="020B0604020202020204" pitchFamily="34" charset="0"/>
              </a:rPr>
              <a:t>Common tasks and </a:t>
            </a:r>
            <a:r>
              <a:rPr lang="en-US" altLang="en-US" sz="5000" dirty="0" smtClean="0">
                <a:latin typeface="Arial" panose="020B0604020202020204" pitchFamily="34" charset="0"/>
              </a:rPr>
              <a:t>functions</a:t>
            </a:r>
          </a:p>
          <a:p>
            <a:endParaRPr lang="en-US" altLang="en-US" sz="5000" dirty="0" smtClean="0">
              <a:latin typeface="Arial" panose="020B0604020202020204" pitchFamily="34" charset="0"/>
            </a:endParaRPr>
          </a:p>
          <a:p>
            <a:pPr lvl="1"/>
            <a:r>
              <a:rPr lang="en-US" altLang="en-US" sz="5000" dirty="0" smtClean="0">
                <a:latin typeface="Arial" panose="020B0604020202020204" pitchFamily="34" charset="0"/>
              </a:rPr>
              <a:t>Display the value of variables </a:t>
            </a:r>
            <a:endParaRPr lang="en-US" altLang="en-US" sz="5000" dirty="0" smtClean="0">
              <a:latin typeface="Arial" panose="020B0604020202020204" pitchFamily="34" charset="0"/>
            </a:endParaRPr>
          </a:p>
          <a:p>
            <a:pPr lvl="2"/>
            <a:r>
              <a:rPr lang="en-US" altLang="en-US" sz="4800" b="1" dirty="0">
                <a:solidFill>
                  <a:schemeClr val="accent1"/>
                </a:solidFill>
                <a:latin typeface="Arial" panose="020B0604020202020204" pitchFamily="34" charset="0"/>
              </a:rPr>
              <a:t>$monitor </a:t>
            </a:r>
            <a:r>
              <a:rPr lang="en-US" altLang="en-US" sz="4800" dirty="0">
                <a:latin typeface="Arial" panose="020B0604020202020204" pitchFamily="34" charset="0"/>
              </a:rPr>
              <a:t>("</a:t>
            </a:r>
            <a:r>
              <a:rPr lang="en-US" altLang="en-US" sz="4800" i="1" dirty="0" err="1">
                <a:latin typeface="Arial" panose="020B0604020202020204" pitchFamily="34" charset="0"/>
              </a:rPr>
              <a:t>text_with_format_specifiers</a:t>
            </a:r>
            <a:r>
              <a:rPr lang="en-US" altLang="en-US" sz="4800" dirty="0">
                <a:latin typeface="Arial" panose="020B0604020202020204" pitchFamily="34" charset="0"/>
              </a:rPr>
              <a:t>", </a:t>
            </a:r>
            <a:r>
              <a:rPr lang="en-US" altLang="en-US" sz="48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4800" dirty="0">
                <a:latin typeface="Arial" panose="020B0604020202020204" pitchFamily="34" charset="0"/>
              </a:rPr>
              <a:t>, </a:t>
            </a:r>
            <a:r>
              <a:rPr lang="en-US" altLang="en-US" sz="48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4800" dirty="0">
                <a:latin typeface="Arial" panose="020B0604020202020204" pitchFamily="34" charset="0"/>
              </a:rPr>
              <a:t>, ... </a:t>
            </a:r>
            <a:r>
              <a:rPr lang="en-US" altLang="en-US" sz="4800" dirty="0" smtClean="0">
                <a:latin typeface="Arial" panose="020B0604020202020204" pitchFamily="34" charset="0"/>
              </a:rPr>
              <a:t>);</a:t>
            </a:r>
          </a:p>
          <a:p>
            <a:pPr lvl="2"/>
            <a:r>
              <a:rPr lang="en-US" altLang="en-US" sz="4800" b="1" dirty="0">
                <a:solidFill>
                  <a:schemeClr val="accent1"/>
                </a:solidFill>
                <a:latin typeface="Arial" panose="020B0604020202020204" pitchFamily="34" charset="0"/>
              </a:rPr>
              <a:t>$display </a:t>
            </a:r>
            <a:r>
              <a:rPr lang="en-US" altLang="en-US" sz="4800" dirty="0">
                <a:latin typeface="Arial" panose="020B0604020202020204" pitchFamily="34" charset="0"/>
              </a:rPr>
              <a:t>("</a:t>
            </a:r>
            <a:r>
              <a:rPr lang="en-US" altLang="en-US" sz="4800" i="1" dirty="0" err="1">
                <a:latin typeface="Arial" panose="020B0604020202020204" pitchFamily="34" charset="0"/>
              </a:rPr>
              <a:t>text_with_format_specifiers</a:t>
            </a:r>
            <a:r>
              <a:rPr lang="en-US" altLang="en-US" sz="4800" dirty="0">
                <a:latin typeface="Arial" panose="020B0604020202020204" pitchFamily="34" charset="0"/>
              </a:rPr>
              <a:t>", </a:t>
            </a:r>
            <a:r>
              <a:rPr lang="en-US" altLang="en-US" sz="48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4800" dirty="0">
                <a:latin typeface="Arial" panose="020B0604020202020204" pitchFamily="34" charset="0"/>
              </a:rPr>
              <a:t>, </a:t>
            </a:r>
            <a:r>
              <a:rPr lang="en-US" altLang="en-US" sz="48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4800" dirty="0">
                <a:latin typeface="Arial" panose="020B0604020202020204" pitchFamily="34" charset="0"/>
              </a:rPr>
              <a:t>, ... );</a:t>
            </a:r>
          </a:p>
          <a:p>
            <a:pPr lvl="2"/>
            <a:endParaRPr lang="en-US" altLang="en-US" sz="4800" dirty="0">
              <a:latin typeface="Arial" panose="020B0604020202020204" pitchFamily="34" charset="0"/>
            </a:endParaRPr>
          </a:p>
          <a:p>
            <a:pPr lvl="2"/>
            <a:endParaRPr lang="en-US" altLang="en-US" sz="4800" dirty="0" smtClean="0">
              <a:latin typeface="Arial" panose="020B0604020202020204" pitchFamily="34" charset="0"/>
            </a:endParaRPr>
          </a:p>
          <a:p>
            <a:pPr lvl="1"/>
            <a:r>
              <a:rPr lang="en-US" altLang="en-US" sz="5000" dirty="0" smtClean="0">
                <a:latin typeface="Arial" panose="020B0604020202020204" pitchFamily="34" charset="0"/>
              </a:rPr>
              <a:t>Simulation </a:t>
            </a:r>
            <a:r>
              <a:rPr lang="en-US" altLang="en-US" sz="5000" dirty="0" smtClean="0">
                <a:latin typeface="Arial" panose="020B0604020202020204" pitchFamily="34" charset="0"/>
              </a:rPr>
              <a:t>control : Stop (i.e. suspend) ,  finish (i.e. exit) </a:t>
            </a:r>
            <a:r>
              <a:rPr lang="en-US" altLang="en-US" sz="5000" dirty="0" smtClean="0">
                <a:latin typeface="Arial" panose="020B0604020202020204" pitchFamily="34" charset="0"/>
              </a:rPr>
              <a:t>simulation</a:t>
            </a:r>
          </a:p>
          <a:p>
            <a:pPr lvl="2"/>
            <a:r>
              <a:rPr lang="en-US" altLang="en-US" sz="4600" b="1" dirty="0">
                <a:solidFill>
                  <a:schemeClr val="accent1"/>
                </a:solidFill>
                <a:latin typeface="Arial" panose="020B0604020202020204" pitchFamily="34" charset="0"/>
              </a:rPr>
              <a:t>$</a:t>
            </a:r>
            <a:r>
              <a:rPr lang="en-US" altLang="en-US" sz="46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finish</a:t>
            </a:r>
            <a:r>
              <a:rPr lang="en-US" altLang="en-US" sz="4600" b="1" dirty="0" smtClean="0">
                <a:latin typeface="Arial" panose="020B0604020202020204" pitchFamily="34" charset="0"/>
              </a:rPr>
              <a:t> (Finishes </a:t>
            </a:r>
            <a:r>
              <a:rPr lang="en-US" altLang="en-US" sz="4600" b="1" dirty="0">
                <a:latin typeface="Arial" panose="020B0604020202020204" pitchFamily="34" charset="0"/>
              </a:rPr>
              <a:t>a simulation and exits the simulation </a:t>
            </a:r>
            <a:r>
              <a:rPr lang="en-US" altLang="en-US" sz="4600" b="1" dirty="0" smtClean="0">
                <a:latin typeface="Arial" panose="020B0604020202020204" pitchFamily="34" charset="0"/>
              </a:rPr>
              <a:t>process).</a:t>
            </a:r>
          </a:p>
          <a:p>
            <a:pPr lvl="2"/>
            <a:r>
              <a:rPr lang="en-US" altLang="en-US" sz="46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$stop (</a:t>
            </a:r>
            <a:r>
              <a:rPr lang="en-US" altLang="en-US" sz="4600" b="1" dirty="0" smtClean="0">
                <a:latin typeface="Arial" panose="020B0604020202020204" pitchFamily="34" charset="0"/>
              </a:rPr>
              <a:t>Halts </a:t>
            </a:r>
            <a:r>
              <a:rPr lang="en-US" altLang="en-US" sz="4600" b="1" dirty="0">
                <a:latin typeface="Arial" panose="020B0604020202020204" pitchFamily="34" charset="0"/>
              </a:rPr>
              <a:t>a simulation and enters an interactive debug </a:t>
            </a:r>
            <a:r>
              <a:rPr lang="en-US" altLang="en-US" sz="4600" b="1" dirty="0" smtClean="0">
                <a:latin typeface="Arial" panose="020B0604020202020204" pitchFamily="34" charset="0"/>
              </a:rPr>
              <a:t>mode).</a:t>
            </a:r>
            <a:endParaRPr lang="en-US" altLang="en-US" sz="4600" b="1" dirty="0">
              <a:latin typeface="Arial" panose="020B0604020202020204" pitchFamily="34" charset="0"/>
            </a:endParaRPr>
          </a:p>
          <a:p>
            <a:pPr lvl="3"/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B06A93-7508-48E4-AF92-C5C96A67AF5C}" type="slidenum">
              <a:rPr lang="ar-SA" altLang="en-US" sz="140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4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3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8229600" cy="4746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mtClean="0">
                <a:latin typeface="Arial" panose="020B0604020202020204" pitchFamily="34" charset="0"/>
              </a:rPr>
              <a:t>Display the value of variables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295400"/>
            <a:ext cx="9144000" cy="4389438"/>
          </a:xfrm>
        </p:spPr>
        <p:txBody>
          <a:bodyPr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$monitor </a:t>
            </a:r>
            <a:r>
              <a:rPr lang="en-US" altLang="en-US" sz="2400" dirty="0">
                <a:latin typeface="Arial" panose="020B0604020202020204" pitchFamily="34" charset="0"/>
              </a:rPr>
              <a:t>("</a:t>
            </a:r>
            <a:r>
              <a:rPr lang="en-US" altLang="en-US" sz="2400" i="1" dirty="0" err="1">
                <a:latin typeface="Arial" panose="020B0604020202020204" pitchFamily="34" charset="0"/>
              </a:rPr>
              <a:t>text_with_format_specifiers</a:t>
            </a:r>
            <a:r>
              <a:rPr lang="en-US" altLang="en-US" sz="2400" dirty="0">
                <a:latin typeface="Arial" panose="020B0604020202020204" pitchFamily="34" charset="0"/>
              </a:rPr>
              <a:t>", </a:t>
            </a:r>
            <a:r>
              <a:rPr lang="en-US" altLang="en-US" sz="24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2400" dirty="0">
                <a:latin typeface="Arial" panose="020B0604020202020204" pitchFamily="34" charset="0"/>
              </a:rPr>
              <a:t>, </a:t>
            </a:r>
            <a:r>
              <a:rPr lang="en-US" altLang="en-US" sz="24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2400" dirty="0">
                <a:latin typeface="Arial" panose="020B0604020202020204" pitchFamily="34" charset="0"/>
              </a:rPr>
              <a:t>, ... );</a:t>
            </a:r>
          </a:p>
          <a:p>
            <a:pPr lvl="1"/>
            <a:r>
              <a:rPr lang="en-US" altLang="en-US" dirty="0" smtClean="0">
                <a:latin typeface="Arial" panose="020B0604020202020204" pitchFamily="34" charset="0"/>
              </a:rPr>
              <a:t>Continuously monitors the signals listed, and prints the formatted message whenever one of the signals changes. A newline is automatically added to the text printed.</a:t>
            </a:r>
            <a:br>
              <a:rPr lang="en-US" altLang="en-US" dirty="0" smtClean="0">
                <a:latin typeface="Arial" panose="020B0604020202020204" pitchFamily="34" charset="0"/>
              </a:rPr>
            </a:br>
            <a:endParaRPr lang="en-US" altLang="en-US" dirty="0" smtClean="0">
              <a:latin typeface="Arial" panose="020B0604020202020204" pitchFamily="34" charset="0"/>
            </a:endParaRPr>
          </a:p>
          <a:p>
            <a:r>
              <a:rPr lang="en-US" altLang="en-US" sz="2400" b="1" dirty="0">
                <a:solidFill>
                  <a:schemeClr val="accent1"/>
                </a:solidFill>
                <a:latin typeface="Arial" panose="020B0604020202020204" pitchFamily="34" charset="0"/>
              </a:rPr>
              <a:t>$display </a:t>
            </a:r>
            <a:r>
              <a:rPr lang="en-US" altLang="en-US" sz="2400" dirty="0">
                <a:latin typeface="Arial" panose="020B0604020202020204" pitchFamily="34" charset="0"/>
              </a:rPr>
              <a:t>("</a:t>
            </a:r>
            <a:r>
              <a:rPr lang="en-US" altLang="en-US" sz="2400" i="1" dirty="0" err="1">
                <a:latin typeface="Arial" panose="020B0604020202020204" pitchFamily="34" charset="0"/>
              </a:rPr>
              <a:t>text_with_format_specifiers</a:t>
            </a:r>
            <a:r>
              <a:rPr lang="en-US" altLang="en-US" sz="2400" dirty="0">
                <a:latin typeface="Arial" panose="020B0604020202020204" pitchFamily="34" charset="0"/>
              </a:rPr>
              <a:t>", </a:t>
            </a:r>
            <a:r>
              <a:rPr lang="en-US" altLang="en-US" sz="24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2400" dirty="0">
                <a:latin typeface="Arial" panose="020B0604020202020204" pitchFamily="34" charset="0"/>
              </a:rPr>
              <a:t>, </a:t>
            </a:r>
            <a:r>
              <a:rPr lang="en-US" altLang="en-US" sz="2400" i="1" dirty="0">
                <a:solidFill>
                  <a:schemeClr val="accent2"/>
                </a:solidFill>
                <a:latin typeface="Arial" panose="020B0604020202020204" pitchFamily="34" charset="0"/>
              </a:rPr>
              <a:t>signal</a:t>
            </a:r>
            <a:r>
              <a:rPr lang="en-US" altLang="en-US" sz="2400" dirty="0">
                <a:latin typeface="Arial" panose="020B0604020202020204" pitchFamily="34" charset="0"/>
              </a:rPr>
              <a:t>, ... );</a:t>
            </a:r>
          </a:p>
          <a:p>
            <a:pPr lvl="1"/>
            <a:r>
              <a:rPr lang="en-US" altLang="en-US" dirty="0" smtClean="0">
                <a:latin typeface="Arial" panose="020B0604020202020204" pitchFamily="34" charset="0"/>
              </a:rPr>
              <a:t>Prints the formatted message once when the statement is executed during simulation. A newline is automatically added to the text printed.</a:t>
            </a:r>
            <a:br>
              <a:rPr lang="en-US" altLang="en-US" dirty="0" smtClean="0">
                <a:latin typeface="Arial" panose="020B0604020202020204" pitchFamily="34" charset="0"/>
              </a:rPr>
            </a:br>
            <a:endParaRPr lang="en-US" altLang="en-US" dirty="0" smtClean="0">
              <a:latin typeface="Arial" panose="020B0604020202020204" pitchFamily="34" charset="0"/>
            </a:endParaRPr>
          </a:p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3E8D1F-7D73-4116-98BA-92291027DCD1}" type="slidenum">
              <a:rPr lang="ar-SA" altLang="en-US" sz="140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4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4419600"/>
            <a:ext cx="547687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7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8229600" cy="4746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mtClean="0">
                <a:latin typeface="Arial" panose="020B0604020202020204" pitchFamily="34" charset="0"/>
              </a:rPr>
              <a:t>$display Example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B88BE9-E384-4218-9325-9C4985A4CAA1}" type="slidenum">
              <a:rPr lang="ar-SA" altLang="en-US" sz="140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4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14400"/>
            <a:ext cx="733425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562600" y="3733800"/>
            <a:ext cx="3429000" cy="1371600"/>
          </a:xfrm>
          <a:prstGeom prst="rect">
            <a:avLst/>
          </a:prstGeom>
          <a:noFill/>
          <a:ln w="5715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943600" y="5334001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622926" y="5105401"/>
            <a:ext cx="2989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8901F3"/>
                </a:solidFill>
                <a:latin typeface="Arial" panose="020B0604020202020204" pitchFamily="34" charset="0"/>
              </a:rPr>
              <a:t>Output of $display task</a:t>
            </a:r>
          </a:p>
        </p:txBody>
      </p:sp>
    </p:spTree>
    <p:extLst>
      <p:ext uri="{BB962C8B-B14F-4D97-AF65-F5344CB8AC3E}">
        <p14:creationId xmlns:p14="http://schemas.microsoft.com/office/powerpoint/2010/main" val="18402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1"/>
            <a:ext cx="8229600" cy="47466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mtClean="0">
                <a:latin typeface="Arial" panose="020B0604020202020204" pitchFamily="34" charset="0"/>
              </a:rPr>
              <a:t>More $display Examples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CE36F76-A762-41BD-885A-19415A9F3BAF}" type="slidenum">
              <a:rPr lang="ar-SA" altLang="en-US" sz="1400">
                <a:solidFill>
                  <a:schemeClr val="accent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40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14400"/>
            <a:ext cx="3698875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4800600"/>
            <a:ext cx="18637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85800"/>
            <a:ext cx="45720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57538"/>
            <a:ext cx="3735388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600200" y="762000"/>
            <a:ext cx="4114800" cy="55626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019800" y="762000"/>
            <a:ext cx="4495800" cy="32004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019800" y="4038600"/>
            <a:ext cx="4495800" cy="26670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14800"/>
            <a:ext cx="3074988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791200"/>
            <a:ext cx="30480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6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557</Words>
  <Application>Microsoft Office PowerPoint</Application>
  <PresentationFormat>Widescreen</PresentationFormat>
  <Paragraphs>170</Paragraphs>
  <Slides>29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Tahoma</vt:lpstr>
      <vt:lpstr>Trebuchet MS</vt:lpstr>
      <vt:lpstr>Wingdings</vt:lpstr>
      <vt:lpstr>Wingdings 3</vt:lpstr>
      <vt:lpstr>Facet</vt:lpstr>
      <vt:lpstr>Photo Editor Photo</vt:lpstr>
      <vt:lpstr>Verilog:  System Tasks, Blocks, Conditional Statement, Loops </vt:lpstr>
      <vt:lpstr>Block Types</vt:lpstr>
      <vt:lpstr>Initial and Always</vt:lpstr>
      <vt:lpstr>always and initial block syntax</vt:lpstr>
      <vt:lpstr>Initial Block</vt:lpstr>
      <vt:lpstr>System Tasks and Functions</vt:lpstr>
      <vt:lpstr>Display the value of variables</vt:lpstr>
      <vt:lpstr>$display Example</vt:lpstr>
      <vt:lpstr>More $display Examples</vt:lpstr>
      <vt:lpstr>$monitor Example</vt:lpstr>
      <vt:lpstr>Initial Block Example</vt:lpstr>
      <vt:lpstr>always Block</vt:lpstr>
      <vt:lpstr>always Block</vt:lpstr>
      <vt:lpstr>More always Block Examples</vt:lpstr>
      <vt:lpstr>Conditional Statements</vt:lpstr>
      <vt:lpstr>Conditional Statements: Nested If</vt:lpstr>
      <vt:lpstr>Conditional Statements: Multi-way If</vt:lpstr>
      <vt:lpstr>Conditional Statements: case statement</vt:lpstr>
      <vt:lpstr>Loop Statements</vt:lpstr>
      <vt:lpstr>Forever</vt:lpstr>
      <vt:lpstr>Repeat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Verilog: Blocks, Conditional Statement, Loops </dc:title>
  <dc:creator>hp</dc:creator>
  <cp:lastModifiedBy>hp</cp:lastModifiedBy>
  <cp:revision>34</cp:revision>
  <dcterms:created xsi:type="dcterms:W3CDTF">2020-07-20T11:26:23Z</dcterms:created>
  <dcterms:modified xsi:type="dcterms:W3CDTF">2020-07-23T09:34:39Z</dcterms:modified>
</cp:coreProperties>
</file>