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3" r:id="rId4"/>
    <p:sldId id="273" r:id="rId5"/>
    <p:sldId id="274" r:id="rId6"/>
    <p:sldId id="262" r:id="rId7"/>
    <p:sldId id="258" r:id="rId8"/>
    <p:sldId id="267" r:id="rId9"/>
    <p:sldId id="260" r:id="rId10"/>
    <p:sldId id="264" r:id="rId11"/>
    <p:sldId id="270" r:id="rId12"/>
    <p:sldId id="268" r:id="rId13"/>
    <p:sldId id="269" r:id="rId14"/>
    <p:sldId id="265" r:id="rId15"/>
    <p:sldId id="266" r:id="rId16"/>
    <p:sldId id="259" r:id="rId17"/>
    <p:sldId id="272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109C7-C6E5-4002-8736-82A32EF766F0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367F0-294A-4280-BFD5-6BB19270E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04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Modeling and testbench  in </a:t>
            </a:r>
            <a:r>
              <a:rPr lang="en-US" dirty="0"/>
              <a:t>Verilog</a:t>
            </a:r>
          </a:p>
        </p:txBody>
      </p:sp>
    </p:spTree>
    <p:extLst>
      <p:ext uri="{BB962C8B-B14F-4D97-AF65-F5344CB8AC3E}">
        <p14:creationId xmlns:p14="http://schemas.microsoft.com/office/powerpoint/2010/main" val="50515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adder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242" y="1435659"/>
            <a:ext cx="8596668" cy="3880773"/>
          </a:xfrm>
        </p:spPr>
        <p:txBody>
          <a:bodyPr/>
          <a:lstStyle/>
          <a:p>
            <a:r>
              <a:rPr lang="en-US" dirty="0"/>
              <a:t> Write a Verilog description for a full adder using two half adders and an OR gate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471" y="1985395"/>
            <a:ext cx="1943100" cy="1390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32" y="2337541"/>
            <a:ext cx="6555747" cy="290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61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Dataflow modeling (Full adder)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922" y="2067283"/>
            <a:ext cx="5875429" cy="1786983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99155" y="4225137"/>
            <a:ext cx="4031786" cy="178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05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Dataflow modeling </a:t>
            </a:r>
            <a:r>
              <a:rPr lang="en-US" dirty="0" smtClean="0"/>
              <a:t>(Full adder)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7208" y="2298356"/>
            <a:ext cx="6753982" cy="20223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688" y="4475671"/>
            <a:ext cx="3753500" cy="166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630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Operand 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3990" y="1864605"/>
            <a:ext cx="5435707" cy="334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94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Structural modeling</a:t>
            </a:r>
            <a:r>
              <a:rPr lang="en-US" dirty="0"/>
              <a:t>(positional matching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Full adder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1878" y="2268260"/>
            <a:ext cx="5698308" cy="31934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4076" y="1552212"/>
            <a:ext cx="4240494" cy="18769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5224" y="1930400"/>
            <a:ext cx="1395969" cy="99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71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Structural modeling(name-based matching)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Full adder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4781" y="2133600"/>
            <a:ext cx="5542917" cy="292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06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modeling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431" y="1328567"/>
            <a:ext cx="8596668" cy="3880773"/>
          </a:xfrm>
        </p:spPr>
        <p:txBody>
          <a:bodyPr/>
          <a:lstStyle/>
          <a:p>
            <a:r>
              <a:rPr lang="en-US" dirty="0" smtClean="0"/>
              <a:t>Module </a:t>
            </a:r>
            <a:r>
              <a:rPr lang="en-US" dirty="0"/>
              <a:t>Instantiation and Port </a:t>
            </a:r>
            <a:r>
              <a:rPr lang="en-US" dirty="0" smtClean="0"/>
              <a:t>Matching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271" y="2017250"/>
            <a:ext cx="5857875" cy="41243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50148" y="1945942"/>
            <a:ext cx="3336325" cy="1647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2397" y="2017250"/>
            <a:ext cx="3171825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94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0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Testbench Structure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1005"/>
            <a:ext cx="8596668" cy="4621427"/>
          </a:xfrm>
        </p:spPr>
        <p:txBody>
          <a:bodyPr>
            <a:normAutofit fontScale="77500" lnSpcReduction="20000"/>
          </a:bodyPr>
          <a:lstStyle/>
          <a:p>
            <a:pPr marL="400050" lvl="1" indent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module </a:t>
            </a:r>
            <a:r>
              <a:rPr lang="en-US" sz="1400" b="1" dirty="0" smtClean="0">
                <a:solidFill>
                  <a:schemeClr val="tx1"/>
                </a:solidFill>
              </a:rPr>
              <a:t>&lt;test module name&gt;</a:t>
            </a:r>
          </a:p>
          <a:p>
            <a:pPr marL="800100" lvl="2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&lt;data types&gt;</a:t>
            </a:r>
          </a:p>
          <a:p>
            <a:pPr marL="800100" lvl="2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&lt;test module&gt;</a:t>
            </a:r>
          </a:p>
          <a:p>
            <a:pPr marL="800100" lvl="2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&lt;stimulus&gt;</a:t>
            </a:r>
          </a:p>
          <a:p>
            <a:pPr marL="400050" lvl="1" indent="0">
              <a:buNone/>
            </a:pPr>
            <a:r>
              <a:rPr lang="en-US" b="1" dirty="0" err="1" smtClean="0">
                <a:solidFill>
                  <a:schemeClr val="tx1"/>
                </a:solidFill>
              </a:rPr>
              <a:t>Endmodule</a:t>
            </a:r>
            <a:endParaRPr lang="en-US" b="1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marL="685800" lvl="1"/>
            <a:r>
              <a:rPr lang="en-US" dirty="0" smtClean="0"/>
              <a:t>Data types: declare inputs as </a:t>
            </a:r>
            <a:r>
              <a:rPr lang="en-US" dirty="0" err="1" smtClean="0">
                <a:solidFill>
                  <a:schemeClr val="tx1"/>
                </a:solidFill>
              </a:rPr>
              <a:t>reg</a:t>
            </a:r>
            <a:r>
              <a:rPr lang="en-US" dirty="0" smtClean="0"/>
              <a:t> and outputs as wire.</a:t>
            </a:r>
          </a:p>
          <a:p>
            <a:pPr marL="685800" lvl="1"/>
            <a:r>
              <a:rPr lang="en-US" dirty="0"/>
              <a:t>test </a:t>
            </a:r>
            <a:r>
              <a:rPr lang="en-US" dirty="0" smtClean="0"/>
              <a:t>module: call the module to be tested.</a:t>
            </a:r>
          </a:p>
          <a:p>
            <a:pPr marL="685800" lvl="1"/>
            <a:r>
              <a:rPr lang="en-US" dirty="0" smtClean="0"/>
              <a:t>Stimulus : stimulating the signals in the test module</a:t>
            </a:r>
          </a:p>
          <a:p>
            <a:pPr marL="685800" lvl="1"/>
            <a:r>
              <a:rPr lang="en-US" dirty="0" smtClean="0"/>
              <a:t> initial block:</a:t>
            </a:r>
          </a:p>
          <a:p>
            <a:pPr marL="10858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initializes values of signals</a:t>
            </a:r>
          </a:p>
          <a:p>
            <a:pPr marL="10858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Run once</a:t>
            </a:r>
          </a:p>
          <a:p>
            <a:pPr marL="10858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Selecting specific  stimulus signals</a:t>
            </a:r>
          </a:p>
          <a:p>
            <a:pPr marL="685800" lvl="1"/>
            <a:r>
              <a:rPr lang="en-US" dirty="0" smtClean="0"/>
              <a:t>Always block</a:t>
            </a:r>
          </a:p>
          <a:p>
            <a:pPr marL="10858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Run until end of simulation</a:t>
            </a:r>
          </a:p>
          <a:p>
            <a:pPr marL="10858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Stimulate constant signal (clocks and counters)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142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Testbench for full adder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432" y="1507524"/>
            <a:ext cx="8596668" cy="53504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rgbClr val="C00000"/>
                </a:solidFill>
              </a:rPr>
              <a:t>module</a:t>
            </a:r>
            <a:r>
              <a:rPr lang="en-US" sz="1200" dirty="0"/>
              <a:t>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testbench</a:t>
            </a:r>
            <a:r>
              <a:rPr lang="en-US" sz="1200" dirty="0"/>
              <a:t>();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C00000"/>
                </a:solidFill>
              </a:rPr>
              <a:t>  </a:t>
            </a:r>
            <a:r>
              <a:rPr lang="en-US" sz="1200" dirty="0" err="1">
                <a:solidFill>
                  <a:srgbClr val="C00000"/>
                </a:solidFill>
              </a:rPr>
              <a:t>reg</a:t>
            </a:r>
            <a:r>
              <a:rPr lang="en-US" sz="1200" dirty="0">
                <a:solidFill>
                  <a:srgbClr val="C00000"/>
                </a:solidFill>
              </a:rPr>
              <a:t> </a:t>
            </a:r>
            <a:r>
              <a:rPr lang="en-US" sz="1200" dirty="0"/>
              <a:t>x, y, z;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>
                <a:solidFill>
                  <a:srgbClr val="C00000"/>
                </a:solidFill>
              </a:rPr>
              <a:t>wire</a:t>
            </a:r>
            <a:r>
              <a:rPr lang="en-US" sz="1200" dirty="0"/>
              <a:t> </a:t>
            </a:r>
            <a:r>
              <a:rPr lang="en-US" sz="1200" dirty="0" err="1"/>
              <a:t>sum,cout</a:t>
            </a:r>
            <a:r>
              <a:rPr lang="en-US" sz="1200" dirty="0"/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 // instantiate circuit under test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full_adder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200" dirty="0"/>
              <a:t>FA (sum, </a:t>
            </a:r>
            <a:r>
              <a:rPr lang="en-US" sz="1200" dirty="0" err="1"/>
              <a:t>cout</a:t>
            </a:r>
            <a:r>
              <a:rPr lang="en-US" sz="1200" dirty="0"/>
              <a:t>, x, y, z) ;</a:t>
            </a:r>
          </a:p>
          <a:p>
            <a:pPr marL="0" indent="0">
              <a:buNone/>
            </a:pPr>
            <a:r>
              <a:rPr lang="en-US" sz="1200" dirty="0"/>
              <a:t>  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// apply inputs one at a time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C00000"/>
                </a:solidFill>
              </a:rPr>
              <a:t>  initial begin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1"/>
                </a:solidFill>
              </a:rPr>
              <a:t>  $monitor </a:t>
            </a:r>
            <a:r>
              <a:rPr lang="en-US" sz="1200" dirty="0"/>
              <a:t>("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x=%d  y=%d  z=%d    sum=%d </a:t>
            </a:r>
            <a:r>
              <a:rPr lang="en-US" sz="1200" dirty="0" err="1">
                <a:solidFill>
                  <a:schemeClr val="accent3">
                    <a:lumMod val="50000"/>
                  </a:schemeClr>
                </a:solidFill>
              </a:rPr>
              <a:t>cout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=%d</a:t>
            </a:r>
            <a:r>
              <a:rPr lang="en-US" sz="1200" dirty="0"/>
              <a:t>",</a:t>
            </a:r>
            <a:r>
              <a:rPr lang="en-US" sz="1200" dirty="0" err="1"/>
              <a:t>x,y,z,sum,cout</a:t>
            </a:r>
            <a:r>
              <a:rPr lang="en-US" sz="1200" dirty="0"/>
              <a:t>);</a:t>
            </a:r>
          </a:p>
          <a:p>
            <a:pPr marL="0" indent="0">
              <a:buNone/>
            </a:pPr>
            <a:r>
              <a:rPr lang="en-US" sz="1200" dirty="0"/>
              <a:t>    x = 0; y = 0; z = 0; #10;</a:t>
            </a:r>
          </a:p>
          <a:p>
            <a:pPr marL="0" indent="0">
              <a:buNone/>
            </a:pPr>
            <a:r>
              <a:rPr lang="en-US" sz="1200" dirty="0"/>
              <a:t>    z = 1;               #10;</a:t>
            </a:r>
          </a:p>
          <a:p>
            <a:pPr marL="0" indent="0">
              <a:buNone/>
            </a:pPr>
            <a:r>
              <a:rPr lang="en-US" sz="1200" dirty="0"/>
              <a:t>    y = 1; z = 0;        #10;</a:t>
            </a:r>
          </a:p>
          <a:p>
            <a:pPr marL="0" indent="0">
              <a:buNone/>
            </a:pPr>
            <a:r>
              <a:rPr lang="en-US" sz="1200" dirty="0"/>
              <a:t>    x = 0; y = 1; z = 1; #10;</a:t>
            </a:r>
          </a:p>
          <a:p>
            <a:pPr marL="0" indent="0">
              <a:buNone/>
            </a:pPr>
            <a:r>
              <a:rPr lang="en-US" sz="1200" dirty="0"/>
              <a:t>    x = 1;               #10;</a:t>
            </a:r>
          </a:p>
          <a:p>
            <a:pPr marL="0" indent="0">
              <a:buNone/>
            </a:pPr>
            <a:r>
              <a:rPr lang="en-US" sz="1200" dirty="0"/>
              <a:t>    y = 0; z = 0;        #10;</a:t>
            </a:r>
          </a:p>
          <a:p>
            <a:pPr marL="0" indent="0">
              <a:buNone/>
            </a:pPr>
            <a:r>
              <a:rPr lang="en-US" sz="1200" dirty="0"/>
              <a:t>    z = 1;               #10;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C00000"/>
                </a:solidFill>
              </a:rPr>
              <a:t>  end</a:t>
            </a:r>
          </a:p>
          <a:p>
            <a:pPr marL="0" indent="0">
              <a:buNone/>
            </a:pPr>
            <a:r>
              <a:rPr lang="en-US" sz="1200" dirty="0" err="1">
                <a:solidFill>
                  <a:srgbClr val="C00000"/>
                </a:solidFill>
              </a:rPr>
              <a:t>endmodule</a:t>
            </a:r>
            <a:endParaRPr lang="en-US" sz="12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118" y="1930400"/>
            <a:ext cx="260985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329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Modeling Styles in Verilog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090" y="1336805"/>
            <a:ext cx="8596668" cy="388077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Structural modeling :</a:t>
            </a:r>
          </a:p>
          <a:p>
            <a:pPr lvl="1"/>
            <a:r>
              <a:rPr lang="en-US" sz="1800" dirty="0" smtClean="0"/>
              <a:t>Use predefined or user-defined primitive gates.</a:t>
            </a:r>
          </a:p>
          <a:p>
            <a:r>
              <a:rPr lang="en-US" sz="2000" dirty="0"/>
              <a:t>Dataflow </a:t>
            </a:r>
            <a:r>
              <a:rPr lang="en-US" sz="2000" dirty="0" smtClean="0"/>
              <a:t>modeling:</a:t>
            </a:r>
            <a:endParaRPr lang="en-US" sz="2000" dirty="0"/>
          </a:p>
          <a:p>
            <a:pPr lvl="1"/>
            <a:r>
              <a:rPr lang="en-US" sz="1800" dirty="0" smtClean="0"/>
              <a:t>Use </a:t>
            </a:r>
            <a:r>
              <a:rPr lang="en-US" sz="1800" u="sng" dirty="0" smtClean="0"/>
              <a:t>continuous</a:t>
            </a:r>
            <a:r>
              <a:rPr lang="en-US" sz="1800" dirty="0" smtClean="0"/>
              <a:t> assignment </a:t>
            </a:r>
            <a:r>
              <a:rPr lang="en-US" sz="1800" dirty="0"/>
              <a:t>statements (</a:t>
            </a:r>
            <a:r>
              <a:rPr lang="en-US" sz="1800" b="1" i="1" dirty="0"/>
              <a:t>assign</a:t>
            </a:r>
            <a:r>
              <a:rPr lang="en-US" sz="1800" dirty="0" smtClean="0"/>
              <a:t>).</a:t>
            </a:r>
          </a:p>
          <a:p>
            <a:r>
              <a:rPr lang="en-US" sz="2000" dirty="0" smtClean="0"/>
              <a:t>Behavioral modeling :</a:t>
            </a:r>
            <a:endParaRPr lang="en-US" sz="2000" dirty="0"/>
          </a:p>
          <a:p>
            <a:pPr lvl="1"/>
            <a:r>
              <a:rPr lang="en-US" sz="1800" dirty="0"/>
              <a:t>Use </a:t>
            </a:r>
            <a:r>
              <a:rPr lang="en-US" sz="1800" u="sng" dirty="0"/>
              <a:t>procedural</a:t>
            </a:r>
            <a:r>
              <a:rPr lang="en-US" sz="1800" dirty="0"/>
              <a:t> assignment statements (</a:t>
            </a:r>
            <a:r>
              <a:rPr lang="en-US" sz="1800" b="1" i="1" dirty="0"/>
              <a:t>always</a:t>
            </a:r>
            <a:r>
              <a:rPr lang="en-US" sz="1800" dirty="0" smtClean="0"/>
              <a:t>).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793" y="3768182"/>
            <a:ext cx="5252780" cy="278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56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example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4836" y="1518037"/>
            <a:ext cx="6614886" cy="418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52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82000" y="6553200"/>
            <a:ext cx="7620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2E19CC12-FD6B-4073-95C4-C63C712551F2}" type="slidenum">
              <a:rPr lang="ar-SA" altLang="en-US" sz="1400" smtClean="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400" smtClean="0">
              <a:solidFill>
                <a:schemeClr val="accent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60868" y="446087"/>
            <a:ext cx="8229600" cy="4746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dirty="0" smtClean="0">
                <a:latin typeface="Arial" panose="020B0604020202020204" pitchFamily="34" charset="0"/>
              </a:rPr>
              <a:t>Proc. (Blocking vs. Non-blocking )</a:t>
            </a:r>
            <a:endParaRPr lang="en-US" altLang="en-US" dirty="0" smtClean="0">
              <a:latin typeface="Arial" panose="020B060402020202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920750"/>
            <a:ext cx="7694613" cy="548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286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Assignment Types: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33" y="1270000"/>
            <a:ext cx="7815876" cy="500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429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modeling </a:t>
            </a:r>
            <a:r>
              <a:rPr lang="en-US" dirty="0" smtClean="0"/>
              <a:t>(Half adder)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9843"/>
            <a:ext cx="8596668" cy="3880773"/>
          </a:xfrm>
        </p:spPr>
        <p:txBody>
          <a:bodyPr/>
          <a:lstStyle/>
          <a:p>
            <a:r>
              <a:rPr lang="en-US" dirty="0"/>
              <a:t>Consider a </a:t>
            </a:r>
            <a:r>
              <a:rPr lang="en-US" b="1" dirty="0"/>
              <a:t>half adder </a:t>
            </a:r>
            <a:r>
              <a:rPr lang="en-US" dirty="0" smtClean="0"/>
              <a:t>which </a:t>
            </a:r>
            <a:r>
              <a:rPr lang="en-US" dirty="0"/>
              <a:t>adds bits A and B giving the sum S and carry C</a:t>
            </a:r>
            <a:r>
              <a:rPr lang="en-US" dirty="0" smtClean="0"/>
              <a:t>.</a:t>
            </a:r>
          </a:p>
          <a:p>
            <a:r>
              <a:rPr lang="en-US" dirty="0"/>
              <a:t>The simplified equations for the half adder are</a:t>
            </a:r>
            <a:r>
              <a:rPr lang="en-US" dirty="0" smtClean="0"/>
              <a:t>:</a:t>
            </a:r>
            <a:endParaRPr lang="en-US" dirty="0"/>
          </a:p>
          <a:p>
            <a:pPr marL="800100" lvl="2" indent="0">
              <a:buNone/>
            </a:pPr>
            <a:r>
              <a:rPr lang="en-US" sz="1600" dirty="0"/>
              <a:t>S = A </a:t>
            </a:r>
            <a:r>
              <a:rPr lang="en-US" sz="1600" dirty="0" err="1"/>
              <a:t>xor</a:t>
            </a:r>
            <a:r>
              <a:rPr lang="en-US" sz="1600" dirty="0"/>
              <a:t> B</a:t>
            </a:r>
          </a:p>
          <a:p>
            <a:pPr marL="800100" lvl="2" indent="0">
              <a:buNone/>
            </a:pPr>
            <a:r>
              <a:rPr lang="en-US" sz="1600" dirty="0"/>
              <a:t>C </a:t>
            </a:r>
            <a:r>
              <a:rPr lang="en-US" sz="1600" dirty="0" smtClean="0"/>
              <a:t>= </a:t>
            </a:r>
            <a:r>
              <a:rPr lang="en-US" sz="1600" dirty="0"/>
              <a:t>A and </a:t>
            </a:r>
            <a:r>
              <a:rPr lang="en-US" sz="1600" dirty="0" smtClean="0"/>
              <a:t>B</a:t>
            </a:r>
          </a:p>
          <a:p>
            <a:r>
              <a:rPr lang="en-US" dirty="0" smtClean="0"/>
              <a:t>In </a:t>
            </a:r>
            <a:r>
              <a:rPr lang="en-US" dirty="0"/>
              <a:t>the code, the first argument to </a:t>
            </a:r>
            <a:r>
              <a:rPr lang="en-US" b="1" i="1" dirty="0" err="1"/>
              <a:t>xor</a:t>
            </a:r>
            <a:r>
              <a:rPr lang="en-US" dirty="0"/>
              <a:t> and </a:t>
            </a:r>
            <a:r>
              <a:rPr lang="en-US" b="1" i="1" dirty="0" err="1"/>
              <a:t>and</a:t>
            </a:r>
            <a:r>
              <a:rPr lang="en-US" dirty="0"/>
              <a:t> is the gate output, the other arguments are gate inputs.</a:t>
            </a:r>
          </a:p>
        </p:txBody>
      </p:sp>
      <p:pic>
        <p:nvPicPr>
          <p:cNvPr id="4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367" y="3999053"/>
            <a:ext cx="4440217" cy="24142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9364" y="2142450"/>
            <a:ext cx="2248114" cy="105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0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Dataflow </a:t>
            </a:r>
            <a:r>
              <a:rPr lang="en-US" dirty="0" smtClean="0"/>
              <a:t>modeling (Half adder)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474" y="1567465"/>
            <a:ext cx="8596668" cy="3880773"/>
          </a:xfrm>
        </p:spPr>
        <p:txBody>
          <a:bodyPr/>
          <a:lstStyle/>
          <a:p>
            <a:r>
              <a:rPr lang="en-US" dirty="0"/>
              <a:t>Dataflow modeling provides the means of describing combinational circuits by their function </a:t>
            </a:r>
            <a:r>
              <a:rPr lang="en-US" dirty="0" smtClean="0"/>
              <a:t>rather than </a:t>
            </a:r>
            <a:r>
              <a:rPr lang="en-US" dirty="0"/>
              <a:t>by their gate structure</a:t>
            </a:r>
            <a:r>
              <a:rPr lang="en-US" dirty="0" smtClean="0"/>
              <a:t>.</a:t>
            </a:r>
          </a:p>
          <a:p>
            <a:r>
              <a:rPr lang="en-US" dirty="0"/>
              <a:t>A dataflow model is a description of a circuit which can use logical </a:t>
            </a:r>
            <a:r>
              <a:rPr lang="en-US" dirty="0" smtClean="0"/>
              <a:t>expressions </a:t>
            </a:r>
            <a:r>
              <a:rPr lang="en-US" dirty="0"/>
              <a:t>with continuous assignments.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048" y="3104376"/>
            <a:ext cx="4115656" cy="22255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594" y="3104376"/>
            <a:ext cx="4282233" cy="194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20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 two wires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6669" y="1723983"/>
            <a:ext cx="8073428" cy="414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49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Behavioral Procedural modeling</a:t>
            </a:r>
            <a:br>
              <a:rPr lang="en-US" dirty="0" smtClean="0"/>
            </a:br>
            <a:r>
              <a:rPr lang="en-US" dirty="0" smtClean="0"/>
              <a:t>(Half </a:t>
            </a:r>
            <a:r>
              <a:rPr lang="en-US" dirty="0"/>
              <a:t>adder) 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3335" y="2338023"/>
            <a:ext cx="3791615" cy="290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9412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676</TotalTime>
  <Words>455</Words>
  <Application>Microsoft Office PowerPoint</Application>
  <PresentationFormat>Widescreen</PresentationFormat>
  <Paragraphs>68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Tahoma</vt:lpstr>
      <vt:lpstr>Trebuchet MS</vt:lpstr>
      <vt:lpstr>Wingdings 3</vt:lpstr>
      <vt:lpstr>Facet</vt:lpstr>
      <vt:lpstr>Modeling and testbench  in Verilog</vt:lpstr>
      <vt:lpstr>Three Modeling Styles in Verilog </vt:lpstr>
      <vt:lpstr>Modeling example</vt:lpstr>
      <vt:lpstr>PowerPoint Presentation</vt:lpstr>
      <vt:lpstr>Assignment Types: Overview</vt:lpstr>
      <vt:lpstr>Structural modeling (Half adder)</vt:lpstr>
      <vt:lpstr>Dataflow modeling (Half adder) </vt:lpstr>
      <vt:lpstr>Assign two wires</vt:lpstr>
      <vt:lpstr>Behavioral Procedural modeling (Half adder)  </vt:lpstr>
      <vt:lpstr>Full adder</vt:lpstr>
      <vt:lpstr>Dataflow modeling (Full adder)</vt:lpstr>
      <vt:lpstr>Dataflow modeling (Full adder)</vt:lpstr>
      <vt:lpstr>Operand type</vt:lpstr>
      <vt:lpstr>Structural modeling(positional matching)  Full adder    </vt:lpstr>
      <vt:lpstr>Structural modeling(name-based matching)  Full adder</vt:lpstr>
      <vt:lpstr>Structural modeling </vt:lpstr>
      <vt:lpstr>Testbench Structure </vt:lpstr>
      <vt:lpstr>Testbench for full adder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66</cp:revision>
  <dcterms:created xsi:type="dcterms:W3CDTF">2020-07-16T08:43:44Z</dcterms:created>
  <dcterms:modified xsi:type="dcterms:W3CDTF">2020-07-20T10:51:17Z</dcterms:modified>
</cp:coreProperties>
</file>