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3E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56300F-A4AA-4A4F-A280-DF2D918114A2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2268C-96B2-463F-A9FE-424C4A63A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108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290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592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64CB-6D95-46CD-A9BD-9FBCF57DB798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E82E-F50C-4B0B-B0A5-722CFEDFD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970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64CB-6D95-46CD-A9BD-9FBCF57DB798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E82E-F50C-4B0B-B0A5-722CFEDFD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018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64CB-6D95-46CD-A9BD-9FBCF57DB798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E82E-F50C-4B0B-B0A5-722CFEDFDF27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0297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64CB-6D95-46CD-A9BD-9FBCF57DB798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E82E-F50C-4B0B-B0A5-722CFEDFD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047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64CB-6D95-46CD-A9BD-9FBCF57DB798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E82E-F50C-4B0B-B0A5-722CFEDFDF27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525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64CB-6D95-46CD-A9BD-9FBCF57DB798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E82E-F50C-4B0B-B0A5-722CFEDFD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388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64CB-6D95-46CD-A9BD-9FBCF57DB798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E82E-F50C-4B0B-B0A5-722CFEDFD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2214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64CB-6D95-46CD-A9BD-9FBCF57DB798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E82E-F50C-4B0B-B0A5-722CFEDFD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39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64CB-6D95-46CD-A9BD-9FBCF57DB798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E82E-F50C-4B0B-B0A5-722CFEDFD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20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64CB-6D95-46CD-A9BD-9FBCF57DB798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E82E-F50C-4B0B-B0A5-722CFEDFD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33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64CB-6D95-46CD-A9BD-9FBCF57DB798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E82E-F50C-4B0B-B0A5-722CFEDFD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78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64CB-6D95-46CD-A9BD-9FBCF57DB798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E82E-F50C-4B0B-B0A5-722CFEDFD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23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64CB-6D95-46CD-A9BD-9FBCF57DB798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E82E-F50C-4B0B-B0A5-722CFEDFD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914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64CB-6D95-46CD-A9BD-9FBCF57DB798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E82E-F50C-4B0B-B0A5-722CFEDFD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72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64CB-6D95-46CD-A9BD-9FBCF57DB798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E82E-F50C-4B0B-B0A5-722CFEDFD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827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64CB-6D95-46CD-A9BD-9FBCF57DB798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E82E-F50C-4B0B-B0A5-722CFEDFD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333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064CB-6D95-46CD-A9BD-9FBCF57DB798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863E82E-F50C-4B0B-B0A5-722CFEDFD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02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Sequential Circuits in </a:t>
            </a:r>
            <a:r>
              <a:rPr lang="en-US" dirty="0"/>
              <a:t>Verilog </a:t>
            </a:r>
          </a:p>
        </p:txBody>
      </p:sp>
    </p:spTree>
    <p:extLst>
      <p:ext uri="{BB962C8B-B14F-4D97-AF65-F5344CB8AC3E}">
        <p14:creationId xmlns:p14="http://schemas.microsoft.com/office/powerpoint/2010/main" val="148794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398660" y="355600"/>
            <a:ext cx="8596668" cy="1320800"/>
          </a:xfrm>
        </p:spPr>
        <p:txBody>
          <a:bodyPr/>
          <a:lstStyle/>
          <a:p>
            <a:r>
              <a:rPr lang="en-US" altLang="en-US" dirty="0" smtClean="0">
                <a:latin typeface="Arial" panose="020B0604020202020204" pitchFamily="34" charset="0"/>
              </a:rPr>
              <a:t>FSM Verilog Implementation:</a:t>
            </a:r>
            <a:br>
              <a:rPr lang="en-US" altLang="en-US" dirty="0" smtClean="0">
                <a:latin typeface="Arial" panose="020B0604020202020204" pitchFamily="34" charset="0"/>
              </a:rPr>
            </a:br>
            <a:r>
              <a:rPr lang="en-US" altLang="en-US" dirty="0" smtClean="0">
                <a:latin typeface="Arial" panose="020B0604020202020204" pitchFamily="34" charset="0"/>
              </a:rPr>
              <a:t> Single Always Block</a:t>
            </a:r>
          </a:p>
        </p:txBody>
      </p:sp>
      <p:sp>
        <p:nvSpPr>
          <p:cNvPr id="39938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33FF9E88-098E-48A9-AF47-47EA60775518}" type="slidenum">
              <a:rPr lang="ar-SA" altLang="en-US" sz="1400">
                <a:solidFill>
                  <a:schemeClr val="accent1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400">
              <a:solidFill>
                <a:schemeClr val="accent1"/>
              </a:solidFill>
            </a:endParaRPr>
          </a:p>
        </p:txBody>
      </p:sp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17" y="1589315"/>
            <a:ext cx="7659688" cy="537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2216331" y="2547938"/>
            <a:ext cx="4724400" cy="3886200"/>
          </a:xfrm>
          <a:prstGeom prst="rect">
            <a:avLst/>
          </a:prstGeom>
          <a:noFill/>
          <a:ln w="28575">
            <a:solidFill>
              <a:srgbClr val="8901F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chemeClr val="accent1"/>
              </a:solidFill>
            </a:endParaRPr>
          </a:p>
        </p:txBody>
      </p:sp>
      <p:sp>
        <p:nvSpPr>
          <p:cNvPr id="39943" name="Rectangle 6"/>
          <p:cNvSpPr>
            <a:spLocks noChangeArrowheads="1"/>
          </p:cNvSpPr>
          <p:nvPr/>
        </p:nvSpPr>
        <p:spPr bwMode="auto">
          <a:xfrm>
            <a:off x="9525000" y="1219200"/>
            <a:ext cx="304800" cy="457200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chemeClr val="accent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7448" y="211207"/>
            <a:ext cx="5111932" cy="1465193"/>
          </a:xfrm>
          <a:prstGeom prst="rect">
            <a:avLst/>
          </a:prstGeom>
        </p:spPr>
      </p:pic>
      <p:sp>
        <p:nvSpPr>
          <p:cNvPr id="9" name="Line 14"/>
          <p:cNvSpPr>
            <a:spLocks noChangeShapeType="1"/>
          </p:cNvSpPr>
          <p:nvPr/>
        </p:nvSpPr>
        <p:spPr bwMode="auto">
          <a:xfrm flipV="1">
            <a:off x="6940731" y="1676399"/>
            <a:ext cx="1410789" cy="805543"/>
          </a:xfrm>
          <a:prstGeom prst="line">
            <a:avLst/>
          </a:prstGeom>
          <a:noFill/>
          <a:ln w="57150">
            <a:solidFill>
              <a:srgbClr val="8901F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55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1" y="-88900"/>
            <a:ext cx="6347713" cy="1320800"/>
          </a:xfrm>
        </p:spPr>
        <p:txBody>
          <a:bodyPr/>
          <a:lstStyle/>
          <a:p>
            <a:pPr algn="ctr"/>
            <a:r>
              <a:rPr lang="en-US" altLang="en-US" dirty="0" smtClean="0">
                <a:latin typeface="Arial" panose="020B0604020202020204" pitchFamily="34" charset="0"/>
              </a:rPr>
              <a:t>FSM Verilog Implementation: 3-Always Block</a:t>
            </a:r>
          </a:p>
        </p:txBody>
      </p:sp>
      <p:sp>
        <p:nvSpPr>
          <p:cNvPr id="44038" name="Rectangle 8"/>
          <p:cNvSpPr>
            <a:spLocks noGrp="1" noChangeArrowheads="1"/>
          </p:cNvSpPr>
          <p:nvPr>
            <p:ph idx="1"/>
          </p:nvPr>
        </p:nvSpPr>
        <p:spPr>
          <a:xfrm>
            <a:off x="1676400" y="6615114"/>
            <a:ext cx="2133600" cy="242887"/>
          </a:xfrm>
          <a:noFill/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None/>
            </a:pPr>
            <a:r>
              <a:rPr lang="en-US" altLang="en-US" sz="1400" b="1">
                <a:latin typeface="Arial" panose="020B0604020202020204" pitchFamily="34" charset="0"/>
              </a:rPr>
              <a:t>endmodule</a:t>
            </a:r>
          </a:p>
        </p:txBody>
      </p:sp>
      <p:sp>
        <p:nvSpPr>
          <p:cNvPr id="44034" name="Rectangle 4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84EF1C05-AF35-4E52-980E-F84AA1615DF9}" type="slidenum">
              <a:rPr lang="ar-SA" altLang="en-US" sz="1400">
                <a:solidFill>
                  <a:schemeClr val="accent1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400">
              <a:solidFill>
                <a:schemeClr val="accent1"/>
              </a:solidFill>
            </a:endParaRPr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90601"/>
            <a:ext cx="4795838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88" y="2252420"/>
            <a:ext cx="4010025" cy="390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9" name="Rectangle 9"/>
          <p:cNvSpPr>
            <a:spLocks noChangeArrowheads="1"/>
          </p:cNvSpPr>
          <p:nvPr/>
        </p:nvSpPr>
        <p:spPr bwMode="auto">
          <a:xfrm>
            <a:off x="1676400" y="2209800"/>
            <a:ext cx="4038600" cy="1219200"/>
          </a:xfrm>
          <a:prstGeom prst="rect">
            <a:avLst/>
          </a:prstGeom>
          <a:noFill/>
          <a:ln w="28575">
            <a:solidFill>
              <a:srgbClr val="8901F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chemeClr val="accent1"/>
              </a:solidFill>
            </a:endParaRPr>
          </a:p>
        </p:txBody>
      </p:sp>
      <p:sp>
        <p:nvSpPr>
          <p:cNvPr id="44040" name="Rectangle 10"/>
          <p:cNvSpPr>
            <a:spLocks noChangeArrowheads="1"/>
          </p:cNvSpPr>
          <p:nvPr/>
        </p:nvSpPr>
        <p:spPr bwMode="auto">
          <a:xfrm>
            <a:off x="1676400" y="3429000"/>
            <a:ext cx="4038600" cy="2133600"/>
          </a:xfrm>
          <a:prstGeom prst="rect">
            <a:avLst/>
          </a:prstGeom>
          <a:noFill/>
          <a:ln w="28575">
            <a:solidFill>
              <a:srgbClr val="8901F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chemeClr val="accent1"/>
              </a:solidFill>
            </a:endParaRPr>
          </a:p>
        </p:txBody>
      </p:sp>
      <p:sp>
        <p:nvSpPr>
          <p:cNvPr id="44041" name="Rectangle 11"/>
          <p:cNvSpPr>
            <a:spLocks noChangeArrowheads="1"/>
          </p:cNvSpPr>
          <p:nvPr/>
        </p:nvSpPr>
        <p:spPr bwMode="auto">
          <a:xfrm>
            <a:off x="1676400" y="5562600"/>
            <a:ext cx="4038600" cy="990600"/>
          </a:xfrm>
          <a:prstGeom prst="rect">
            <a:avLst/>
          </a:prstGeom>
          <a:noFill/>
          <a:ln w="28575">
            <a:solidFill>
              <a:srgbClr val="8901F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chemeClr val="accent1"/>
              </a:solidFill>
            </a:endParaRPr>
          </a:p>
        </p:txBody>
      </p:sp>
      <p:pic>
        <p:nvPicPr>
          <p:cNvPr id="44042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637" y="3343277"/>
            <a:ext cx="4551363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3" name="Text Box 13"/>
          <p:cNvSpPr txBox="1">
            <a:spLocks noChangeArrowheads="1"/>
          </p:cNvSpPr>
          <p:nvPr/>
        </p:nvSpPr>
        <p:spPr bwMode="auto">
          <a:xfrm>
            <a:off x="1981200" y="5959475"/>
            <a:ext cx="2590800" cy="4889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300" b="1" dirty="0"/>
              <a:t>if </a:t>
            </a:r>
            <a:r>
              <a:rPr lang="en-US" altLang="en-US" sz="1300" dirty="0"/>
              <a:t>(state == </a:t>
            </a:r>
            <a:r>
              <a:rPr lang="en-US" altLang="en-US" sz="1300" dirty="0" smtClean="0"/>
              <a:t>s2)   </a:t>
            </a:r>
            <a:r>
              <a:rPr lang="en-US" altLang="en-US" sz="1300" dirty="0"/>
              <a:t>q = 1;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300" b="1" dirty="0"/>
              <a:t>else</a:t>
            </a:r>
            <a:r>
              <a:rPr lang="en-US" altLang="en-US" sz="1300" dirty="0"/>
              <a:t>                   q =0;     </a:t>
            </a:r>
          </a:p>
        </p:txBody>
      </p:sp>
      <p:sp>
        <p:nvSpPr>
          <p:cNvPr id="44044" name="Line 14"/>
          <p:cNvSpPr>
            <a:spLocks noChangeShapeType="1"/>
          </p:cNvSpPr>
          <p:nvPr/>
        </p:nvSpPr>
        <p:spPr bwMode="auto">
          <a:xfrm flipV="1">
            <a:off x="5791200" y="4343400"/>
            <a:ext cx="3733800" cy="1752600"/>
          </a:xfrm>
          <a:prstGeom prst="line">
            <a:avLst/>
          </a:prstGeom>
          <a:noFill/>
          <a:ln w="57150">
            <a:solidFill>
              <a:srgbClr val="8901F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45" name="Line 16"/>
          <p:cNvSpPr>
            <a:spLocks noChangeShapeType="1"/>
          </p:cNvSpPr>
          <p:nvPr/>
        </p:nvSpPr>
        <p:spPr bwMode="auto">
          <a:xfrm>
            <a:off x="5791200" y="2743200"/>
            <a:ext cx="2438400" cy="533400"/>
          </a:xfrm>
          <a:prstGeom prst="line">
            <a:avLst/>
          </a:prstGeom>
          <a:noFill/>
          <a:ln w="57150">
            <a:solidFill>
              <a:srgbClr val="8901F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46" name="Line 17"/>
          <p:cNvSpPr>
            <a:spLocks noChangeShapeType="1"/>
          </p:cNvSpPr>
          <p:nvPr/>
        </p:nvSpPr>
        <p:spPr bwMode="auto">
          <a:xfrm flipV="1">
            <a:off x="5791200" y="4267200"/>
            <a:ext cx="1447800" cy="457200"/>
          </a:xfrm>
          <a:prstGeom prst="line">
            <a:avLst/>
          </a:prstGeom>
          <a:noFill/>
          <a:ln w="57150">
            <a:solidFill>
              <a:srgbClr val="8901F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47" name="Text Box 18"/>
          <p:cNvSpPr txBox="1">
            <a:spLocks noChangeArrowheads="1"/>
          </p:cNvSpPr>
          <p:nvPr/>
        </p:nvSpPr>
        <p:spPr bwMode="auto">
          <a:xfrm>
            <a:off x="4572001" y="1066801"/>
            <a:ext cx="5934075" cy="650875"/>
          </a:xfrm>
          <a:prstGeom prst="rect">
            <a:avLst/>
          </a:prstGeom>
          <a:noFill/>
          <a:ln w="9525">
            <a:solidFill>
              <a:srgbClr val="8901F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65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ct val="40000"/>
              </a:spcBef>
              <a:buClr>
                <a:schemeClr val="accent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accent2"/>
                </a:solidFill>
              </a:rPr>
              <a:t>This is the recommended implementation of FSM.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accent2"/>
                </a:solidFill>
              </a:rPr>
              <a:t>Last always (output) can be coded with assign statement</a:t>
            </a:r>
          </a:p>
        </p:txBody>
      </p:sp>
    </p:spTree>
    <p:extLst>
      <p:ext uri="{BB962C8B-B14F-4D97-AF65-F5344CB8AC3E}">
        <p14:creationId xmlns:p14="http://schemas.microsoft.com/office/powerpoint/2010/main" val="64197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D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D13E25"/>
                </a:solidFill>
              </a:rPr>
              <a:t>module</a:t>
            </a:r>
            <a:r>
              <a:rPr lang="en-US" dirty="0"/>
              <a:t> </a:t>
            </a:r>
            <a:r>
              <a:rPr lang="en-US" dirty="0" err="1" smtClean="0"/>
              <a:t>D_ff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D13E25"/>
                </a:solidFill>
              </a:rPr>
              <a:t>input</a:t>
            </a:r>
            <a:r>
              <a:rPr lang="en-US" dirty="0" smtClean="0"/>
              <a:t> </a:t>
            </a:r>
            <a:r>
              <a:rPr lang="en-US" dirty="0" err="1" smtClean="0"/>
              <a:t>clk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D13E25"/>
                </a:solidFill>
              </a:rPr>
              <a:t>input </a:t>
            </a:r>
            <a:r>
              <a:rPr lang="en-US" dirty="0" smtClean="0"/>
              <a:t>d, </a:t>
            </a:r>
            <a:r>
              <a:rPr lang="en-US" dirty="0" smtClean="0">
                <a:solidFill>
                  <a:srgbClr val="D13E25"/>
                </a:solidFill>
              </a:rPr>
              <a:t>output </a:t>
            </a:r>
            <a:r>
              <a:rPr lang="en-US" dirty="0" err="1">
                <a:solidFill>
                  <a:srgbClr val="D13E25"/>
                </a:solidFill>
              </a:rPr>
              <a:t>reg</a:t>
            </a:r>
            <a:r>
              <a:rPr lang="en-US" dirty="0">
                <a:solidFill>
                  <a:srgbClr val="D13E25"/>
                </a:solidFill>
              </a:rPr>
              <a:t> </a:t>
            </a:r>
            <a:r>
              <a:rPr lang="en-US" dirty="0" smtClean="0"/>
              <a:t>q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ar-JO" dirty="0" smtClean="0"/>
              <a:t>	</a:t>
            </a:r>
            <a:r>
              <a:rPr lang="en-US" dirty="0">
                <a:solidFill>
                  <a:srgbClr val="D13E25"/>
                </a:solidFill>
              </a:rPr>
              <a:t>always</a:t>
            </a:r>
            <a:r>
              <a:rPr lang="en-US" dirty="0" smtClean="0"/>
              <a:t> </a:t>
            </a:r>
            <a:r>
              <a:rPr lang="en-US" dirty="0"/>
              <a:t>@ </a:t>
            </a:r>
            <a:r>
              <a:rPr lang="en-US" dirty="0" smtClean="0"/>
              <a:t>(</a:t>
            </a:r>
            <a:r>
              <a:rPr lang="en-US" dirty="0" err="1" smtClean="0">
                <a:solidFill>
                  <a:srgbClr val="D13E25"/>
                </a:solidFill>
              </a:rPr>
              <a:t>negedge</a:t>
            </a:r>
            <a:r>
              <a:rPr lang="en-US" dirty="0" smtClean="0"/>
              <a:t> </a:t>
            </a:r>
            <a:r>
              <a:rPr lang="en-US" dirty="0" err="1"/>
              <a:t>clk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ar-JO" dirty="0" smtClean="0"/>
              <a:t>		</a:t>
            </a:r>
            <a:r>
              <a:rPr lang="en-US" dirty="0" smtClean="0"/>
              <a:t>q </a:t>
            </a:r>
            <a:r>
              <a:rPr lang="en-US" dirty="0"/>
              <a:t>&lt;= d; </a:t>
            </a:r>
            <a:r>
              <a:rPr lang="en-US" dirty="0">
                <a:solidFill>
                  <a:srgbClr val="92D050"/>
                </a:solidFill>
              </a:rPr>
              <a:t>// pronounced “q gets d”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D13E25"/>
                </a:solidFill>
              </a:rPr>
              <a:t>endmodule</a:t>
            </a:r>
            <a:endParaRPr lang="en-US" dirty="0">
              <a:solidFill>
                <a:srgbClr val="D13E25"/>
              </a:solidFill>
            </a:endParaRP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6462" y="2295163"/>
            <a:ext cx="1975556" cy="1449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01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 Flip-Flop with Asynchronous Reset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03846" y="2105698"/>
            <a:ext cx="2338219" cy="2145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92479" y="1989584"/>
            <a:ext cx="634854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</a:pPr>
            <a:r>
              <a:rPr lang="en-US" dirty="0">
                <a:solidFill>
                  <a:srgbClr val="D13E25"/>
                </a:solidFill>
              </a:rPr>
              <a:t>module </a:t>
            </a:r>
            <a:r>
              <a:rPr lang="en-US" dirty="0" err="1" smtClean="0">
                <a:solidFill>
                  <a:srgbClr val="D13E25"/>
                </a:solidFill>
              </a:rPr>
              <a:t>D_ff</a:t>
            </a:r>
            <a:r>
              <a:rPr lang="en-US" dirty="0" smtClean="0">
                <a:solidFill>
                  <a:srgbClr val="D13E25"/>
                </a:solidFill>
              </a:rPr>
              <a:t> </a:t>
            </a:r>
            <a:r>
              <a:rPr lang="en-US" dirty="0">
                <a:solidFill>
                  <a:srgbClr val="D13E25"/>
                </a:solidFill>
              </a:rPr>
              <a:t>(input </a:t>
            </a:r>
            <a:r>
              <a:rPr lang="en-US" dirty="0" err="1" smtClean="0"/>
              <a:t>clk</a:t>
            </a:r>
            <a:r>
              <a:rPr lang="en-US" dirty="0" smtClean="0"/>
              <a:t>,</a:t>
            </a:r>
            <a:r>
              <a:rPr lang="en-US" dirty="0" smtClean="0">
                <a:solidFill>
                  <a:srgbClr val="D13E25"/>
                </a:solidFill>
              </a:rPr>
              <a:t> input </a:t>
            </a:r>
            <a:r>
              <a:rPr lang="en-US" dirty="0" smtClean="0"/>
              <a:t>reset,</a:t>
            </a:r>
            <a:r>
              <a:rPr lang="en-US" dirty="0" smtClean="0">
                <a:solidFill>
                  <a:srgbClr val="D13E25"/>
                </a:solidFill>
              </a:rPr>
              <a:t> input </a:t>
            </a:r>
            <a:r>
              <a:rPr lang="en-US" dirty="0" smtClean="0"/>
              <a:t>d,</a:t>
            </a:r>
            <a:r>
              <a:rPr lang="en-US" dirty="0" smtClean="0">
                <a:solidFill>
                  <a:srgbClr val="D13E25"/>
                </a:solidFill>
              </a:rPr>
              <a:t> output </a:t>
            </a:r>
            <a:r>
              <a:rPr lang="en-US" dirty="0" err="1" smtClean="0"/>
              <a:t>reg</a:t>
            </a:r>
            <a:r>
              <a:rPr lang="en-US" dirty="0" smtClean="0"/>
              <a:t> q</a:t>
            </a:r>
            <a:r>
              <a:rPr lang="en-US" dirty="0"/>
              <a:t>);</a:t>
            </a: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</a:pPr>
            <a:r>
              <a:rPr lang="en-US" dirty="0">
                <a:solidFill>
                  <a:srgbClr val="D13E25"/>
                </a:solidFill>
              </a:rPr>
              <a:t>always </a:t>
            </a:r>
            <a:r>
              <a:rPr lang="en-US" dirty="0"/>
              <a:t>@ </a:t>
            </a:r>
            <a:r>
              <a:rPr lang="en-US" dirty="0" smtClean="0"/>
              <a:t>(</a:t>
            </a:r>
            <a:r>
              <a:rPr lang="en-US" dirty="0" err="1" smtClean="0">
                <a:solidFill>
                  <a:srgbClr val="D13E25"/>
                </a:solidFill>
              </a:rPr>
              <a:t>negedge</a:t>
            </a:r>
            <a:r>
              <a:rPr lang="en-US" dirty="0" smtClean="0">
                <a:solidFill>
                  <a:srgbClr val="D13E25"/>
                </a:solidFill>
              </a:rPr>
              <a:t> </a:t>
            </a:r>
            <a:r>
              <a:rPr lang="en-US" dirty="0" err="1"/>
              <a:t>clk</a:t>
            </a:r>
            <a:r>
              <a:rPr lang="en-US" dirty="0"/>
              <a:t>,</a:t>
            </a:r>
            <a:r>
              <a:rPr lang="en-US" dirty="0">
                <a:solidFill>
                  <a:srgbClr val="D13E25"/>
                </a:solidFill>
              </a:rPr>
              <a:t> </a:t>
            </a:r>
            <a:r>
              <a:rPr lang="en-US" dirty="0" err="1" smtClean="0">
                <a:solidFill>
                  <a:srgbClr val="D13E25"/>
                </a:solidFill>
              </a:rPr>
              <a:t>posedge</a:t>
            </a:r>
            <a:r>
              <a:rPr lang="en-US" dirty="0" smtClean="0">
                <a:solidFill>
                  <a:srgbClr val="D13E25"/>
                </a:solidFill>
              </a:rPr>
              <a:t> </a:t>
            </a:r>
            <a:r>
              <a:rPr lang="en-US" dirty="0" smtClean="0"/>
              <a:t>reset</a:t>
            </a:r>
            <a:r>
              <a:rPr lang="en-US" dirty="0"/>
              <a:t>)</a:t>
            </a: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</a:pPr>
            <a:r>
              <a:rPr lang="en-US" dirty="0">
                <a:solidFill>
                  <a:srgbClr val="D13E25"/>
                </a:solidFill>
              </a:rPr>
              <a:t>begin</a:t>
            </a: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</a:pPr>
            <a:r>
              <a:rPr lang="en-US" dirty="0" smtClean="0">
                <a:solidFill>
                  <a:srgbClr val="D13E25"/>
                </a:solidFill>
              </a:rPr>
              <a:t>	if </a:t>
            </a:r>
            <a:r>
              <a:rPr lang="en-US" dirty="0"/>
              <a:t>(reset == </a:t>
            </a:r>
            <a:r>
              <a:rPr lang="en-US" dirty="0" smtClean="0"/>
              <a:t>1) </a:t>
            </a:r>
            <a:r>
              <a:rPr lang="en-US" dirty="0"/>
              <a:t>q &lt;= 0; </a:t>
            </a:r>
            <a:r>
              <a:rPr lang="en-US" dirty="0">
                <a:solidFill>
                  <a:srgbClr val="92D050"/>
                </a:solidFill>
              </a:rPr>
              <a:t>// when reset</a:t>
            </a: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</a:pPr>
            <a:r>
              <a:rPr lang="en-US" dirty="0" smtClean="0">
                <a:solidFill>
                  <a:srgbClr val="D13E25"/>
                </a:solidFill>
              </a:rPr>
              <a:t>	else </a:t>
            </a:r>
            <a:r>
              <a:rPr lang="en-US" dirty="0"/>
              <a:t>q &lt;= d</a:t>
            </a:r>
            <a:r>
              <a:rPr lang="en-US" dirty="0">
                <a:solidFill>
                  <a:srgbClr val="D13E25"/>
                </a:solidFill>
              </a:rPr>
              <a:t>; </a:t>
            </a:r>
            <a:r>
              <a:rPr lang="en-US" dirty="0">
                <a:solidFill>
                  <a:srgbClr val="92D050"/>
                </a:solidFill>
              </a:rPr>
              <a:t>// when </a:t>
            </a:r>
            <a:r>
              <a:rPr lang="en-US" dirty="0" err="1">
                <a:solidFill>
                  <a:srgbClr val="92D050"/>
                </a:solidFill>
              </a:rPr>
              <a:t>clk</a:t>
            </a:r>
            <a:endParaRPr lang="en-US" dirty="0">
              <a:solidFill>
                <a:srgbClr val="92D050"/>
              </a:solidFill>
            </a:endParaRP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</a:pPr>
            <a:r>
              <a:rPr lang="en-US" dirty="0">
                <a:solidFill>
                  <a:srgbClr val="D13E25"/>
                </a:solidFill>
              </a:rPr>
              <a:t>end</a:t>
            </a: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</a:pPr>
            <a:r>
              <a:rPr lang="en-US" dirty="0" err="1">
                <a:solidFill>
                  <a:srgbClr val="D13E25"/>
                </a:solidFill>
              </a:rPr>
              <a:t>endmodule</a:t>
            </a:r>
            <a:endParaRPr lang="en-US" dirty="0">
              <a:solidFill>
                <a:srgbClr val="D13E2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78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 Flip-Flop with Synchronous Reset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3494BA"/>
              </a:buClr>
              <a:buNone/>
            </a:pPr>
            <a:r>
              <a:rPr lang="en-US" dirty="0">
                <a:solidFill>
                  <a:srgbClr val="D13E25"/>
                </a:solidFill>
              </a:rPr>
              <a:t>module </a:t>
            </a:r>
            <a:r>
              <a:rPr lang="en-US" dirty="0" err="1">
                <a:solidFill>
                  <a:srgbClr val="D13E25"/>
                </a:solidFill>
              </a:rPr>
              <a:t>D_ff</a:t>
            </a:r>
            <a:r>
              <a:rPr lang="en-US" dirty="0">
                <a:solidFill>
                  <a:srgbClr val="D13E25"/>
                </a:solidFill>
              </a:rPr>
              <a:t> (input </a:t>
            </a:r>
            <a:r>
              <a:rPr lang="en-US" dirty="0" err="1">
                <a:solidFill>
                  <a:prstClr val="black"/>
                </a:solidFill>
              </a:rPr>
              <a:t>clk</a:t>
            </a:r>
            <a:r>
              <a:rPr lang="en-US" dirty="0">
                <a:solidFill>
                  <a:prstClr val="black"/>
                </a:solidFill>
              </a:rPr>
              <a:t>,</a:t>
            </a:r>
            <a:r>
              <a:rPr lang="en-US" dirty="0">
                <a:solidFill>
                  <a:srgbClr val="D13E25"/>
                </a:solidFill>
              </a:rPr>
              <a:t> input </a:t>
            </a:r>
            <a:r>
              <a:rPr lang="en-US" dirty="0">
                <a:solidFill>
                  <a:prstClr val="black"/>
                </a:solidFill>
              </a:rPr>
              <a:t>reset,</a:t>
            </a:r>
            <a:r>
              <a:rPr lang="en-US" dirty="0">
                <a:solidFill>
                  <a:srgbClr val="D13E25"/>
                </a:solidFill>
              </a:rPr>
              <a:t> input </a:t>
            </a:r>
            <a:r>
              <a:rPr lang="en-US" dirty="0">
                <a:solidFill>
                  <a:prstClr val="black"/>
                </a:solidFill>
              </a:rPr>
              <a:t>d,</a:t>
            </a:r>
            <a:r>
              <a:rPr lang="en-US" dirty="0">
                <a:solidFill>
                  <a:srgbClr val="D13E25"/>
                </a:solidFill>
              </a:rPr>
              <a:t> output </a:t>
            </a:r>
            <a:r>
              <a:rPr lang="en-US" dirty="0" err="1">
                <a:solidFill>
                  <a:prstClr val="black"/>
                </a:solidFill>
              </a:rPr>
              <a:t>reg</a:t>
            </a:r>
            <a:r>
              <a:rPr lang="en-US" dirty="0">
                <a:solidFill>
                  <a:prstClr val="black"/>
                </a:solidFill>
              </a:rPr>
              <a:t> q</a:t>
            </a:r>
            <a:r>
              <a:rPr lang="en-US" dirty="0" smtClean="0">
                <a:solidFill>
                  <a:prstClr val="black"/>
                </a:solidFill>
              </a:rPr>
              <a:t>);</a:t>
            </a:r>
          </a:p>
          <a:p>
            <a:pPr marL="0" lvl="0" indent="0">
              <a:buClr>
                <a:srgbClr val="3494BA"/>
              </a:buClr>
              <a:buNone/>
            </a:pPr>
            <a:endParaRPr lang="en-US" dirty="0">
              <a:solidFill>
                <a:prstClr val="black"/>
              </a:solidFill>
            </a:endParaRPr>
          </a:p>
          <a:p>
            <a:pPr marL="0" lvl="0" indent="0">
              <a:buClr>
                <a:srgbClr val="3494BA"/>
              </a:buClr>
              <a:buNone/>
            </a:pPr>
            <a:r>
              <a:rPr lang="en-US" dirty="0">
                <a:solidFill>
                  <a:srgbClr val="D13E25"/>
                </a:solidFill>
              </a:rPr>
              <a:t>always </a:t>
            </a:r>
            <a:r>
              <a:rPr lang="en-US" dirty="0">
                <a:solidFill>
                  <a:prstClr val="black"/>
                </a:solidFill>
              </a:rPr>
              <a:t>@ (</a:t>
            </a:r>
            <a:r>
              <a:rPr lang="en-US" dirty="0" err="1">
                <a:solidFill>
                  <a:srgbClr val="D13E25"/>
                </a:solidFill>
              </a:rPr>
              <a:t>posedge</a:t>
            </a:r>
            <a:r>
              <a:rPr lang="en-US" dirty="0">
                <a:solidFill>
                  <a:srgbClr val="D13E25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clk</a:t>
            </a:r>
            <a:r>
              <a:rPr lang="en-US" dirty="0" smtClean="0">
                <a:solidFill>
                  <a:prstClr val="black"/>
                </a:solidFill>
              </a:rPr>
              <a:t>)</a:t>
            </a:r>
            <a:endParaRPr lang="en-US" dirty="0">
              <a:solidFill>
                <a:prstClr val="black"/>
              </a:solidFill>
            </a:endParaRPr>
          </a:p>
          <a:p>
            <a:pPr marL="0" lvl="0" indent="0">
              <a:buClr>
                <a:srgbClr val="3494BA"/>
              </a:buClr>
              <a:buNone/>
            </a:pPr>
            <a:r>
              <a:rPr lang="en-US" dirty="0">
                <a:solidFill>
                  <a:srgbClr val="D13E25"/>
                </a:solidFill>
              </a:rPr>
              <a:t>begin</a:t>
            </a:r>
          </a:p>
          <a:p>
            <a:pPr marL="0" lvl="0" indent="0">
              <a:buClr>
                <a:srgbClr val="3494BA"/>
              </a:buClr>
              <a:buNone/>
            </a:pPr>
            <a:r>
              <a:rPr lang="en-US" dirty="0">
                <a:solidFill>
                  <a:srgbClr val="D13E25"/>
                </a:solidFill>
              </a:rPr>
              <a:t>	if </a:t>
            </a:r>
            <a:r>
              <a:rPr lang="en-US" dirty="0">
                <a:solidFill>
                  <a:prstClr val="black"/>
                </a:solidFill>
              </a:rPr>
              <a:t>(reset == </a:t>
            </a:r>
            <a:r>
              <a:rPr lang="en-US" dirty="0" smtClean="0">
                <a:solidFill>
                  <a:prstClr val="black"/>
                </a:solidFill>
              </a:rPr>
              <a:t>1) </a:t>
            </a:r>
            <a:r>
              <a:rPr lang="en-US" dirty="0">
                <a:solidFill>
                  <a:prstClr val="black"/>
                </a:solidFill>
              </a:rPr>
              <a:t>q &lt;= 0; </a:t>
            </a:r>
            <a:r>
              <a:rPr lang="en-US" dirty="0">
                <a:solidFill>
                  <a:srgbClr val="92D050"/>
                </a:solidFill>
              </a:rPr>
              <a:t>// when reset</a:t>
            </a:r>
          </a:p>
          <a:p>
            <a:pPr marL="0" lvl="0" indent="0">
              <a:buClr>
                <a:srgbClr val="3494BA"/>
              </a:buClr>
              <a:buNone/>
            </a:pPr>
            <a:r>
              <a:rPr lang="en-US" dirty="0">
                <a:solidFill>
                  <a:srgbClr val="D13E25"/>
                </a:solidFill>
              </a:rPr>
              <a:t>	else </a:t>
            </a:r>
            <a:r>
              <a:rPr lang="en-US" dirty="0">
                <a:solidFill>
                  <a:prstClr val="black"/>
                </a:solidFill>
              </a:rPr>
              <a:t>q &lt;= d</a:t>
            </a:r>
            <a:r>
              <a:rPr lang="en-US" dirty="0">
                <a:solidFill>
                  <a:srgbClr val="D13E25"/>
                </a:solidFill>
              </a:rPr>
              <a:t>; </a:t>
            </a:r>
            <a:r>
              <a:rPr lang="en-US" dirty="0">
                <a:solidFill>
                  <a:srgbClr val="92D050"/>
                </a:solidFill>
              </a:rPr>
              <a:t>// when </a:t>
            </a:r>
            <a:r>
              <a:rPr lang="en-US" dirty="0" err="1">
                <a:solidFill>
                  <a:srgbClr val="92D050"/>
                </a:solidFill>
              </a:rPr>
              <a:t>clk</a:t>
            </a:r>
            <a:endParaRPr lang="en-US" dirty="0">
              <a:solidFill>
                <a:srgbClr val="92D050"/>
              </a:solidFill>
            </a:endParaRPr>
          </a:p>
          <a:p>
            <a:pPr marL="0" lvl="0" indent="0">
              <a:buClr>
                <a:srgbClr val="3494BA"/>
              </a:buClr>
              <a:buNone/>
            </a:pPr>
            <a:r>
              <a:rPr lang="en-US" dirty="0">
                <a:solidFill>
                  <a:srgbClr val="D13E25"/>
                </a:solidFill>
              </a:rPr>
              <a:t>end</a:t>
            </a:r>
          </a:p>
          <a:p>
            <a:pPr marL="0" lvl="0" indent="0">
              <a:buClr>
                <a:srgbClr val="3494BA"/>
              </a:buClr>
              <a:buNone/>
            </a:pPr>
            <a:r>
              <a:rPr lang="en-US" dirty="0" err="1">
                <a:solidFill>
                  <a:srgbClr val="D13E25"/>
                </a:solidFill>
              </a:rPr>
              <a:t>endmodule</a:t>
            </a:r>
            <a:endParaRPr lang="en-US" dirty="0">
              <a:solidFill>
                <a:srgbClr val="D13E25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78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 Flip-Flop with Enable and Reset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3494BA"/>
              </a:buClr>
              <a:buNone/>
            </a:pPr>
            <a:r>
              <a:rPr lang="en-US" dirty="0">
                <a:solidFill>
                  <a:srgbClr val="D13E25"/>
                </a:solidFill>
              </a:rPr>
              <a:t>module </a:t>
            </a:r>
            <a:r>
              <a:rPr lang="en-US" dirty="0" err="1">
                <a:solidFill>
                  <a:srgbClr val="D13E25"/>
                </a:solidFill>
              </a:rPr>
              <a:t>D_ff</a:t>
            </a:r>
            <a:r>
              <a:rPr lang="en-US" dirty="0">
                <a:solidFill>
                  <a:srgbClr val="D13E25"/>
                </a:solidFill>
              </a:rPr>
              <a:t> (input </a:t>
            </a:r>
            <a:r>
              <a:rPr lang="en-US" dirty="0" err="1">
                <a:solidFill>
                  <a:prstClr val="black"/>
                </a:solidFill>
              </a:rPr>
              <a:t>clk</a:t>
            </a:r>
            <a:r>
              <a:rPr lang="en-US" dirty="0">
                <a:solidFill>
                  <a:prstClr val="black"/>
                </a:solidFill>
              </a:rPr>
              <a:t>,</a:t>
            </a:r>
            <a:r>
              <a:rPr lang="en-US" dirty="0">
                <a:solidFill>
                  <a:srgbClr val="D13E25"/>
                </a:solidFill>
              </a:rPr>
              <a:t> input </a:t>
            </a:r>
            <a:r>
              <a:rPr lang="en-US" dirty="0">
                <a:solidFill>
                  <a:prstClr val="black"/>
                </a:solidFill>
              </a:rPr>
              <a:t>reset,</a:t>
            </a:r>
            <a:r>
              <a:rPr lang="en-US" dirty="0">
                <a:solidFill>
                  <a:srgbClr val="D13E25"/>
                </a:solidFill>
              </a:rPr>
              <a:t> input </a:t>
            </a:r>
            <a:r>
              <a:rPr lang="en-US" dirty="0" smtClean="0">
                <a:solidFill>
                  <a:prstClr val="black"/>
                </a:solidFill>
              </a:rPr>
              <a:t>d, </a:t>
            </a:r>
            <a:r>
              <a:rPr lang="en-US" dirty="0">
                <a:solidFill>
                  <a:srgbClr val="D13E25"/>
                </a:solidFill>
              </a:rPr>
              <a:t>input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en</a:t>
            </a:r>
            <a:r>
              <a:rPr lang="en-US" dirty="0" smtClean="0">
                <a:solidFill>
                  <a:prstClr val="black"/>
                </a:solidFill>
              </a:rPr>
              <a:t>,</a:t>
            </a:r>
            <a:r>
              <a:rPr lang="en-US" dirty="0" smtClean="0">
                <a:solidFill>
                  <a:srgbClr val="D13E25"/>
                </a:solidFill>
              </a:rPr>
              <a:t> </a:t>
            </a:r>
            <a:r>
              <a:rPr lang="en-US" dirty="0">
                <a:solidFill>
                  <a:srgbClr val="D13E25"/>
                </a:solidFill>
              </a:rPr>
              <a:t>output </a:t>
            </a:r>
            <a:r>
              <a:rPr lang="en-US" dirty="0" err="1">
                <a:solidFill>
                  <a:srgbClr val="D13E25"/>
                </a:solidFill>
              </a:rPr>
              <a:t>reg</a:t>
            </a:r>
            <a:r>
              <a:rPr lang="en-US" dirty="0">
                <a:solidFill>
                  <a:srgbClr val="D13E25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q);</a:t>
            </a:r>
          </a:p>
          <a:p>
            <a:pPr marL="0" indent="0">
              <a:buNone/>
            </a:pPr>
            <a:r>
              <a:rPr lang="en-US" dirty="0">
                <a:solidFill>
                  <a:srgbClr val="D13E25"/>
                </a:solidFill>
              </a:rPr>
              <a:t>always </a:t>
            </a:r>
            <a:r>
              <a:rPr lang="en-US" dirty="0">
                <a:solidFill>
                  <a:prstClr val="black"/>
                </a:solidFill>
              </a:rPr>
              <a:t>@ 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>
                <a:solidFill>
                  <a:srgbClr val="D13E25"/>
                </a:solidFill>
              </a:rPr>
              <a:t>negedge</a:t>
            </a:r>
            <a:r>
              <a:rPr lang="en-US" dirty="0">
                <a:solidFill>
                  <a:srgbClr val="D13E25"/>
                </a:solidFill>
              </a:rPr>
              <a:t> </a:t>
            </a:r>
            <a:r>
              <a:rPr lang="en-US" dirty="0" err="1"/>
              <a:t>clk</a:t>
            </a:r>
            <a:r>
              <a:rPr lang="en-US" dirty="0"/>
              <a:t>,</a:t>
            </a:r>
            <a:r>
              <a:rPr lang="en-US" dirty="0">
                <a:solidFill>
                  <a:srgbClr val="D13E25"/>
                </a:solidFill>
              </a:rPr>
              <a:t> </a:t>
            </a:r>
            <a:r>
              <a:rPr lang="en-US" dirty="0" err="1">
                <a:solidFill>
                  <a:srgbClr val="D13E25"/>
                </a:solidFill>
              </a:rPr>
              <a:t>posedge</a:t>
            </a:r>
            <a:r>
              <a:rPr lang="en-US" dirty="0">
                <a:solidFill>
                  <a:srgbClr val="D13E25"/>
                </a:solidFill>
              </a:rPr>
              <a:t> </a:t>
            </a:r>
            <a:r>
              <a:rPr lang="en-US" dirty="0"/>
              <a:t>reset)</a:t>
            </a:r>
          </a:p>
          <a:p>
            <a:pPr marL="0" lvl="0" indent="0">
              <a:buClr>
                <a:srgbClr val="3494BA"/>
              </a:buClr>
              <a:buNone/>
            </a:pPr>
            <a:r>
              <a:rPr lang="en-US" dirty="0" smtClean="0">
                <a:solidFill>
                  <a:srgbClr val="D13E25"/>
                </a:solidFill>
              </a:rPr>
              <a:t>begin</a:t>
            </a:r>
            <a:endParaRPr lang="en-US" dirty="0">
              <a:solidFill>
                <a:srgbClr val="D13E25"/>
              </a:solidFill>
            </a:endParaRPr>
          </a:p>
          <a:p>
            <a:pPr marL="0" lvl="0" indent="0">
              <a:buClr>
                <a:srgbClr val="3494BA"/>
              </a:buClr>
              <a:buNone/>
            </a:pPr>
            <a:r>
              <a:rPr lang="en-US" dirty="0">
                <a:solidFill>
                  <a:srgbClr val="D13E25"/>
                </a:solidFill>
              </a:rPr>
              <a:t>	if </a:t>
            </a:r>
            <a:r>
              <a:rPr lang="en-US" dirty="0">
                <a:solidFill>
                  <a:prstClr val="black"/>
                </a:solidFill>
              </a:rPr>
              <a:t>(reset == </a:t>
            </a:r>
            <a:r>
              <a:rPr lang="en-US" dirty="0" smtClean="0">
                <a:solidFill>
                  <a:prstClr val="black"/>
                </a:solidFill>
              </a:rPr>
              <a:t>1) </a:t>
            </a:r>
            <a:r>
              <a:rPr lang="en-US" dirty="0">
                <a:solidFill>
                  <a:prstClr val="black"/>
                </a:solidFill>
              </a:rPr>
              <a:t>q &lt;= 0; </a:t>
            </a:r>
            <a:r>
              <a:rPr lang="en-US" dirty="0">
                <a:solidFill>
                  <a:srgbClr val="92D050"/>
                </a:solidFill>
              </a:rPr>
              <a:t>// when reset</a:t>
            </a:r>
          </a:p>
          <a:p>
            <a:pPr marL="0" lvl="0" indent="0">
              <a:buClr>
                <a:srgbClr val="3494BA"/>
              </a:buClr>
              <a:buNone/>
            </a:pPr>
            <a:r>
              <a:rPr lang="en-US" dirty="0">
                <a:solidFill>
                  <a:srgbClr val="D13E25"/>
                </a:solidFill>
              </a:rPr>
              <a:t>	else </a:t>
            </a:r>
            <a:r>
              <a:rPr lang="en-US" dirty="0" smtClean="0">
                <a:solidFill>
                  <a:srgbClr val="D13E25"/>
                </a:solidFill>
              </a:rPr>
              <a:t> if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 err="1" smtClean="0">
                <a:solidFill>
                  <a:schemeClr val="tx1"/>
                </a:solidFill>
              </a:rPr>
              <a:t>en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  <a:r>
              <a:rPr lang="en-US" dirty="0" smtClean="0">
                <a:solidFill>
                  <a:prstClr val="black"/>
                </a:solidFill>
              </a:rPr>
              <a:t>q </a:t>
            </a:r>
            <a:r>
              <a:rPr lang="en-US" dirty="0">
                <a:solidFill>
                  <a:prstClr val="black"/>
                </a:solidFill>
              </a:rPr>
              <a:t>&lt;= d</a:t>
            </a:r>
            <a:r>
              <a:rPr lang="en-US" dirty="0">
                <a:solidFill>
                  <a:srgbClr val="D13E25"/>
                </a:solidFill>
              </a:rPr>
              <a:t>; </a:t>
            </a:r>
            <a:r>
              <a:rPr lang="en-US" dirty="0">
                <a:solidFill>
                  <a:srgbClr val="92D050"/>
                </a:solidFill>
              </a:rPr>
              <a:t>// </a:t>
            </a:r>
            <a:r>
              <a:rPr lang="en-US" dirty="0" smtClean="0">
                <a:solidFill>
                  <a:srgbClr val="92D050"/>
                </a:solidFill>
              </a:rPr>
              <a:t>when </a:t>
            </a:r>
            <a:r>
              <a:rPr lang="en-US" dirty="0" err="1" smtClean="0">
                <a:solidFill>
                  <a:srgbClr val="92D050"/>
                </a:solidFill>
              </a:rPr>
              <a:t>enble</a:t>
            </a:r>
            <a:r>
              <a:rPr lang="en-US" dirty="0" smtClean="0">
                <a:solidFill>
                  <a:srgbClr val="92D050"/>
                </a:solidFill>
              </a:rPr>
              <a:t> and </a:t>
            </a:r>
            <a:r>
              <a:rPr lang="en-US" dirty="0" err="1">
                <a:solidFill>
                  <a:srgbClr val="92D050"/>
                </a:solidFill>
              </a:rPr>
              <a:t>clk</a:t>
            </a:r>
            <a:endParaRPr lang="en-US" dirty="0">
              <a:solidFill>
                <a:srgbClr val="92D050"/>
              </a:solidFill>
            </a:endParaRPr>
          </a:p>
          <a:p>
            <a:pPr marL="0" lvl="0" indent="0">
              <a:buClr>
                <a:srgbClr val="3494BA"/>
              </a:buClr>
              <a:buNone/>
            </a:pPr>
            <a:r>
              <a:rPr lang="en-US" dirty="0">
                <a:solidFill>
                  <a:srgbClr val="D13E25"/>
                </a:solidFill>
              </a:rPr>
              <a:t>end</a:t>
            </a:r>
          </a:p>
          <a:p>
            <a:pPr marL="0" lvl="0" indent="0">
              <a:buClr>
                <a:srgbClr val="3494BA"/>
              </a:buClr>
              <a:buNone/>
            </a:pPr>
            <a:r>
              <a:rPr lang="en-US" dirty="0" err="1">
                <a:solidFill>
                  <a:srgbClr val="D13E25"/>
                </a:solidFill>
              </a:rPr>
              <a:t>endmodule</a:t>
            </a:r>
            <a:endParaRPr lang="en-US" dirty="0">
              <a:solidFill>
                <a:srgbClr val="D13E25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26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T </a:t>
            </a:r>
            <a:r>
              <a:rPr lang="en-US" dirty="0"/>
              <a:t>Flip-Flop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68473" y="2329419"/>
            <a:ext cx="1536325" cy="296900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72473" y="2006253"/>
            <a:ext cx="6096000" cy="320600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457200">
              <a:spcBef>
                <a:spcPts val="1000"/>
              </a:spcBef>
              <a:buClr>
                <a:srgbClr val="3494BA"/>
              </a:buClr>
              <a:buSzPct val="80000"/>
            </a:pPr>
            <a:r>
              <a:rPr lang="en-US" dirty="0">
                <a:solidFill>
                  <a:srgbClr val="D13E25"/>
                </a:solidFill>
              </a:rPr>
              <a:t>module </a:t>
            </a:r>
            <a:r>
              <a:rPr lang="en-US" dirty="0" err="1" smtClean="0">
                <a:solidFill>
                  <a:srgbClr val="D13E25"/>
                </a:solidFill>
              </a:rPr>
              <a:t>T_ff</a:t>
            </a:r>
            <a:r>
              <a:rPr lang="en-US" dirty="0" smtClean="0">
                <a:solidFill>
                  <a:srgbClr val="D13E25"/>
                </a:solidFill>
              </a:rPr>
              <a:t> </a:t>
            </a:r>
            <a:r>
              <a:rPr lang="en-US" dirty="0">
                <a:solidFill>
                  <a:srgbClr val="D13E25"/>
                </a:solidFill>
              </a:rPr>
              <a:t>(input </a:t>
            </a:r>
            <a:r>
              <a:rPr lang="en-US" dirty="0" err="1">
                <a:solidFill>
                  <a:prstClr val="black"/>
                </a:solidFill>
              </a:rPr>
              <a:t>clk</a:t>
            </a:r>
            <a:r>
              <a:rPr lang="en-US" dirty="0">
                <a:solidFill>
                  <a:prstClr val="black"/>
                </a:solidFill>
              </a:rPr>
              <a:t>,</a:t>
            </a:r>
            <a:r>
              <a:rPr lang="en-US" dirty="0">
                <a:solidFill>
                  <a:srgbClr val="D13E25"/>
                </a:solidFill>
              </a:rPr>
              <a:t> input </a:t>
            </a:r>
            <a:r>
              <a:rPr lang="en-US" dirty="0">
                <a:solidFill>
                  <a:prstClr val="black"/>
                </a:solidFill>
              </a:rPr>
              <a:t>reset</a:t>
            </a:r>
            <a:r>
              <a:rPr lang="en-US" dirty="0" smtClean="0">
                <a:solidFill>
                  <a:prstClr val="black"/>
                </a:solidFill>
              </a:rPr>
              <a:t>,</a:t>
            </a:r>
            <a:r>
              <a:rPr lang="en-US" dirty="0" smtClean="0">
                <a:solidFill>
                  <a:srgbClr val="D13E25"/>
                </a:solidFill>
              </a:rPr>
              <a:t> output </a:t>
            </a:r>
            <a:r>
              <a:rPr lang="en-US" dirty="0" smtClean="0">
                <a:solidFill>
                  <a:prstClr val="black"/>
                </a:solidFill>
              </a:rPr>
              <a:t>q);</a:t>
            </a:r>
          </a:p>
          <a:p>
            <a:pPr lvl="0" defTabSz="457200">
              <a:spcBef>
                <a:spcPts val="1000"/>
              </a:spcBef>
              <a:buClr>
                <a:srgbClr val="3494BA"/>
              </a:buClr>
              <a:buSzPct val="80000"/>
            </a:pPr>
            <a:r>
              <a:rPr lang="en-US" dirty="0" smtClean="0">
                <a:solidFill>
                  <a:srgbClr val="D13E25"/>
                </a:solidFill>
              </a:rPr>
              <a:t>wire </a:t>
            </a:r>
            <a:r>
              <a:rPr lang="en-US" dirty="0" smtClean="0">
                <a:solidFill>
                  <a:prstClr val="black"/>
                </a:solidFill>
              </a:rPr>
              <a:t>d;</a:t>
            </a:r>
          </a:p>
          <a:p>
            <a:pPr lvl="0" defTabSz="457200">
              <a:spcBef>
                <a:spcPts val="1000"/>
              </a:spcBef>
              <a:buClr>
                <a:srgbClr val="3494BA"/>
              </a:buClr>
              <a:buSzPct val="80000"/>
            </a:pPr>
            <a:r>
              <a:rPr lang="en-US" dirty="0" smtClean="0">
                <a:solidFill>
                  <a:prstClr val="black"/>
                </a:solidFill>
              </a:rPr>
              <a:t>	</a:t>
            </a:r>
            <a:r>
              <a:rPr lang="en-US" dirty="0" err="1" smtClean="0">
                <a:solidFill>
                  <a:prstClr val="black"/>
                </a:solidFill>
              </a:rPr>
              <a:t>D_ff</a:t>
            </a:r>
            <a:r>
              <a:rPr lang="en-US" dirty="0" smtClean="0">
                <a:solidFill>
                  <a:prstClr val="black"/>
                </a:solidFill>
              </a:rPr>
              <a:t> dff1 (</a:t>
            </a:r>
            <a:r>
              <a:rPr lang="en-US" dirty="0" err="1" smtClean="0">
                <a:solidFill>
                  <a:prstClr val="black"/>
                </a:solidFill>
              </a:rPr>
              <a:t>clk</a:t>
            </a:r>
            <a:r>
              <a:rPr lang="en-US" dirty="0" smtClean="0">
                <a:solidFill>
                  <a:prstClr val="black"/>
                </a:solidFill>
              </a:rPr>
              <a:t>, reset, d, q);</a:t>
            </a:r>
          </a:p>
          <a:p>
            <a:pPr lvl="0" defTabSz="457200">
              <a:spcBef>
                <a:spcPts val="1000"/>
              </a:spcBef>
              <a:buClr>
                <a:srgbClr val="3494BA"/>
              </a:buClr>
              <a:buSzPct val="80000"/>
            </a:pPr>
            <a:r>
              <a:rPr lang="en-US" dirty="0" smtClean="0">
                <a:solidFill>
                  <a:prstClr val="black"/>
                </a:solidFill>
              </a:rPr>
              <a:t>	not n1(</a:t>
            </a:r>
            <a:r>
              <a:rPr lang="en-US" dirty="0" err="1" smtClean="0">
                <a:solidFill>
                  <a:prstClr val="black"/>
                </a:solidFill>
              </a:rPr>
              <a:t>d,q</a:t>
            </a:r>
            <a:r>
              <a:rPr lang="en-US" dirty="0" smtClean="0">
                <a:solidFill>
                  <a:prstClr val="black"/>
                </a:solidFill>
              </a:rPr>
              <a:t>);</a:t>
            </a:r>
          </a:p>
          <a:p>
            <a:pPr lvl="0" defTabSz="457200">
              <a:spcBef>
                <a:spcPts val="1000"/>
              </a:spcBef>
              <a:buClr>
                <a:srgbClr val="3494BA"/>
              </a:buClr>
              <a:buSzPct val="80000"/>
            </a:pPr>
            <a:r>
              <a:rPr lang="en-US" dirty="0" err="1">
                <a:solidFill>
                  <a:srgbClr val="D13E25"/>
                </a:solidFill>
              </a:rPr>
              <a:t>endmodule</a:t>
            </a:r>
            <a:endParaRPr lang="en-US" dirty="0">
              <a:solidFill>
                <a:srgbClr val="D13E25"/>
              </a:solidFill>
            </a:endParaRPr>
          </a:p>
          <a:p>
            <a:pPr lvl="0" defTabSz="457200">
              <a:spcBef>
                <a:spcPts val="1000"/>
              </a:spcBef>
              <a:buClr>
                <a:srgbClr val="3494BA"/>
              </a:buClr>
              <a:buSzPct val="80000"/>
            </a:pPr>
            <a:endParaRPr lang="en-US" dirty="0" smtClean="0">
              <a:solidFill>
                <a:prstClr val="black"/>
              </a:solidFill>
            </a:endParaRPr>
          </a:p>
          <a:p>
            <a:pPr lvl="0" defTabSz="457200">
              <a:spcBef>
                <a:spcPts val="1000"/>
              </a:spcBef>
              <a:buClr>
                <a:srgbClr val="3494BA"/>
              </a:buClr>
              <a:buSzPct val="80000"/>
            </a:pPr>
            <a:endParaRPr lang="en-US" dirty="0">
              <a:solidFill>
                <a:prstClr val="black"/>
              </a:solidFill>
            </a:endParaRPr>
          </a:p>
          <a:p>
            <a:pPr lvl="0" defTabSz="457200">
              <a:spcBef>
                <a:spcPts val="1000"/>
              </a:spcBef>
              <a:buClr>
                <a:srgbClr val="3494BA"/>
              </a:buClr>
              <a:buSzPct val="80000"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96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Model </a:t>
            </a:r>
            <a:r>
              <a:rPr lang="en-US" dirty="0" smtClean="0"/>
              <a:t>: 4-bit </a:t>
            </a:r>
            <a:r>
              <a:rPr lang="en-US" dirty="0"/>
              <a:t>Counter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494" y="1699035"/>
            <a:ext cx="8596668" cy="3880773"/>
          </a:xfrm>
        </p:spPr>
        <p:txBody>
          <a:bodyPr/>
          <a:lstStyle/>
          <a:p>
            <a:pPr marL="0" indent="0">
              <a:buClr>
                <a:srgbClr val="3494BA"/>
              </a:buClr>
              <a:buNone/>
            </a:pPr>
            <a:r>
              <a:rPr lang="en-US" dirty="0" smtClean="0">
                <a:solidFill>
                  <a:srgbClr val="D13E25"/>
                </a:solidFill>
              </a:rPr>
              <a:t>module </a:t>
            </a:r>
            <a:r>
              <a:rPr lang="en-US" dirty="0" err="1">
                <a:solidFill>
                  <a:schemeClr val="tx1"/>
                </a:solidFill>
              </a:rPr>
              <a:t>ripple_carry_counter</a:t>
            </a:r>
            <a:r>
              <a:rPr lang="en-US" dirty="0">
                <a:solidFill>
                  <a:schemeClr val="tx1"/>
                </a:solidFill>
              </a:rPr>
              <a:t> (q, </a:t>
            </a:r>
            <a:r>
              <a:rPr lang="en-US" dirty="0" err="1">
                <a:solidFill>
                  <a:schemeClr val="tx1"/>
                </a:solidFill>
              </a:rPr>
              <a:t>clk</a:t>
            </a:r>
            <a:r>
              <a:rPr lang="en-US" dirty="0">
                <a:solidFill>
                  <a:schemeClr val="tx1"/>
                </a:solidFill>
              </a:rPr>
              <a:t>, reset);</a:t>
            </a:r>
          </a:p>
          <a:p>
            <a:pPr marL="0" indent="0">
              <a:buClr>
                <a:srgbClr val="3494BA"/>
              </a:buClr>
              <a:buNone/>
            </a:pPr>
            <a:r>
              <a:rPr lang="en-US" dirty="0" smtClean="0">
                <a:solidFill>
                  <a:srgbClr val="D13E25"/>
                </a:solidFill>
              </a:rPr>
              <a:t>output </a:t>
            </a:r>
            <a:r>
              <a:rPr lang="en-US" dirty="0">
                <a:solidFill>
                  <a:schemeClr val="tx1"/>
                </a:solidFill>
              </a:rPr>
              <a:t>[3:0] q;</a:t>
            </a:r>
          </a:p>
          <a:p>
            <a:pPr marL="0" indent="0">
              <a:buClr>
                <a:srgbClr val="3494BA"/>
              </a:buClr>
              <a:buNone/>
            </a:pPr>
            <a:r>
              <a:rPr lang="en-US" dirty="0">
                <a:solidFill>
                  <a:srgbClr val="D13E25"/>
                </a:solidFill>
              </a:rPr>
              <a:t>input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clk</a:t>
            </a:r>
            <a:r>
              <a:rPr lang="en-US" dirty="0">
                <a:solidFill>
                  <a:schemeClr val="tx1"/>
                </a:solidFill>
              </a:rPr>
              <a:t>, reset;</a:t>
            </a:r>
          </a:p>
          <a:p>
            <a:pPr marL="0" indent="0">
              <a:buClr>
                <a:srgbClr val="3494BA"/>
              </a:buClr>
              <a:buNone/>
            </a:pPr>
            <a:r>
              <a:rPr lang="en-US" dirty="0" smtClean="0">
                <a:solidFill>
                  <a:schemeClr val="tx1"/>
                </a:solidFill>
              </a:rPr>
              <a:t>	</a:t>
            </a:r>
            <a:r>
              <a:rPr lang="en-US" dirty="0" err="1" smtClean="0">
                <a:solidFill>
                  <a:schemeClr val="tx1"/>
                </a:solidFill>
              </a:rPr>
              <a:t>T_ff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tff0(q[0], </a:t>
            </a:r>
            <a:r>
              <a:rPr lang="en-US" dirty="0" err="1">
                <a:solidFill>
                  <a:schemeClr val="tx1"/>
                </a:solidFill>
              </a:rPr>
              <a:t>clk</a:t>
            </a:r>
            <a:r>
              <a:rPr lang="en-US" dirty="0">
                <a:solidFill>
                  <a:schemeClr val="tx1"/>
                </a:solidFill>
              </a:rPr>
              <a:t>, reset);</a:t>
            </a:r>
          </a:p>
          <a:p>
            <a:pPr marL="0" indent="0">
              <a:buClr>
                <a:srgbClr val="3494BA"/>
              </a:buClr>
              <a:buNone/>
            </a:pPr>
            <a:r>
              <a:rPr lang="en-US" dirty="0" smtClean="0">
                <a:solidFill>
                  <a:schemeClr val="tx1"/>
                </a:solidFill>
              </a:rPr>
              <a:t>	</a:t>
            </a:r>
            <a:r>
              <a:rPr lang="en-US" dirty="0" err="1" smtClean="0">
                <a:solidFill>
                  <a:schemeClr val="tx1"/>
                </a:solidFill>
              </a:rPr>
              <a:t>T_ff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tff1(q[1], q[0], reset);</a:t>
            </a:r>
          </a:p>
          <a:p>
            <a:pPr marL="0" indent="0">
              <a:buClr>
                <a:srgbClr val="3494BA"/>
              </a:buClr>
              <a:buNone/>
            </a:pPr>
            <a:r>
              <a:rPr lang="en-US" dirty="0" smtClean="0">
                <a:solidFill>
                  <a:schemeClr val="tx1"/>
                </a:solidFill>
              </a:rPr>
              <a:t>	</a:t>
            </a:r>
            <a:r>
              <a:rPr lang="en-US" dirty="0" err="1" smtClean="0">
                <a:solidFill>
                  <a:schemeClr val="tx1"/>
                </a:solidFill>
              </a:rPr>
              <a:t>T_ff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tff2(q[2], q[1], reset);</a:t>
            </a:r>
          </a:p>
          <a:p>
            <a:pPr marL="0" indent="0">
              <a:buClr>
                <a:srgbClr val="3494BA"/>
              </a:buClr>
              <a:buNone/>
            </a:pPr>
            <a:r>
              <a:rPr lang="en-US" dirty="0" smtClean="0">
                <a:solidFill>
                  <a:schemeClr val="tx1"/>
                </a:solidFill>
              </a:rPr>
              <a:t>	</a:t>
            </a:r>
            <a:r>
              <a:rPr lang="en-US" dirty="0" err="1" smtClean="0">
                <a:solidFill>
                  <a:schemeClr val="tx1"/>
                </a:solidFill>
              </a:rPr>
              <a:t>T_ff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tff3(q[3], q[2], reset);</a:t>
            </a:r>
          </a:p>
          <a:p>
            <a:pPr marL="0" indent="0">
              <a:buClr>
                <a:srgbClr val="3494BA"/>
              </a:buClr>
              <a:buNone/>
            </a:pPr>
            <a:r>
              <a:rPr lang="en-US" dirty="0" err="1" smtClean="0">
                <a:solidFill>
                  <a:srgbClr val="D13E25"/>
                </a:solidFill>
              </a:rPr>
              <a:t>endmodule</a:t>
            </a:r>
            <a:endParaRPr lang="en-US" dirty="0">
              <a:solidFill>
                <a:srgbClr val="D13E25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5761" y="2605543"/>
            <a:ext cx="3810330" cy="142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99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836" y="1759994"/>
            <a:ext cx="8596668" cy="3880773"/>
          </a:xfrm>
        </p:spPr>
        <p:txBody>
          <a:bodyPr>
            <a:normAutofit/>
          </a:bodyPr>
          <a:lstStyle/>
          <a:p>
            <a:r>
              <a:rPr lang="en-US" dirty="0"/>
              <a:t>Each FSM consists of three separate parts:</a:t>
            </a:r>
          </a:p>
          <a:p>
            <a:pPr lvl="1"/>
            <a:r>
              <a:rPr lang="en-US" sz="1700" dirty="0" smtClean="0"/>
              <a:t>next </a:t>
            </a:r>
            <a:r>
              <a:rPr lang="en-US" sz="1700" dirty="0"/>
              <a:t>state logic</a:t>
            </a:r>
          </a:p>
          <a:p>
            <a:pPr lvl="1"/>
            <a:r>
              <a:rPr lang="en-US" sz="1700" dirty="0" smtClean="0"/>
              <a:t>state </a:t>
            </a:r>
            <a:r>
              <a:rPr lang="en-US" sz="1700" dirty="0"/>
              <a:t>register</a:t>
            </a:r>
          </a:p>
          <a:p>
            <a:pPr lvl="1"/>
            <a:r>
              <a:rPr lang="en-US" sz="1700" dirty="0" smtClean="0"/>
              <a:t>output </a:t>
            </a:r>
            <a:r>
              <a:rPr lang="en-US" sz="1700" dirty="0"/>
              <a:t>logic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509" y="4214187"/>
            <a:ext cx="6622868" cy="1313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25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79222"/>
            <a:ext cx="8596668" cy="1320800"/>
          </a:xfrm>
        </p:spPr>
        <p:txBody>
          <a:bodyPr/>
          <a:lstStyle/>
          <a:p>
            <a:r>
              <a:rPr lang="en-US" dirty="0"/>
              <a:t>FSM Verilog Implementation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43786" y="967514"/>
            <a:ext cx="2230216" cy="548818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04800" y="1890824"/>
            <a:ext cx="7201989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module</a:t>
            </a:r>
            <a:r>
              <a:rPr lang="en-US" dirty="0" smtClean="0"/>
              <a:t> FSM (q, </a:t>
            </a:r>
            <a:r>
              <a:rPr lang="en-US" dirty="0" err="1" smtClean="0"/>
              <a:t>i</a:t>
            </a:r>
            <a:r>
              <a:rPr lang="en-US" dirty="0" smtClean="0"/>
              <a:t>, </a:t>
            </a:r>
            <a:r>
              <a:rPr lang="en-US" dirty="0" err="1" smtClean="0"/>
              <a:t>clk</a:t>
            </a:r>
            <a:r>
              <a:rPr lang="en-US" dirty="0" smtClean="0"/>
              <a:t>, </a:t>
            </a:r>
            <a:r>
              <a:rPr lang="en-US" dirty="0" err="1" smtClean="0"/>
              <a:t>rst</a:t>
            </a:r>
            <a:r>
              <a:rPr lang="en-US" dirty="0" smtClean="0"/>
              <a:t>);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input</a:t>
            </a:r>
            <a:r>
              <a:rPr lang="en-US" dirty="0" smtClean="0"/>
              <a:t> </a:t>
            </a:r>
            <a:r>
              <a:rPr lang="en-US" dirty="0" err="1" smtClean="0"/>
              <a:t>clk,i</a:t>
            </a:r>
            <a:r>
              <a:rPr lang="en-US" dirty="0" smtClean="0"/>
              <a:t>, </a:t>
            </a:r>
            <a:r>
              <a:rPr lang="en-US" dirty="0" err="1" smtClean="0"/>
              <a:t>rst</a:t>
            </a:r>
            <a:r>
              <a:rPr lang="en-US" dirty="0" smtClean="0"/>
              <a:t>;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output</a:t>
            </a:r>
            <a:r>
              <a:rPr lang="en-US" dirty="0" smtClean="0"/>
              <a:t> q;</a:t>
            </a:r>
          </a:p>
          <a:p>
            <a:pPr lvl="1"/>
            <a:r>
              <a:rPr lang="en-US" dirty="0" err="1">
                <a:solidFill>
                  <a:srgbClr val="C00000"/>
                </a:solidFill>
              </a:rPr>
              <a:t>reg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/>
              <a:t>q;</a:t>
            </a:r>
          </a:p>
          <a:p>
            <a:pPr lvl="1"/>
            <a:r>
              <a:rPr lang="en-US" dirty="0" err="1">
                <a:solidFill>
                  <a:srgbClr val="C00000"/>
                </a:solidFill>
              </a:rPr>
              <a:t>reg</a:t>
            </a:r>
            <a:r>
              <a:rPr lang="en-US" dirty="0" smtClean="0"/>
              <a:t> [1:0] state, </a:t>
            </a:r>
            <a:r>
              <a:rPr lang="en-US" dirty="0" err="1" smtClean="0"/>
              <a:t>nextstate</a:t>
            </a:r>
            <a:r>
              <a:rPr lang="en-US" dirty="0" smtClean="0"/>
              <a:t>;</a:t>
            </a:r>
          </a:p>
          <a:p>
            <a:pPr lvl="1"/>
            <a:endParaRPr lang="en-US" dirty="0" smtClean="0"/>
          </a:p>
          <a:p>
            <a:pPr lvl="1"/>
            <a:r>
              <a:rPr lang="en-US" sz="1700" dirty="0" smtClean="0">
                <a:solidFill>
                  <a:srgbClr val="92D050"/>
                </a:solidFill>
              </a:rPr>
              <a:t>//The parameter descriptions are optional, it makes reading easier</a:t>
            </a:r>
            <a:endParaRPr lang="en-US" sz="1700" dirty="0" smtClean="0"/>
          </a:p>
          <a:p>
            <a:pPr lvl="1"/>
            <a:r>
              <a:rPr lang="en-US" dirty="0">
                <a:solidFill>
                  <a:srgbClr val="C00000"/>
                </a:solidFill>
              </a:rPr>
              <a:t>parameter</a:t>
            </a:r>
            <a:r>
              <a:rPr lang="en-US" dirty="0" smtClean="0"/>
              <a:t> S0 = 2'b00, S1 = 2'b01,S2 = 2'b10;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5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255</TotalTime>
  <Words>275</Words>
  <Application>Microsoft Office PowerPoint</Application>
  <PresentationFormat>Widescreen</PresentationFormat>
  <Paragraphs>72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Tahoma</vt:lpstr>
      <vt:lpstr>Trebuchet MS</vt:lpstr>
      <vt:lpstr>Wingdings</vt:lpstr>
      <vt:lpstr>Wingdings 3</vt:lpstr>
      <vt:lpstr>Facet</vt:lpstr>
      <vt:lpstr>Sequential Circuits in Verilog </vt:lpstr>
      <vt:lpstr> D Flip-Flop</vt:lpstr>
      <vt:lpstr>D Flip-Flop with Asynchronous Reset</vt:lpstr>
      <vt:lpstr>D Flip-Flop with Synchronous Reset</vt:lpstr>
      <vt:lpstr>D Flip-Flop with Enable and Reset</vt:lpstr>
      <vt:lpstr> T Flip-Flop</vt:lpstr>
      <vt:lpstr>Structural Model : 4-bit Counter</vt:lpstr>
      <vt:lpstr>Finite State Machine</vt:lpstr>
      <vt:lpstr>FSM Verilog Implementation</vt:lpstr>
      <vt:lpstr>FSM Verilog Implementation:  Single Always Block</vt:lpstr>
      <vt:lpstr>FSM Verilog Implementation: 3-Always Block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Verilog for Sequential Circuits</dc:title>
  <dc:creator>hp</dc:creator>
  <cp:lastModifiedBy>nesreen</cp:lastModifiedBy>
  <cp:revision>33</cp:revision>
  <dcterms:created xsi:type="dcterms:W3CDTF">2020-07-26T08:50:06Z</dcterms:created>
  <dcterms:modified xsi:type="dcterms:W3CDTF">2020-07-20T21:02:50Z</dcterms:modified>
</cp:coreProperties>
</file>