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s/slide1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11.xml" ContentType="application/vnd.openxmlformats-officedocument.presentationml.slide+xml"/>
  <Override PartName="/ppt/slides/slide28.xml" ContentType="application/vnd.openxmlformats-officedocument.presentationml.slide+xml"/>
  <Override PartName="/ppt/slides/slide26.xml" ContentType="application/vnd.openxmlformats-officedocument.presentationml.slide+xml"/>
  <Override PartName="/ppt/slides/slide21.xml" ContentType="application/vnd.openxmlformats-officedocument.presentationml.slide+xml"/>
  <Override PartName="/ppt/slides/slide27.xml" ContentType="application/vnd.openxmlformats-officedocument.presentationml.slide+xml"/>
  <Override PartName="/ppt/slides/slide22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6" r:id="rId1"/>
  </p:sldMasterIdLst>
  <p:notesMasterIdLst>
    <p:notesMasterId r:id="rId35"/>
  </p:notesMasterIdLst>
  <p:sldIdLst>
    <p:sldId id="351" r:id="rId2"/>
    <p:sldId id="388" r:id="rId3"/>
    <p:sldId id="389" r:id="rId4"/>
    <p:sldId id="352" r:id="rId5"/>
    <p:sldId id="353" r:id="rId6"/>
    <p:sldId id="354" r:id="rId7"/>
    <p:sldId id="392" r:id="rId8"/>
    <p:sldId id="390" r:id="rId9"/>
    <p:sldId id="391" r:id="rId10"/>
    <p:sldId id="355" r:id="rId11"/>
    <p:sldId id="393" r:id="rId12"/>
    <p:sldId id="394" r:id="rId13"/>
    <p:sldId id="356" r:id="rId14"/>
    <p:sldId id="395" r:id="rId15"/>
    <p:sldId id="396" r:id="rId16"/>
    <p:sldId id="397" r:id="rId17"/>
    <p:sldId id="398" r:id="rId18"/>
    <p:sldId id="399" r:id="rId19"/>
    <p:sldId id="400" r:id="rId20"/>
    <p:sldId id="401" r:id="rId21"/>
    <p:sldId id="402" r:id="rId22"/>
    <p:sldId id="403" r:id="rId23"/>
    <p:sldId id="357" r:id="rId24"/>
    <p:sldId id="404" r:id="rId25"/>
    <p:sldId id="405" r:id="rId26"/>
    <p:sldId id="406" r:id="rId27"/>
    <p:sldId id="358" r:id="rId28"/>
    <p:sldId id="408" r:id="rId29"/>
    <p:sldId id="409" r:id="rId30"/>
    <p:sldId id="407" r:id="rId31"/>
    <p:sldId id="359" r:id="rId32"/>
    <p:sldId id="384" r:id="rId33"/>
    <p:sldId id="410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652889-7E82-4C15-B3F9-FE94BD10B7BD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63415C-2120-44EA-B4D5-CF87D5787AB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3691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68CB3A0-8F23-4335-BA18-2F858D2F9CEA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68CB3A0-8F23-4335-BA18-2F858D2F9CEA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CB3A0-8F23-4335-BA18-2F858D2F9CEA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68CB3A0-8F23-4335-BA18-2F858D2F9CEA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68CB3A0-8F23-4335-BA18-2F858D2F9CEA}" type="datetimeFigureOut">
              <a:rPr lang="en-US" smtClean="0"/>
              <a:pPr/>
              <a:t>3/4/2019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70DCC03-55F8-4B63-9C69-6FF9F41CE20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emf"/><Relationship Id="rId4" Type="http://schemas.openxmlformats.org/officeDocument/2006/relationships/image" Target="../media/image45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0.emf"/><Relationship Id="rId4" Type="http://schemas.openxmlformats.org/officeDocument/2006/relationships/image" Target="../media/image4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emf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en-US" dirty="0" smtClean="0"/>
              <a:t>Half-Wave Dipole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"/>
              </p:nvPr>
            </p:nvSpPr>
            <p:spPr>
              <a:xfrm>
                <a:off x="152400" y="1524001"/>
                <a:ext cx="4313182" cy="3048000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buNone/>
                </a:pPr>
                <a:r>
                  <a:rPr lang="en-US" sz="2000" dirty="0" smtClean="0">
                    <a:solidFill>
                      <a:srgbClr val="0070C0"/>
                    </a:solidFill>
                  </a:rPr>
                  <a:t>Previously we </a:t>
                </a:r>
                <a:r>
                  <a:rPr lang="en-US" sz="2000" dirty="0">
                    <a:solidFill>
                      <a:srgbClr val="0070C0"/>
                    </a:solidFill>
                  </a:rPr>
                  <a:t>developed expressions for the </a:t>
                </a:r>
                <a:r>
                  <a:rPr lang="en-US" sz="2000" dirty="0" smtClean="0">
                    <a:solidFill>
                      <a:srgbClr val="0070C0"/>
                    </a:solidFill>
                  </a:rPr>
                  <a:t>electric and </a:t>
                </a:r>
                <a:r>
                  <a:rPr lang="en-US" sz="2000" dirty="0">
                    <a:solidFill>
                      <a:srgbClr val="0070C0"/>
                    </a:solidFill>
                  </a:rPr>
                  <a:t>magnetic fields radiated by a </a:t>
                </a:r>
                <a:r>
                  <a:rPr lang="en-US" sz="2000" dirty="0" err="1">
                    <a:solidFill>
                      <a:srgbClr val="0070C0"/>
                    </a:solidFill>
                  </a:rPr>
                  <a:t>Hertzian</a:t>
                </a:r>
                <a:r>
                  <a:rPr lang="en-US" sz="2000" dirty="0">
                    <a:solidFill>
                      <a:srgbClr val="0070C0"/>
                    </a:solidFill>
                  </a:rPr>
                  <a:t> dipole of </a:t>
                </a:r>
                <a:r>
                  <a:rPr lang="en-US" sz="2000" dirty="0" smtClean="0">
                    <a:solidFill>
                      <a:srgbClr val="0070C0"/>
                    </a:solidFill>
                  </a:rPr>
                  <a:t>length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≪</m:t>
                    </m:r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sz="2000" dirty="0">
                    <a:solidFill>
                      <a:srgbClr val="0070C0"/>
                    </a:solidFill>
                  </a:rPr>
                  <a:t>. </a:t>
                </a:r>
                <a:endParaRPr lang="en-US" sz="2000" dirty="0" smtClean="0">
                  <a:solidFill>
                    <a:srgbClr val="0070C0"/>
                  </a:solidFill>
                </a:endParaRPr>
              </a:p>
              <a:p>
                <a:pPr marL="0" indent="0">
                  <a:buNone/>
                </a:pPr>
                <a:endParaRPr lang="en-US" sz="1200" dirty="0">
                  <a:solidFill>
                    <a:srgbClr val="0070C0"/>
                  </a:solidFill>
                </a:endParaRPr>
              </a:p>
              <a:p>
                <a:pPr marL="0" indent="0" algn="just">
                  <a:buNone/>
                </a:pPr>
                <a:r>
                  <a:rPr lang="en-US" sz="2000" dirty="0" smtClean="0">
                    <a:solidFill>
                      <a:srgbClr val="0070C0"/>
                    </a:solidFill>
                  </a:rPr>
                  <a:t>We </a:t>
                </a:r>
                <a:r>
                  <a:rPr lang="en-US" sz="2000" dirty="0">
                    <a:solidFill>
                      <a:srgbClr val="0070C0"/>
                    </a:solidFill>
                  </a:rPr>
                  <a:t>now use these expressions as building blocks </a:t>
                </a:r>
                <a:r>
                  <a:rPr lang="en-US" sz="2000" dirty="0" smtClean="0">
                    <a:solidFill>
                      <a:srgbClr val="0070C0"/>
                    </a:solidFill>
                  </a:rPr>
                  <a:t>to obtain </a:t>
                </a:r>
                <a:r>
                  <a:rPr lang="en-US" sz="2000" dirty="0">
                    <a:solidFill>
                      <a:srgbClr val="0070C0"/>
                    </a:solidFill>
                  </a:rPr>
                  <a:t>expressions for the fields radiated by a half-wave </a:t>
                </a:r>
                <a:r>
                  <a:rPr lang="en-US" sz="2000" dirty="0" smtClean="0">
                    <a:solidFill>
                      <a:srgbClr val="0070C0"/>
                    </a:solidFill>
                  </a:rPr>
                  <a:t>dipole antenna</a:t>
                </a:r>
                <a:r>
                  <a:rPr lang="en-US" sz="2000" dirty="0">
                    <a:solidFill>
                      <a:srgbClr val="0070C0"/>
                    </a:solidFill>
                  </a:rPr>
                  <a:t>, so named because its length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𝑙</m:t>
                    </m:r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000" i="1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/2</m:t>
                    </m:r>
                  </m:oMath>
                </a14:m>
                <a:r>
                  <a:rPr lang="en-US" sz="2000" dirty="0">
                    <a:solidFill>
                      <a:srgbClr val="0070C0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"/>
              </p:nvPr>
            </p:nvSpPr>
            <p:spPr>
              <a:xfrm>
                <a:off x="152400" y="1524001"/>
                <a:ext cx="4313182" cy="3048000"/>
              </a:xfrm>
              <a:blipFill>
                <a:blip r:embed="rId2"/>
                <a:stretch>
                  <a:fillRect l="-1412" t="-1000" r="-12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572000"/>
            <a:ext cx="3067696" cy="2102524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0847" y="489432"/>
            <a:ext cx="3498849" cy="2624137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39639" y="3270736"/>
            <a:ext cx="3498849" cy="3405536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03555" y="5181603"/>
            <a:ext cx="2028825" cy="1476375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153400" cy="990600"/>
          </a:xfrm>
        </p:spPr>
        <p:txBody>
          <a:bodyPr/>
          <a:lstStyle/>
          <a:p>
            <a:r>
              <a:rPr lang="en-US" dirty="0" smtClean="0"/>
              <a:t>Quarter-Wave Monopole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52400" y="1600200"/>
                <a:ext cx="4876800" cy="4401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en-US" sz="2000" i="1" dirty="0" smtClean="0">
                    <a:solidFill>
                      <a:schemeClr val="tx2"/>
                    </a:solidFill>
                  </a:rPr>
                  <a:t>When placed over a conducting ground plane, a </a:t>
                </a:r>
                <a:r>
                  <a:rPr lang="en-US" sz="2000" i="1" dirty="0" smtClean="0">
                    <a:solidFill>
                      <a:srgbClr val="FF0000"/>
                    </a:solidFill>
                  </a:rPr>
                  <a:t>quarter-wave monopole antenna </a:t>
                </a:r>
                <a:r>
                  <a:rPr lang="en-US" sz="2000" i="1" dirty="0" smtClean="0">
                    <a:solidFill>
                      <a:schemeClr val="tx2"/>
                    </a:solidFill>
                  </a:rPr>
                  <a:t>excited by a source at its base [Fig.9-15(a)] exhibits the same radiation pattern in the region above the ground plane as a half-wave dipole in free</a:t>
                </a:r>
              </a:p>
              <a:p>
                <a:r>
                  <a:rPr lang="en-US" sz="2000" i="1" dirty="0" smtClean="0">
                    <a:solidFill>
                      <a:schemeClr val="tx2"/>
                    </a:solidFill>
                  </a:rPr>
                  <a:t>space.</a:t>
                </a:r>
              </a:p>
              <a:p>
                <a:endParaRPr lang="en-US" sz="2000" i="1" dirty="0" smtClean="0">
                  <a:solidFill>
                    <a:schemeClr val="tx2"/>
                  </a:solidFill>
                </a:endParaRPr>
              </a:p>
              <a:p>
                <a:r>
                  <a:rPr lang="en-US" sz="2000" dirty="0">
                    <a:solidFill>
                      <a:schemeClr val="tx2"/>
                    </a:solidFill>
                    <a:latin typeface="+mj-lt"/>
                  </a:rPr>
                  <a:t>the radiation is limited to the upper </a:t>
                </a:r>
                <a:r>
                  <a:rPr lang="en-US" sz="2000" dirty="0" smtClean="0">
                    <a:solidFill>
                      <a:schemeClr val="tx2"/>
                    </a:solidFill>
                    <a:latin typeface="+mj-lt"/>
                  </a:rPr>
                  <a:t>half space defined </a:t>
                </a:r>
                <a:r>
                  <a:rPr lang="en-US" sz="2000" dirty="0">
                    <a:solidFill>
                      <a:schemeClr val="tx2"/>
                    </a:solidFill>
                    <a:latin typeface="+mj-lt"/>
                  </a:rPr>
                  <a:t>by 0 ≤ </a:t>
                </a:r>
                <a14:m>
                  <m:oMath xmlns:m="http://schemas.openxmlformats.org/officeDocument/2006/math">
                    <m:r>
                      <a:rPr lang="en-US" sz="2000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sz="2000" i="1" dirty="0" smtClean="0">
                    <a:solidFill>
                      <a:schemeClr val="tx2"/>
                    </a:solidFill>
                    <a:latin typeface="+mj-lt"/>
                  </a:rPr>
                  <a:t> </a:t>
                </a:r>
                <a:r>
                  <a:rPr lang="en-US" sz="2000" dirty="0">
                    <a:solidFill>
                      <a:schemeClr val="tx2"/>
                    </a:solidFill>
                    <a:latin typeface="+mj-lt"/>
                  </a:rPr>
                  <a:t>≤ </a:t>
                </a:r>
                <a:r>
                  <a:rPr lang="en-US" sz="2000" i="1" dirty="0">
                    <a:solidFill>
                      <a:schemeClr val="tx2"/>
                    </a:solidFill>
                    <a:latin typeface="+mj-lt"/>
                  </a:rPr>
                  <a:t>π/</a:t>
                </a:r>
                <a:r>
                  <a:rPr lang="en-US" sz="2000" dirty="0">
                    <a:solidFill>
                      <a:schemeClr val="tx2"/>
                    </a:solidFill>
                    <a:latin typeface="+mj-lt"/>
                  </a:rPr>
                  <a:t>2. Hence, a monopole </a:t>
                </a:r>
                <a:r>
                  <a:rPr lang="en-US" sz="2000" dirty="0" smtClean="0">
                    <a:solidFill>
                      <a:schemeClr val="tx2"/>
                    </a:solidFill>
                    <a:latin typeface="+mj-lt"/>
                  </a:rPr>
                  <a:t>radiates only </a:t>
                </a:r>
                <a:r>
                  <a:rPr lang="en-US" sz="2000" dirty="0">
                    <a:solidFill>
                      <a:schemeClr val="tx2"/>
                    </a:solidFill>
                    <a:latin typeface="+mj-lt"/>
                  </a:rPr>
                  <a:t>half as much power as the dipole</a:t>
                </a:r>
                <a:r>
                  <a:rPr lang="en-US" sz="2000" dirty="0" smtClean="0">
                    <a:solidFill>
                      <a:schemeClr val="tx2"/>
                    </a:solidFill>
                    <a:latin typeface="+mj-lt"/>
                  </a:rPr>
                  <a:t>.</a:t>
                </a:r>
              </a:p>
              <a:p>
                <a:endParaRPr lang="en-US" sz="2000" i="1" dirty="0" smtClean="0">
                  <a:solidFill>
                    <a:schemeClr val="tx2"/>
                  </a:solidFill>
                </a:endParaRPr>
              </a:p>
              <a:p>
                <a:pPr algn="just"/>
                <a:r>
                  <a:rPr lang="en-US" sz="2000" i="1" dirty="0" smtClean="0">
                    <a:solidFill>
                      <a:srgbClr val="1F497D"/>
                    </a:solidFill>
                  </a:rPr>
                  <a:t>However, its radiation resistance if only half of that of a half-wave dipole, namely 36.5 </a:t>
                </a:r>
                <a:r>
                  <a:rPr lang="el-GR" sz="2000" i="1" dirty="0" smtClean="0">
                    <a:solidFill>
                      <a:srgbClr val="1F497D"/>
                    </a:solidFill>
                  </a:rPr>
                  <a:t>Ω</a:t>
                </a:r>
                <a:r>
                  <a:rPr lang="en-US" sz="2000" i="1" dirty="0" smtClean="0">
                    <a:solidFill>
                      <a:srgbClr val="1F497D"/>
                    </a:solidFill>
                  </a:rPr>
                  <a:t>.</a:t>
                </a:r>
                <a:endParaRPr lang="en-US" sz="2000" dirty="0">
                  <a:solidFill>
                    <a:srgbClr val="1F497D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600200"/>
                <a:ext cx="4876800" cy="4401205"/>
              </a:xfrm>
              <a:prstGeom prst="rect">
                <a:avLst/>
              </a:prstGeom>
              <a:blipFill>
                <a:blip r:embed="rId2"/>
                <a:stretch>
                  <a:fillRect l="-1250" t="-832" r="-2500" b="-15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277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85644" y="1524000"/>
            <a:ext cx="3829756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9650" y="3601468"/>
            <a:ext cx="1194750" cy="398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lessons2all.com/images/mobile-anten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399" y="228600"/>
            <a:ext cx="4695093" cy="2648254"/>
          </a:xfrm>
          <a:prstGeom prst="rect">
            <a:avLst/>
          </a:prstGeom>
          <a:noFill/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" y="2534483"/>
            <a:ext cx="39624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solidFill>
                  <a:schemeClr val="tx2"/>
                </a:solidFill>
              </a:rPr>
              <a:t>The simplest mobile antenna is a quarter wave whip antenna. It consists of a single vertical element, approximately 1/4 wavelength long, mounted onto the metal roof of an automobile, and is called a monopole. The roof acts as a “ground plane” reflector so that the antenna radiation pattern emulates a dipole antenna. At VHF low band (50 MHz), a quarter wave monopole antennas are about 5 feet long. As the frequency is increased, the length of a monopole antenna is reduced. At 850 MHz, a monopole is only 3.5 inches long.</a:t>
            </a:r>
          </a:p>
          <a:p>
            <a:endParaRPr lang="en-US" dirty="0"/>
          </a:p>
        </p:txBody>
      </p:sp>
      <p:pic>
        <p:nvPicPr>
          <p:cNvPr id="1028" name="Picture 4" descr="Image result for quarter wave whip antenna 3D radiation mounted onto the metal roof of an automobil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399" y="3055652"/>
            <a:ext cx="4724401" cy="3238786"/>
          </a:xfrm>
          <a:prstGeom prst="rect">
            <a:avLst/>
          </a:prstGeom>
          <a:noFill/>
          <a:ln>
            <a:solidFill>
              <a:srgbClr val="7030A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672" y="341190"/>
            <a:ext cx="4800600" cy="2117722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10372758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2112" y="1689816"/>
            <a:ext cx="7287488" cy="4482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7007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2" descr="mod93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2356" r="-32356"/>
          <a:stretch>
            <a:fillRect/>
          </a:stretch>
        </p:blipFill>
        <p:spPr>
          <a:xfrm>
            <a:off x="-1219200" y="263040"/>
            <a:ext cx="11960352" cy="659496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Dipole of Arbitrary Length</a:t>
            </a:r>
          </a:p>
        </p:txBody>
      </p:sp>
      <p:sp>
        <p:nvSpPr>
          <p:cNvPr id="3" name="Rectangle 2"/>
          <p:cNvSpPr/>
          <p:nvPr/>
        </p:nvSpPr>
        <p:spPr>
          <a:xfrm>
            <a:off x="152400" y="1600200"/>
            <a:ext cx="426720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chemeClr val="tx2"/>
                </a:solidFill>
              </a:rPr>
              <a:t>We </a:t>
            </a:r>
            <a:r>
              <a:rPr lang="en-US" sz="2000" dirty="0" smtClean="0">
                <a:solidFill>
                  <a:schemeClr val="tx2"/>
                </a:solidFill>
              </a:rPr>
              <a:t>need to </a:t>
            </a:r>
            <a:r>
              <a:rPr lang="en-US" sz="2000" dirty="0">
                <a:solidFill>
                  <a:schemeClr val="tx2"/>
                </a:solidFill>
              </a:rPr>
              <a:t>consider the more general </a:t>
            </a:r>
            <a:r>
              <a:rPr lang="en-US" sz="2000" dirty="0" smtClean="0">
                <a:solidFill>
                  <a:schemeClr val="tx2"/>
                </a:solidFill>
              </a:rPr>
              <a:t>case of </a:t>
            </a:r>
            <a:r>
              <a:rPr lang="en-US" sz="2000" dirty="0">
                <a:solidFill>
                  <a:schemeClr val="tx2"/>
                </a:solidFill>
              </a:rPr>
              <a:t>a linear dipole of arbitrary length l, relative to λ. For </a:t>
            </a:r>
            <a:r>
              <a:rPr lang="en-US" sz="2000" dirty="0" smtClean="0">
                <a:solidFill>
                  <a:schemeClr val="tx2"/>
                </a:solidFill>
              </a:rPr>
              <a:t>a center-fed </a:t>
            </a:r>
            <a:r>
              <a:rPr lang="en-US" sz="2000" dirty="0">
                <a:solidFill>
                  <a:schemeClr val="tx2"/>
                </a:solidFill>
              </a:rPr>
              <a:t>dipole, as depicted in Fig. 9-16, the currents </a:t>
            </a:r>
            <a:r>
              <a:rPr lang="en-US" sz="2000" dirty="0" smtClean="0">
                <a:solidFill>
                  <a:schemeClr val="tx2"/>
                </a:solidFill>
              </a:rPr>
              <a:t>flowing through </a:t>
            </a:r>
            <a:r>
              <a:rPr lang="en-US" sz="2000" dirty="0">
                <a:solidFill>
                  <a:schemeClr val="tx2"/>
                </a:solidFill>
              </a:rPr>
              <a:t>its two halves are symmetrical and must go to zero at its ends</a:t>
            </a:r>
            <a:r>
              <a:rPr lang="en-US" sz="2000" dirty="0" smtClean="0">
                <a:solidFill>
                  <a:schemeClr val="tx2"/>
                </a:solidFill>
              </a:rPr>
              <a:t>.</a:t>
            </a:r>
          </a:p>
          <a:p>
            <a:pPr algn="just"/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4474" y="1371600"/>
            <a:ext cx="4659526" cy="506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818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52400"/>
            <a:ext cx="4513530" cy="518160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685800"/>
            <a:ext cx="4272296" cy="5791200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148091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990600"/>
            <a:ext cx="4608622" cy="37994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95" y="4728540"/>
            <a:ext cx="4547361" cy="158726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4971" y="228600"/>
            <a:ext cx="3990430" cy="6528817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18471235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676400"/>
            <a:ext cx="7157759" cy="206605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3062" y="3689431"/>
            <a:ext cx="3635138" cy="30161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438" y="4768948"/>
            <a:ext cx="3743550" cy="42856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0438" y="5410257"/>
            <a:ext cx="2588625" cy="83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441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4173" y="3352800"/>
            <a:ext cx="3179827" cy="28098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5257800"/>
            <a:ext cx="2060051" cy="15430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581400"/>
            <a:ext cx="4419600" cy="32228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2400" y="237623"/>
            <a:ext cx="7287976" cy="3159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813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8600"/>
            <a:ext cx="7327801" cy="232223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07666"/>
            <a:ext cx="7287976" cy="348833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600" y="2895600"/>
            <a:ext cx="3396707" cy="193952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2895600"/>
            <a:ext cx="2176769" cy="2176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4587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557132"/>
            <a:ext cx="4032982" cy="457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4166" y="3090513"/>
            <a:ext cx="4140205" cy="776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57799" y="152400"/>
            <a:ext cx="3886201" cy="635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1" y="0"/>
            <a:ext cx="5029199" cy="2575858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just"/>
            <a:r>
              <a:rPr lang="en-US" sz="2000" dirty="0" smtClean="0"/>
              <a:t>The </a:t>
            </a:r>
            <a:r>
              <a:rPr lang="en-US" sz="2000" dirty="0"/>
              <a:t>half-wave dipole consists of a thin wire fed at </a:t>
            </a:r>
            <a:r>
              <a:rPr lang="en-US" sz="2000" dirty="0" smtClean="0"/>
              <a:t>its center </a:t>
            </a:r>
            <a:r>
              <a:rPr lang="en-US" sz="2000" dirty="0"/>
              <a:t>by a generator connected to the antenna terminals via </a:t>
            </a:r>
            <a:r>
              <a:rPr lang="en-US" sz="2000" dirty="0" smtClean="0"/>
              <a:t>a transmission </a:t>
            </a:r>
            <a:r>
              <a:rPr lang="en-US" sz="2000" dirty="0"/>
              <a:t>line. The current flowing through the wire </a:t>
            </a:r>
            <a:r>
              <a:rPr lang="en-US" sz="2000" dirty="0" smtClean="0"/>
              <a:t>has a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symmetrical distribution with respect to the center </a:t>
            </a:r>
            <a:r>
              <a:rPr lang="en-US" sz="2000" dirty="0" smtClean="0"/>
              <a:t>of the dipole, and </a:t>
            </a:r>
            <a:r>
              <a:rPr lang="en-US" sz="2000" dirty="0"/>
              <a:t>the current is zero at its ends. Mathematically, </a:t>
            </a:r>
            <a:r>
              <a:rPr lang="en-US" sz="2000" dirty="0" err="1"/>
              <a:t>i</a:t>
            </a:r>
            <a:r>
              <a:rPr lang="en-US" sz="2000" dirty="0"/>
              <a:t>(t) is </a:t>
            </a:r>
            <a:r>
              <a:rPr lang="en-US" sz="2000" dirty="0" smtClean="0"/>
              <a:t>given by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62400" y="3043833"/>
            <a:ext cx="1035450" cy="308967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15" name="TextBox 14"/>
          <p:cNvSpPr txBox="1"/>
          <p:nvPr/>
        </p:nvSpPr>
        <p:spPr>
          <a:xfrm>
            <a:off x="152400" y="3962400"/>
            <a:ext cx="4800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smtClean="0">
                <a:solidFill>
                  <a:srgbClr val="FF0000"/>
                </a:solidFill>
              </a:rPr>
              <a:t>Each length element </a:t>
            </a:r>
            <a:r>
              <a:rPr lang="en-US" sz="2000" i="1" dirty="0" err="1" smtClean="0">
                <a:solidFill>
                  <a:srgbClr val="FF0000"/>
                </a:solidFill>
              </a:rPr>
              <a:t>dz</a:t>
            </a:r>
            <a:r>
              <a:rPr lang="en-US" sz="2000" dirty="0" smtClean="0">
                <a:solidFill>
                  <a:srgbClr val="FF0000"/>
                </a:solidFill>
              </a:rPr>
              <a:t> of half-wave dipole is like a Hertzian dipole, radiating a field (derived previously):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4876800"/>
            <a:ext cx="3932526" cy="678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0774" y="5562600"/>
            <a:ext cx="3902850" cy="12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40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87376"/>
            <a:ext cx="7086600" cy="651822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4343400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97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13749"/>
            <a:ext cx="7327801" cy="58305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29540"/>
            <a:ext cx="2981325" cy="238506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6419" y="2438400"/>
            <a:ext cx="2886075" cy="2166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2860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Antenna Effective Area</a:t>
            </a:r>
            <a:endParaRPr lang="en-US" dirty="0"/>
          </a:p>
        </p:txBody>
      </p:sp>
      <p:pic>
        <p:nvPicPr>
          <p:cNvPr id="16" name="Picture 15" descr="blank.tif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" y="1600199"/>
            <a:ext cx="2057399" cy="30480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4121347"/>
            <a:ext cx="3019425" cy="2127052"/>
          </a:xfrm>
          <a:prstGeom prst="rect">
            <a:avLst/>
          </a:prstGeom>
          <a:ln>
            <a:solidFill>
              <a:srgbClr val="7030A0"/>
            </a:solidFill>
          </a:ln>
        </p:spPr>
      </p:pic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228600" y="1752599"/>
            <a:ext cx="8153400" cy="4495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000" dirty="0">
                <a:solidFill>
                  <a:schemeClr val="tx2"/>
                </a:solidFill>
              </a:rPr>
              <a:t>The </a:t>
            </a:r>
            <a:r>
              <a:rPr lang="en-US" sz="2000" dirty="0">
                <a:solidFill>
                  <a:srgbClr val="FF0000"/>
                </a:solidFill>
              </a:rPr>
              <a:t>effective antenna </a:t>
            </a:r>
            <a:r>
              <a:rPr lang="en-US" sz="2000" dirty="0" smtClean="0">
                <a:solidFill>
                  <a:srgbClr val="FF0000"/>
                </a:solidFill>
              </a:rPr>
              <a:t>area </a:t>
            </a:r>
            <a:r>
              <a:rPr lang="en-US" sz="2000" dirty="0">
                <a:solidFill>
                  <a:schemeClr val="tx2"/>
                </a:solidFill>
              </a:rPr>
              <a:t>is a </a:t>
            </a:r>
            <a:r>
              <a:rPr lang="en-US" sz="2000" dirty="0" smtClean="0">
                <a:solidFill>
                  <a:schemeClr val="tx2"/>
                </a:solidFill>
              </a:rPr>
              <a:t>theoretical </a:t>
            </a:r>
            <a:r>
              <a:rPr lang="en-US" sz="2000" dirty="0">
                <a:solidFill>
                  <a:schemeClr val="tx2"/>
                </a:solidFill>
              </a:rPr>
              <a:t>value which is a measure of how effective an antenna is at receiving power. The effective </a:t>
            </a:r>
            <a:r>
              <a:rPr lang="en-US" sz="2000" dirty="0" smtClean="0">
                <a:solidFill>
                  <a:schemeClr val="tx2"/>
                </a:solidFill>
              </a:rPr>
              <a:t>aperture/area </a:t>
            </a:r>
            <a:r>
              <a:rPr lang="en-US" sz="2000" dirty="0">
                <a:solidFill>
                  <a:schemeClr val="tx2"/>
                </a:solidFill>
              </a:rPr>
              <a:t>can be calculated by knowing the gain of the receiving antenna. </a:t>
            </a:r>
            <a:r>
              <a:rPr lang="en-US" sz="1400" dirty="0">
                <a:solidFill>
                  <a:schemeClr val="tx2"/>
                </a:solidFill>
              </a:rPr>
              <a:t>(Other commonly used names for </a:t>
            </a:r>
            <a:r>
              <a:rPr lang="en-US" sz="1400" dirty="0" smtClean="0">
                <a:solidFill>
                  <a:schemeClr val="tx2"/>
                </a:solidFill>
              </a:rPr>
              <a:t>A</a:t>
            </a:r>
            <a:r>
              <a:rPr lang="en-US" sz="1200" dirty="0" smtClean="0">
                <a:solidFill>
                  <a:schemeClr val="tx2"/>
                </a:solidFill>
              </a:rPr>
              <a:t>e</a:t>
            </a:r>
            <a:r>
              <a:rPr lang="en-US" sz="1400" dirty="0" smtClean="0">
                <a:solidFill>
                  <a:schemeClr val="tx2"/>
                </a:solidFill>
              </a:rPr>
              <a:t> </a:t>
            </a:r>
            <a:r>
              <a:rPr lang="en-US" sz="1400" dirty="0">
                <a:solidFill>
                  <a:schemeClr val="tx2"/>
                </a:solidFill>
              </a:rPr>
              <a:t>include effective </a:t>
            </a:r>
            <a:r>
              <a:rPr lang="en-US" sz="1400" dirty="0" smtClean="0">
                <a:solidFill>
                  <a:schemeClr val="tx2"/>
                </a:solidFill>
              </a:rPr>
              <a:t>aperture and </a:t>
            </a:r>
            <a:r>
              <a:rPr lang="en-US" sz="1400" dirty="0">
                <a:solidFill>
                  <a:schemeClr val="tx2"/>
                </a:solidFill>
              </a:rPr>
              <a:t>receiving cross </a:t>
            </a:r>
            <a:r>
              <a:rPr lang="en-US" sz="1400" dirty="0" smtClean="0">
                <a:solidFill>
                  <a:schemeClr val="tx2"/>
                </a:solidFill>
              </a:rPr>
              <a:t>section).</a:t>
            </a:r>
          </a:p>
          <a:p>
            <a:pPr marL="0" indent="0">
              <a:buNone/>
            </a:pPr>
            <a:endParaRPr lang="en-US" sz="2000" dirty="0" smtClean="0">
              <a:solidFill>
                <a:schemeClr val="tx2"/>
              </a:solidFill>
            </a:endParaRPr>
          </a:p>
          <a:p>
            <a:pPr marL="0" indent="0">
              <a:buNone/>
            </a:pPr>
            <a:r>
              <a:rPr lang="en-US" sz="2000" dirty="0" smtClean="0">
                <a:solidFill>
                  <a:schemeClr val="tx2"/>
                </a:solidFill>
              </a:rPr>
              <a:t>How a receiving </a:t>
            </a:r>
            <a:r>
              <a:rPr lang="en-US" sz="2000" dirty="0">
                <a:solidFill>
                  <a:schemeClr val="tx2"/>
                </a:solidFill>
              </a:rPr>
              <a:t>antenna extracts energy from an incident wave </a:t>
            </a:r>
            <a:r>
              <a:rPr lang="en-US" sz="2000" dirty="0" smtClean="0">
                <a:solidFill>
                  <a:schemeClr val="tx2"/>
                </a:solidFill>
              </a:rPr>
              <a:t>and delivers </a:t>
            </a:r>
            <a:r>
              <a:rPr lang="en-US" sz="2000" dirty="0">
                <a:solidFill>
                  <a:schemeClr val="tx2"/>
                </a:solidFill>
              </a:rPr>
              <a:t>it to a load.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8512" y="4121347"/>
            <a:ext cx="2452688" cy="2146102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0917" y="4114800"/>
            <a:ext cx="2734781" cy="2127052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397269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676400"/>
            <a:ext cx="431469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Antenna Effective Area</a:t>
            </a:r>
            <a:endParaRPr lang="en-US" dirty="0"/>
          </a:p>
        </p:txBody>
      </p:sp>
      <p:pic>
        <p:nvPicPr>
          <p:cNvPr id="16" name="Picture 15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400" y="1600199"/>
            <a:ext cx="2057399" cy="304801"/>
          </a:xfrm>
          <a:prstGeom prst="rect">
            <a:avLst/>
          </a:prstGeom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828800"/>
            <a:ext cx="4812296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4114800"/>
            <a:ext cx="3657599" cy="681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5257800"/>
            <a:ext cx="3886200" cy="709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blank.tif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600200"/>
            <a:ext cx="1905000" cy="40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96" y="304800"/>
            <a:ext cx="5288550" cy="5987863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1931" y="1954300"/>
            <a:ext cx="3734486" cy="4294100"/>
          </a:xfrm>
          <a:prstGeom prst="rect">
            <a:avLst/>
          </a:prstGeom>
          <a:ln>
            <a:solidFill>
              <a:schemeClr val="accent6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063360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372208"/>
            <a:ext cx="4410019" cy="3745200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2704" y="366346"/>
            <a:ext cx="4599005" cy="6194566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33012972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724" y="3447133"/>
            <a:ext cx="8522551" cy="3029867"/>
          </a:xfrm>
          <a:prstGeom prst="rect">
            <a:avLst/>
          </a:prstGeom>
          <a:ln>
            <a:solidFill>
              <a:srgbClr val="7030A0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6400" y="1600200"/>
            <a:ext cx="5899406" cy="149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7703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Friis</a:t>
            </a:r>
            <a:r>
              <a:rPr lang="en-US" dirty="0" smtClean="0"/>
              <a:t> Transmission Formula</a:t>
            </a:r>
            <a:endParaRPr lang="en-US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5715000" cy="2481075"/>
          </a:xfrm>
          <a:prstGeom prst="rect">
            <a:avLst/>
          </a:prstGeom>
          <a:noFill/>
          <a:ln w="9525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824" y="4168335"/>
            <a:ext cx="6477000" cy="24076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7300" y="6490082"/>
            <a:ext cx="1638300" cy="269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304800"/>
            <a:ext cx="8534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chemeClr val="tx2"/>
                </a:solidFill>
              </a:rPr>
              <a:t>Initially, we consider the case where </a:t>
            </a:r>
            <a:r>
              <a:rPr lang="en-US" sz="2000" dirty="0" smtClean="0">
                <a:solidFill>
                  <a:schemeClr val="tx2"/>
                </a:solidFill>
              </a:rPr>
              <a:t>the two </a:t>
            </a:r>
            <a:r>
              <a:rPr lang="en-US" sz="2000" dirty="0">
                <a:solidFill>
                  <a:schemeClr val="tx2"/>
                </a:solidFill>
              </a:rPr>
              <a:t>antennas are oriented such that the peak of the </a:t>
            </a:r>
            <a:r>
              <a:rPr lang="en-US" sz="2000" dirty="0" smtClean="0">
                <a:solidFill>
                  <a:schemeClr val="tx2"/>
                </a:solidFill>
              </a:rPr>
              <a:t>radiation pattern </a:t>
            </a:r>
            <a:r>
              <a:rPr lang="en-US" sz="2000" dirty="0">
                <a:solidFill>
                  <a:schemeClr val="tx2"/>
                </a:solidFill>
              </a:rPr>
              <a:t>of each antenna points in the direction of the other.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066800"/>
            <a:ext cx="5105400" cy="5567799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384425184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48200"/>
            <a:ext cx="4898476" cy="2033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944" y="3510367"/>
            <a:ext cx="4818826" cy="5282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6648" y="4191000"/>
            <a:ext cx="7370703" cy="204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956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52400" y="1813400"/>
                <a:ext cx="8763000" cy="43375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000" dirty="0" smtClean="0">
                    <a:solidFill>
                      <a:srgbClr val="0070C0"/>
                    </a:solidFill>
                  </a:rPr>
                  <a:t>For the entire dipole, the total radiated field is:</a:t>
                </a:r>
              </a:p>
              <a:p>
                <a:endParaRPr lang="en-US" sz="2000" dirty="0" smtClean="0">
                  <a:solidFill>
                    <a:srgbClr val="0070C0"/>
                  </a:solidFill>
                </a:endParaRPr>
              </a:p>
              <a:p>
                <a:r>
                  <a:rPr lang="en-US" sz="2000" dirty="0" smtClean="0">
                    <a:solidFill>
                      <a:srgbClr val="0070C0"/>
                    </a:solidFill>
                  </a:rPr>
                  <a:t>Before </a:t>
                </a:r>
                <a:r>
                  <a:rPr lang="en-US" sz="2000" dirty="0">
                    <a:solidFill>
                      <a:srgbClr val="0070C0"/>
                    </a:solidFill>
                  </a:rPr>
                  <a:t>we calculate this integral, we make </a:t>
                </a:r>
                <a:r>
                  <a:rPr lang="en-US" sz="2000" dirty="0" smtClean="0">
                    <a:solidFill>
                      <a:srgbClr val="0070C0"/>
                    </a:solidFill>
                  </a:rPr>
                  <a:t>the following two approximations:</a:t>
                </a:r>
              </a:p>
              <a:p>
                <a:endParaRPr lang="en-US" sz="2000" dirty="0" smtClean="0">
                  <a:solidFill>
                    <a:srgbClr val="0070C0"/>
                  </a:solidFill>
                </a:endParaRPr>
              </a:p>
              <a:p>
                <a:pPr algn="just"/>
                <a:r>
                  <a:rPr lang="en-US" sz="1600" dirty="0">
                    <a:solidFill>
                      <a:srgbClr val="0070C0"/>
                    </a:solidFill>
                  </a:rPr>
                  <a:t>1-The first relates to the magnitude part of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the spherical </a:t>
                </a:r>
                <a:r>
                  <a:rPr lang="en-US" sz="1600" dirty="0">
                    <a:solidFill>
                      <a:srgbClr val="0070C0"/>
                    </a:solidFill>
                  </a:rPr>
                  <a:t>propagation factor, 1/s.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In Fig</a:t>
                </a:r>
                <a:r>
                  <a:rPr lang="en-US" sz="1600" dirty="0">
                    <a:solidFill>
                      <a:srgbClr val="0070C0"/>
                    </a:solidFill>
                  </a:rPr>
                  <a:t>. 9-14(b), the distance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s between </a:t>
                </a:r>
                <a:r>
                  <a:rPr lang="en-US" sz="1600" dirty="0">
                    <a:solidFill>
                      <a:srgbClr val="0070C0"/>
                    </a:solidFill>
                  </a:rPr>
                  <a:t>the current element and the observation point Q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is considered </a:t>
                </a:r>
                <a:r>
                  <a:rPr lang="en-US" sz="1600" dirty="0">
                    <a:solidFill>
                      <a:srgbClr val="0070C0"/>
                    </a:solidFill>
                  </a:rPr>
                  <a:t>so large in comparison with the length of the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dipole that </a:t>
                </a:r>
                <a:r>
                  <a:rPr lang="en-US" sz="1600" dirty="0">
                    <a:solidFill>
                      <a:srgbClr val="0070C0"/>
                    </a:solidFill>
                  </a:rPr>
                  <a:t>the difference between s and R may be neglected in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terms of </a:t>
                </a:r>
                <a:r>
                  <a:rPr lang="en-US" sz="1600" dirty="0">
                    <a:solidFill>
                      <a:srgbClr val="0070C0"/>
                    </a:solidFill>
                  </a:rPr>
                  <a:t>its effect on 1/s. Hence, we may set 1/s ≈ 1/R, and by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the same </a:t>
                </a:r>
                <a:r>
                  <a:rPr lang="en-US" sz="1600" dirty="0">
                    <a:solidFill>
                      <a:srgbClr val="0070C0"/>
                    </a:solidFill>
                  </a:rPr>
                  <a:t>argument we set </a:t>
                </a:r>
                <a:r>
                  <a:rPr lang="en-US" sz="1600" dirty="0" err="1">
                    <a:solidFill>
                      <a:srgbClr val="0070C0"/>
                    </a:solidFill>
                  </a:rPr>
                  <a:t>θs</a:t>
                </a:r>
                <a:r>
                  <a:rPr lang="en-US" sz="1600" dirty="0">
                    <a:solidFill>
                      <a:srgbClr val="0070C0"/>
                    </a:solidFill>
                  </a:rPr>
                  <a:t> ≈ θ. The error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 between </a:t>
                </a:r>
                <a:r>
                  <a:rPr lang="en-US" sz="1600" dirty="0">
                    <a:solidFill>
                      <a:srgbClr val="0070C0"/>
                    </a:solidFill>
                  </a:rPr>
                  <a:t>s and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R is </a:t>
                </a:r>
                <a:r>
                  <a:rPr lang="en-US" sz="1600" dirty="0">
                    <a:solidFill>
                      <a:srgbClr val="0070C0"/>
                    </a:solidFill>
                  </a:rPr>
                  <a:t>a maximum when the observation point is along the z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axis and </a:t>
                </a:r>
                <a:r>
                  <a:rPr lang="en-US" sz="1600" dirty="0">
                    <a:solidFill>
                      <a:srgbClr val="0070C0"/>
                    </a:solidFill>
                  </a:rPr>
                  <a:t>it is equal to λ/4 (corresponding to half of the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antenna length</a:t>
                </a:r>
                <a:r>
                  <a:rPr lang="en-US" sz="1600" dirty="0">
                    <a:solidFill>
                      <a:srgbClr val="0070C0"/>
                    </a:solidFill>
                  </a:rPr>
                  <a:t>). If R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&gt;&gt; </a:t>
                </a:r>
                <a:r>
                  <a:rPr lang="en-US" sz="1600" dirty="0">
                    <a:solidFill>
                      <a:srgbClr val="0070C0"/>
                    </a:solidFill>
                  </a:rPr>
                  <a:t>λ, this error will have an insignificant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effect on </a:t>
                </a:r>
                <a:r>
                  <a:rPr lang="en-US" sz="1600" dirty="0">
                    <a:solidFill>
                      <a:srgbClr val="0070C0"/>
                    </a:solidFill>
                  </a:rPr>
                  <a:t>1/s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.</a:t>
                </a:r>
              </a:p>
              <a:p>
                <a:pPr algn="just"/>
                <a:endParaRPr lang="en-US" sz="1600" dirty="0">
                  <a:solidFill>
                    <a:srgbClr val="0070C0"/>
                  </a:solidFill>
                </a:endParaRPr>
              </a:p>
              <a:p>
                <a:pPr algn="just"/>
                <a:r>
                  <a:rPr lang="en-US" sz="1600" dirty="0">
                    <a:solidFill>
                      <a:srgbClr val="0070C0"/>
                    </a:solidFill>
                  </a:rPr>
                  <a:t>2- The second approximation is associated with the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phase factor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16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6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  <m:t>𝑗𝑘𝑠</m:t>
                        </m:r>
                      </m:sup>
                    </m:sSup>
                  </m:oMath>
                </a14:m>
                <a:r>
                  <a:rPr lang="en-US" sz="1600" dirty="0" smtClean="0">
                    <a:solidFill>
                      <a:srgbClr val="0070C0"/>
                    </a:solidFill>
                  </a:rPr>
                  <a:t>. </a:t>
                </a:r>
                <a:r>
                  <a:rPr lang="en-US" sz="1600" dirty="0">
                    <a:solidFill>
                      <a:srgbClr val="0070C0"/>
                    </a:solidFill>
                  </a:rPr>
                  <a:t>An error in distance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∆ corresponds </a:t>
                </a:r>
                <a:r>
                  <a:rPr lang="en-US" sz="1600" dirty="0">
                    <a:solidFill>
                      <a:srgbClr val="0070C0"/>
                    </a:solidFill>
                  </a:rPr>
                  <a:t>to an error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in phase k = </a:t>
                </a:r>
                <a:r>
                  <a:rPr lang="en-US" sz="1600" dirty="0">
                    <a:solidFill>
                      <a:srgbClr val="0070C0"/>
                    </a:solidFill>
                  </a:rPr>
                  <a:t>(2π/λ)(λ/4) = π/2. As a rule of thumb, a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phase error </a:t>
                </a:r>
                <a:r>
                  <a:rPr lang="en-US" sz="1600" dirty="0">
                    <a:solidFill>
                      <a:srgbClr val="0070C0"/>
                    </a:solidFill>
                  </a:rPr>
                  <a:t>greater than π/8 is considered unacceptable because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it may </a:t>
                </a:r>
                <a:r>
                  <a:rPr lang="en-US" sz="1600" dirty="0">
                    <a:solidFill>
                      <a:srgbClr val="0070C0"/>
                    </a:solidFill>
                  </a:rPr>
                  <a:t>lead to a significant error in the computed value of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the field </a:t>
                </a:r>
                <a14:m>
                  <m:oMath xmlns:m="http://schemas.openxmlformats.org/officeDocument/2006/math">
                    <m:acc>
                      <m:accPr>
                        <m:chr m:val="̃"/>
                        <m:ctrlPr>
                          <a:rPr lang="en-US" sz="16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16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b="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</a:rPr>
                              <m:t>𝐸</m:t>
                            </m:r>
                          </m:e>
                          <m:sub>
                            <m:r>
                              <a:rPr lang="en-US" sz="1600" i="1" smtClean="0">
                                <a:solidFill>
                                  <a:srgbClr val="0070C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sub>
                        </m:sSub>
                      </m:e>
                    </m:acc>
                  </m:oMath>
                </a14:m>
                <a:r>
                  <a:rPr lang="en-US" sz="1600" dirty="0" smtClean="0">
                    <a:solidFill>
                      <a:srgbClr val="0070C0"/>
                    </a:solidFill>
                  </a:rPr>
                  <a:t>. </a:t>
                </a:r>
                <a:r>
                  <a:rPr lang="en-US" sz="1600" dirty="0">
                    <a:solidFill>
                      <a:srgbClr val="0070C0"/>
                    </a:solidFill>
                  </a:rPr>
                  <a:t>Hence, the approximation s ≈ R is too crude for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the phase </a:t>
                </a:r>
                <a:r>
                  <a:rPr lang="en-US" sz="1600" dirty="0">
                    <a:solidFill>
                      <a:srgbClr val="0070C0"/>
                    </a:solidFill>
                  </a:rPr>
                  <a:t>factor and cannot be used. A more tolerable option is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to use </a:t>
                </a:r>
                <a:r>
                  <a:rPr lang="en-US" sz="1600" dirty="0">
                    <a:solidFill>
                      <a:srgbClr val="0070C0"/>
                    </a:solidFill>
                  </a:rPr>
                  <a:t>the parallel-ray approximation given </a:t>
                </a:r>
                <a:r>
                  <a:rPr lang="en-US" sz="1600" dirty="0" smtClean="0">
                    <a:solidFill>
                      <a:srgbClr val="0070C0"/>
                    </a:solidFill>
                  </a:rPr>
                  <a:t>by: </a:t>
                </a:r>
                <a:endParaRPr lang="en-US" sz="1600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2400" y="1813400"/>
                <a:ext cx="8763000" cy="4337534"/>
              </a:xfrm>
              <a:prstGeom prst="rect">
                <a:avLst/>
              </a:prstGeom>
              <a:blipFill>
                <a:blip r:embed="rId2"/>
                <a:stretch>
                  <a:fillRect l="-695" t="-702" r="-2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9668" y="1571558"/>
            <a:ext cx="1600200" cy="94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81400" y="6250667"/>
            <a:ext cx="1632825" cy="378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676399"/>
            <a:ext cx="7943566" cy="427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08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79" y="-1"/>
            <a:ext cx="5538921" cy="6761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762000"/>
            <a:ext cx="4927981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9789" y="3505200"/>
            <a:ext cx="4684211" cy="3141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914400" y="76200"/>
            <a:ext cx="4077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tx2"/>
                </a:solidFill>
              </a:rPr>
              <a:t>Example 9-4 (cont.)</a:t>
            </a:r>
            <a:endParaRPr lang="en-US" sz="3600" dirty="0">
              <a:solidFill>
                <a:schemeClr val="tx2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 rot="5400000" flipH="1" flipV="1">
            <a:off x="3391694" y="4457700"/>
            <a:ext cx="20574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10800000">
            <a:off x="4419600" y="3429000"/>
            <a:ext cx="25908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524000"/>
            <a:ext cx="8534400" cy="2362200"/>
          </a:xfrm>
        </p:spPr>
        <p:txBody>
          <a:bodyPr>
            <a:noAutofit/>
          </a:bodyPr>
          <a:lstStyle/>
          <a:p>
            <a:r>
              <a:rPr lang="en-US" sz="2200" i="1" u="sng" dirty="0" smtClean="0"/>
              <a:t/>
            </a:r>
            <a:br>
              <a:rPr lang="en-US" sz="2200" i="1" u="sng" dirty="0" smtClean="0"/>
            </a:br>
            <a:r>
              <a:rPr lang="en-US" sz="2200" i="1" u="sng" dirty="0" smtClean="0"/>
              <a:t>Exercise:</a:t>
            </a:r>
            <a:r>
              <a:rPr lang="en-US" sz="2200" dirty="0"/>
              <a:t/>
            </a:r>
            <a:br>
              <a:rPr lang="en-US" sz="2200" dirty="0"/>
            </a:br>
            <a:r>
              <a:rPr lang="en-US" sz="2200" dirty="0"/>
              <a:t>A transmitter produces 50W of </a:t>
            </a:r>
            <a:r>
              <a:rPr lang="en-US" sz="2200" dirty="0" smtClean="0"/>
              <a:t>power. If </a:t>
            </a:r>
            <a:r>
              <a:rPr lang="en-US" sz="2200" dirty="0"/>
              <a:t>this power is applied to a unity gain antenna with 900 MHz carrier frequency</a:t>
            </a:r>
            <a:r>
              <a:rPr lang="en-US" sz="2200" dirty="0" smtClean="0"/>
              <a:t>,</a:t>
            </a:r>
            <a:br>
              <a:rPr lang="en-US" sz="2200" dirty="0" smtClean="0"/>
            </a:br>
            <a:r>
              <a:rPr lang="en-US" sz="2200" dirty="0" smtClean="0"/>
              <a:t>a) find </a:t>
            </a:r>
            <a:r>
              <a:rPr lang="en-US" sz="2200" dirty="0"/>
              <a:t>the received power at a (line of sight) </a:t>
            </a:r>
            <a:r>
              <a:rPr lang="en-US" sz="2200" dirty="0" smtClean="0"/>
              <a:t>LOS </a:t>
            </a:r>
            <a:r>
              <a:rPr lang="en-US" sz="2200" dirty="0"/>
              <a:t>distance of 100 m from the antenna.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B) What </a:t>
            </a:r>
            <a:r>
              <a:rPr lang="en-US" sz="2200" dirty="0"/>
              <a:t>is the received power at 10 </a:t>
            </a:r>
            <a:r>
              <a:rPr lang="en-US" sz="2200" dirty="0" smtClean="0"/>
              <a:t>km.</a:t>
            </a:r>
            <a:br>
              <a:rPr lang="en-US" sz="2200" dirty="0" smtClean="0"/>
            </a:br>
            <a:r>
              <a:rPr lang="en-US" sz="2200" dirty="0" smtClean="0"/>
              <a:t>Assume </a:t>
            </a:r>
            <a:r>
              <a:rPr lang="en-US" sz="2200" dirty="0"/>
              <a:t>unity gain for the </a:t>
            </a:r>
            <a:r>
              <a:rPr lang="en-US" sz="2200" dirty="0" smtClean="0"/>
              <a:t>receiver antenna</a:t>
            </a:r>
            <a:r>
              <a:rPr lang="en-US" sz="2200" dirty="0"/>
              <a:t>.</a:t>
            </a:r>
            <a:br>
              <a:rPr lang="en-US" sz="2200" dirty="0"/>
            </a:br>
            <a:endParaRPr lang="en-US" sz="22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85800" y="4353342"/>
            <a:ext cx="7924800" cy="21236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tabLst>
                <a:tab pos="1711325" algn="l"/>
              </a:tabLst>
              <a:defRPr sz="3200">
                <a:solidFill>
                  <a:schemeClr val="tx1"/>
                </a:solidFill>
                <a:latin typeface="Arial Narrow" panose="020B0606020202030204" pitchFamily="34" charset="0"/>
              </a:defRPr>
            </a:lvl1pPr>
            <a:lvl2pPr marL="742950" indent="-285750">
              <a:tabLst>
                <a:tab pos="1711325" algn="l"/>
              </a:tabLst>
              <a:defRPr sz="3200">
                <a:solidFill>
                  <a:schemeClr val="tx1"/>
                </a:solidFill>
                <a:latin typeface="Arial Narrow" panose="020B0606020202030204" pitchFamily="34" charset="0"/>
              </a:defRPr>
            </a:lvl2pPr>
            <a:lvl3pPr marL="1143000" indent="-228600">
              <a:tabLst>
                <a:tab pos="1711325" algn="l"/>
              </a:tabLst>
              <a:defRPr sz="3200">
                <a:solidFill>
                  <a:schemeClr val="tx1"/>
                </a:solidFill>
                <a:latin typeface="Arial Narrow" panose="020B0606020202030204" pitchFamily="34" charset="0"/>
              </a:defRPr>
            </a:lvl3pPr>
            <a:lvl4pPr marL="1600200" indent="-228600">
              <a:tabLst>
                <a:tab pos="1711325" algn="l"/>
              </a:tabLst>
              <a:defRPr sz="3200">
                <a:solidFill>
                  <a:schemeClr val="tx1"/>
                </a:solidFill>
                <a:latin typeface="Arial Narrow" panose="020B0606020202030204" pitchFamily="34" charset="0"/>
              </a:defRPr>
            </a:lvl4pPr>
            <a:lvl5pPr marL="2057400" indent="-228600">
              <a:tabLst>
                <a:tab pos="1711325" algn="l"/>
              </a:tabLst>
              <a:defRPr sz="3200">
                <a:solidFill>
                  <a:schemeClr val="tx1"/>
                </a:solidFill>
                <a:latin typeface="Arial Narrow" panose="020B0606020202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11325" algn="l"/>
              </a:tabLst>
              <a:defRPr sz="3200">
                <a:solidFill>
                  <a:schemeClr val="tx1"/>
                </a:solidFill>
                <a:latin typeface="Arial Narrow" panose="020B0606020202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11325" algn="l"/>
              </a:tabLst>
              <a:defRPr sz="3200">
                <a:solidFill>
                  <a:schemeClr val="tx1"/>
                </a:solidFill>
                <a:latin typeface="Arial Narrow" panose="020B0606020202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11325" algn="l"/>
              </a:tabLst>
              <a:defRPr sz="3200">
                <a:solidFill>
                  <a:schemeClr val="tx1"/>
                </a:solidFill>
                <a:latin typeface="Arial Narrow" panose="020B0606020202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711325" algn="l"/>
              </a:tabLst>
              <a:defRPr sz="3200">
                <a:solidFill>
                  <a:schemeClr val="tx1"/>
                </a:solidFill>
                <a:latin typeface="Arial Narrow" panose="020B0606020202030204" pitchFamily="34" charset="0"/>
              </a:defRPr>
            </a:lvl9pPr>
          </a:lstStyle>
          <a:p>
            <a:pPr>
              <a:buFont typeface="Monotype Sorts" pitchFamily="2" charset="2"/>
              <a:buNone/>
            </a:pPr>
            <a:r>
              <a:rPr lang="en-US" altLang="en-US" sz="2200" dirty="0" smtClean="0">
                <a:solidFill>
                  <a:schemeClr val="tx2"/>
                </a:solidFill>
              </a:rPr>
              <a:t>Answer:</a:t>
            </a:r>
          </a:p>
          <a:p>
            <a:pPr>
              <a:buFont typeface="Monotype Sorts" pitchFamily="2" charset="2"/>
              <a:buNone/>
            </a:pPr>
            <a:r>
              <a:rPr lang="en-US" altLang="en-US" sz="2200" dirty="0" err="1" smtClean="0">
                <a:solidFill>
                  <a:schemeClr val="tx2"/>
                </a:solidFill>
              </a:rPr>
              <a:t>P</a:t>
            </a:r>
            <a:r>
              <a:rPr lang="en-US" altLang="en-US" sz="2200" baseline="-25000" dirty="0" err="1" smtClean="0">
                <a:solidFill>
                  <a:schemeClr val="tx2"/>
                </a:solidFill>
              </a:rPr>
              <a:t>r</a:t>
            </a:r>
            <a:r>
              <a:rPr lang="en-US" altLang="en-US" sz="2200" dirty="0" smtClean="0">
                <a:solidFill>
                  <a:schemeClr val="tx2"/>
                </a:solidFill>
              </a:rPr>
              <a:t> </a:t>
            </a:r>
            <a:r>
              <a:rPr lang="en-US" altLang="en-US" sz="2200" dirty="0">
                <a:solidFill>
                  <a:schemeClr val="tx2"/>
                </a:solidFill>
              </a:rPr>
              <a:t>= 3.5 </a:t>
            </a:r>
            <a:r>
              <a:rPr lang="en-US" altLang="en-US" sz="2200" dirty="0" smtClean="0">
                <a:solidFill>
                  <a:schemeClr val="tx2"/>
                </a:solidFill>
              </a:rPr>
              <a:t>x </a:t>
            </a:r>
            <a:r>
              <a:rPr lang="en-US" altLang="en-US" sz="2200" dirty="0">
                <a:solidFill>
                  <a:schemeClr val="tx2"/>
                </a:solidFill>
              </a:rPr>
              <a:t>10</a:t>
            </a:r>
            <a:r>
              <a:rPr lang="en-US" altLang="en-US" sz="2200" baseline="20000" dirty="0">
                <a:solidFill>
                  <a:schemeClr val="tx2"/>
                </a:solidFill>
              </a:rPr>
              <a:t>-6</a:t>
            </a:r>
            <a:r>
              <a:rPr lang="en-US" altLang="en-US" sz="2200" dirty="0">
                <a:solidFill>
                  <a:schemeClr val="tx2"/>
                </a:solidFill>
              </a:rPr>
              <a:t> W</a:t>
            </a:r>
          </a:p>
          <a:p>
            <a:pPr>
              <a:buFont typeface="Monotype Sorts" pitchFamily="2" charset="2"/>
              <a:buNone/>
            </a:pPr>
            <a:endParaRPr lang="en-US" altLang="en-US" sz="2200" dirty="0" smtClean="0">
              <a:solidFill>
                <a:schemeClr val="tx2"/>
              </a:solidFill>
            </a:endParaRPr>
          </a:p>
          <a:p>
            <a:pPr>
              <a:buFont typeface="Monotype Sorts" pitchFamily="2" charset="2"/>
              <a:buNone/>
            </a:pPr>
            <a:r>
              <a:rPr lang="en-US" altLang="en-US" sz="2200" dirty="0" err="1" smtClean="0">
                <a:solidFill>
                  <a:schemeClr val="tx2"/>
                </a:solidFill>
              </a:rPr>
              <a:t>P</a:t>
            </a:r>
            <a:r>
              <a:rPr lang="en-US" altLang="en-US" sz="2200" baseline="-25000" dirty="0" err="1" smtClean="0">
                <a:solidFill>
                  <a:schemeClr val="tx2"/>
                </a:solidFill>
              </a:rPr>
              <a:t>r</a:t>
            </a:r>
            <a:r>
              <a:rPr lang="en-US" altLang="en-US" sz="2200" dirty="0" smtClean="0">
                <a:solidFill>
                  <a:schemeClr val="tx2"/>
                </a:solidFill>
              </a:rPr>
              <a:t> </a:t>
            </a:r>
            <a:r>
              <a:rPr lang="en-US" altLang="en-US" sz="2200" dirty="0">
                <a:solidFill>
                  <a:schemeClr val="tx2"/>
                </a:solidFill>
              </a:rPr>
              <a:t>(10 km)	= </a:t>
            </a:r>
            <a:r>
              <a:rPr lang="en-US" altLang="en-US" sz="2200" dirty="0" err="1">
                <a:solidFill>
                  <a:schemeClr val="tx2"/>
                </a:solidFill>
              </a:rPr>
              <a:t>P</a:t>
            </a:r>
            <a:r>
              <a:rPr lang="en-US" altLang="en-US" sz="2200" baseline="-25000" dirty="0" err="1">
                <a:solidFill>
                  <a:schemeClr val="tx2"/>
                </a:solidFill>
              </a:rPr>
              <a:t>r</a:t>
            </a:r>
            <a:r>
              <a:rPr lang="en-US" altLang="en-US" sz="2200" dirty="0">
                <a:solidFill>
                  <a:schemeClr val="tx2"/>
                </a:solidFill>
              </a:rPr>
              <a:t> (100 m) </a:t>
            </a:r>
            <a:r>
              <a:rPr lang="en-US" altLang="en-US" sz="2200" dirty="0" smtClean="0">
                <a:solidFill>
                  <a:schemeClr val="tx2"/>
                </a:solidFill>
              </a:rPr>
              <a:t>x </a:t>
            </a:r>
            <a:r>
              <a:rPr lang="en-US" altLang="en-US" sz="2200" dirty="0">
                <a:solidFill>
                  <a:schemeClr val="tx2"/>
                </a:solidFill>
              </a:rPr>
              <a:t>(100/10000)</a:t>
            </a:r>
            <a:r>
              <a:rPr lang="en-US" altLang="en-US" sz="2200" baseline="20000" dirty="0">
                <a:solidFill>
                  <a:schemeClr val="tx2"/>
                </a:solidFill>
              </a:rPr>
              <a:t>2</a:t>
            </a:r>
            <a:r>
              <a:rPr lang="en-US" altLang="en-US" sz="2200" dirty="0">
                <a:solidFill>
                  <a:schemeClr val="tx2"/>
                </a:solidFill>
              </a:rPr>
              <a:t> </a:t>
            </a:r>
          </a:p>
          <a:p>
            <a:pPr>
              <a:buFont typeface="Monotype Sorts" pitchFamily="2" charset="2"/>
              <a:buNone/>
            </a:pPr>
            <a:r>
              <a:rPr lang="en-US" altLang="en-US" sz="2200" dirty="0">
                <a:solidFill>
                  <a:schemeClr val="tx2"/>
                </a:solidFill>
              </a:rPr>
              <a:t>	= 3.5 </a:t>
            </a:r>
            <a:r>
              <a:rPr lang="en-US" altLang="en-US" sz="2200" dirty="0" smtClean="0">
                <a:solidFill>
                  <a:schemeClr val="tx2"/>
                </a:solidFill>
              </a:rPr>
              <a:t>x </a:t>
            </a:r>
            <a:r>
              <a:rPr lang="en-US" altLang="en-US" sz="2200" dirty="0">
                <a:solidFill>
                  <a:schemeClr val="tx2"/>
                </a:solidFill>
              </a:rPr>
              <a:t>10</a:t>
            </a:r>
            <a:r>
              <a:rPr lang="en-US" altLang="en-US" sz="2200" baseline="20000" dirty="0">
                <a:solidFill>
                  <a:schemeClr val="tx2"/>
                </a:solidFill>
              </a:rPr>
              <a:t>-6</a:t>
            </a:r>
            <a:r>
              <a:rPr lang="en-US" altLang="en-US" sz="2200" dirty="0">
                <a:solidFill>
                  <a:schemeClr val="tx2"/>
                </a:solidFill>
              </a:rPr>
              <a:t> </a:t>
            </a:r>
            <a:r>
              <a:rPr lang="en-US" altLang="en-US" sz="2200" dirty="0" smtClean="0">
                <a:solidFill>
                  <a:schemeClr val="tx2"/>
                </a:solidFill>
              </a:rPr>
              <a:t>x </a:t>
            </a:r>
            <a:r>
              <a:rPr lang="en-US" altLang="en-US" sz="2200" dirty="0">
                <a:solidFill>
                  <a:schemeClr val="tx2"/>
                </a:solidFill>
              </a:rPr>
              <a:t>(1/100)</a:t>
            </a:r>
            <a:r>
              <a:rPr lang="en-US" altLang="en-US" sz="2200" baseline="20000" dirty="0">
                <a:solidFill>
                  <a:schemeClr val="tx2"/>
                </a:solidFill>
              </a:rPr>
              <a:t>2</a:t>
            </a:r>
            <a:r>
              <a:rPr lang="en-US" altLang="en-US" sz="2200" dirty="0">
                <a:solidFill>
                  <a:schemeClr val="tx2"/>
                </a:solidFill>
              </a:rPr>
              <a:t>               </a:t>
            </a:r>
          </a:p>
          <a:p>
            <a:pPr>
              <a:buFont typeface="Monotype Sorts" pitchFamily="2" charset="2"/>
              <a:buNone/>
            </a:pPr>
            <a:r>
              <a:rPr lang="en-US" altLang="en-US" sz="2200" dirty="0">
                <a:solidFill>
                  <a:schemeClr val="tx2"/>
                </a:solidFill>
              </a:rPr>
              <a:t>	= 3.5 </a:t>
            </a:r>
            <a:r>
              <a:rPr lang="en-US" altLang="en-US" sz="2200" dirty="0" smtClean="0">
                <a:solidFill>
                  <a:schemeClr val="tx2"/>
                </a:solidFill>
              </a:rPr>
              <a:t>x </a:t>
            </a:r>
            <a:r>
              <a:rPr lang="en-US" altLang="en-US" sz="2200" dirty="0">
                <a:solidFill>
                  <a:schemeClr val="tx2"/>
                </a:solidFill>
              </a:rPr>
              <a:t>10</a:t>
            </a:r>
            <a:r>
              <a:rPr lang="en-US" altLang="en-US" sz="2200" baseline="20000" dirty="0">
                <a:solidFill>
                  <a:schemeClr val="tx2"/>
                </a:solidFill>
              </a:rPr>
              <a:t>-10</a:t>
            </a:r>
            <a:r>
              <a:rPr lang="en-US" altLang="en-US" sz="2200" dirty="0">
                <a:solidFill>
                  <a:schemeClr val="tx2"/>
                </a:solidFill>
              </a:rPr>
              <a:t> W</a:t>
            </a:r>
          </a:p>
        </p:txBody>
      </p:sp>
    </p:spTree>
    <p:extLst>
      <p:ext uri="{BB962C8B-B14F-4D97-AF65-F5344CB8AC3E}">
        <p14:creationId xmlns:p14="http://schemas.microsoft.com/office/powerpoint/2010/main" val="36118490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76200"/>
            <a:ext cx="8153400" cy="990600"/>
          </a:xfrm>
        </p:spPr>
        <p:txBody>
          <a:bodyPr/>
          <a:lstStyle/>
          <a:p>
            <a:r>
              <a:rPr lang="en-US" dirty="0" smtClean="0"/>
              <a:t>Half-Wave Dipole (cont.)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52400" y="29718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15240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2400" y="41910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52400" y="55626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04800" y="1524000"/>
            <a:ext cx="22316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Integration leads to: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981200"/>
            <a:ext cx="4343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429000"/>
            <a:ext cx="336887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5742611"/>
            <a:ext cx="4396318" cy="810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876800" y="5352871"/>
            <a:ext cx="4149746" cy="1200329"/>
          </a:xfrm>
          <a:prstGeom prst="rect">
            <a:avLst/>
          </a:prstGeom>
          <a:ln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dirty="0">
                <a:solidFill>
                  <a:srgbClr val="0070C0"/>
                </a:solidFill>
              </a:rPr>
              <a:t>The radiation pattern of the half-wave dipole exhibits </a:t>
            </a:r>
            <a:r>
              <a:rPr lang="en-US" dirty="0" smtClean="0">
                <a:solidFill>
                  <a:srgbClr val="0070C0"/>
                </a:solidFill>
              </a:rPr>
              <a:t>roughly the </a:t>
            </a:r>
            <a:r>
              <a:rPr lang="en-US" dirty="0">
                <a:solidFill>
                  <a:srgbClr val="0070C0"/>
                </a:solidFill>
              </a:rPr>
              <a:t>same doughnut-like shape shown earlier in Fig. 9-7 for </a:t>
            </a:r>
            <a:r>
              <a:rPr lang="en-US" dirty="0" smtClean="0">
                <a:solidFill>
                  <a:srgbClr val="0070C0"/>
                </a:solidFill>
              </a:rPr>
              <a:t>the short </a:t>
            </a:r>
            <a:r>
              <a:rPr lang="en-US" dirty="0">
                <a:solidFill>
                  <a:srgbClr val="0070C0"/>
                </a:solidFill>
              </a:rPr>
              <a:t>dipole.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5323" y="1981200"/>
            <a:ext cx="4156277" cy="23379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248200"/>
            <a:ext cx="6705600" cy="13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Radiation Pattern of Half-Wave Dipole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200400"/>
            <a:ext cx="51815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Radiation pattern resembles that of the Hertzian dipole.  Its beamwidth is slightly narrower, 78 degrees compared with 90 degrees for the Hertzian dipole.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9" name="Picture 8" descr="blank.tif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8600" y="5283720"/>
            <a:ext cx="1447800" cy="304800"/>
          </a:xfrm>
          <a:prstGeom prst="rect">
            <a:avLst/>
          </a:prstGeom>
        </p:spPr>
      </p:pic>
      <p:pic>
        <p:nvPicPr>
          <p:cNvPr id="30722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979834"/>
            <a:ext cx="4560888" cy="840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29200" y="1676400"/>
            <a:ext cx="4038600" cy="2658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Half-Wave Dipole Properties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1752600"/>
            <a:ext cx="17255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1. Directivity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2400" y="4114800"/>
            <a:ext cx="2736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Numerical integration gives: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05400" y="1752600"/>
            <a:ext cx="29812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2. Radiation Resistance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24400" y="4113073"/>
            <a:ext cx="4343399" cy="175432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en-US" dirty="0" smtClean="0">
                <a:solidFill>
                  <a:schemeClr val="tx2"/>
                </a:solidFill>
              </a:rPr>
              <a:t>This is very important, because it makes it easy to match the antenna to a 75-</a:t>
            </a:r>
            <a:r>
              <a:rPr lang="el-GR" dirty="0" smtClean="0">
                <a:solidFill>
                  <a:schemeClr val="tx2"/>
                </a:solidFill>
              </a:rPr>
              <a:t>Ω</a:t>
            </a:r>
            <a:r>
              <a:rPr lang="en-US" dirty="0" smtClean="0">
                <a:solidFill>
                  <a:schemeClr val="tx2"/>
                </a:solidFill>
              </a:rPr>
              <a:t> transmission line.  In contrast, the radiation resistance of a dipole whose length is much shorter than a wavelength is on the order of  0.1 </a:t>
            </a:r>
            <a:r>
              <a:rPr lang="el-GR" dirty="0" smtClean="0">
                <a:solidFill>
                  <a:schemeClr val="tx2"/>
                </a:solidFill>
              </a:rPr>
              <a:t>Ω</a:t>
            </a:r>
            <a:r>
              <a:rPr lang="en-US" dirty="0" smtClean="0">
                <a:solidFill>
                  <a:schemeClr val="tx2"/>
                </a:solidFill>
              </a:rPr>
              <a:t> or less.</a:t>
            </a:r>
            <a:endParaRPr lang="en-US" dirty="0">
              <a:solidFill>
                <a:schemeClr val="tx2"/>
              </a:solidFill>
            </a:endParaRPr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67559"/>
            <a:ext cx="4837113" cy="1789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4138117"/>
            <a:ext cx="1371600" cy="372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" y="4876800"/>
            <a:ext cx="4362450" cy="1362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57800" y="2438400"/>
            <a:ext cx="3624263" cy="736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219074"/>
            <a:ext cx="6629400" cy="6486525"/>
          </a:xfrm>
          <a:prstGeom prst="rect">
            <a:avLst/>
          </a:prstGeom>
          <a:ln>
            <a:solidFill>
              <a:srgbClr val="7030A0"/>
            </a:solidFill>
          </a:ln>
        </p:spPr>
      </p:pic>
    </p:spTree>
    <p:extLst>
      <p:ext uri="{BB962C8B-B14F-4D97-AF65-F5344CB8AC3E}">
        <p14:creationId xmlns:p14="http://schemas.microsoft.com/office/powerpoint/2010/main" val="151870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399" y="1828800"/>
            <a:ext cx="8726448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04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76400"/>
            <a:ext cx="8745278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82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7112F7D41B13E4785F9979A35F7E50C" ma:contentTypeVersion="2" ma:contentTypeDescription="Create a new document." ma:contentTypeScope="" ma:versionID="7c71a06543765e0408fd0e76cc60cf2d">
  <xsd:schema xmlns:xsd="http://www.w3.org/2001/XMLSchema" xmlns:xs="http://www.w3.org/2001/XMLSchema" xmlns:p="http://schemas.microsoft.com/office/2006/metadata/properties" xmlns:ns2="7d20dd7b-ef9a-4d0a-b1be-71e30c1721f0" targetNamespace="http://schemas.microsoft.com/office/2006/metadata/properties" ma:root="true" ma:fieldsID="424f5fb85af30938f0feeeceac83b97c" ns2:_="">
    <xsd:import namespace="7d20dd7b-ef9a-4d0a-b1be-71e30c1721f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20dd7b-ef9a-4d0a-b1be-71e30c1721f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C577F32-3640-4C82-BAE7-0FB3DEC6F1B2}"/>
</file>

<file path=customXml/itemProps2.xml><?xml version="1.0" encoding="utf-8"?>
<ds:datastoreItem xmlns:ds="http://schemas.openxmlformats.org/officeDocument/2006/customXml" ds:itemID="{DBCA827C-0780-440E-BA9E-979D55E8E3C6}"/>
</file>

<file path=customXml/itemProps3.xml><?xml version="1.0" encoding="utf-8"?>
<ds:datastoreItem xmlns:ds="http://schemas.openxmlformats.org/officeDocument/2006/customXml" ds:itemID="{5E1271A2-BDAD-4633-8BD7-7122D08B3A0B}"/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18465</TotalTime>
  <Words>785</Words>
  <Application>Microsoft Office PowerPoint</Application>
  <PresentationFormat>On-screen Show (4:3)</PresentationFormat>
  <Paragraphs>52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1" baseType="lpstr">
      <vt:lpstr>Arial Narrow</vt:lpstr>
      <vt:lpstr>Calibri</vt:lpstr>
      <vt:lpstr>Cambria Math</vt:lpstr>
      <vt:lpstr>Monotype Sorts</vt:lpstr>
      <vt:lpstr>Tw Cen MT</vt:lpstr>
      <vt:lpstr>Wingdings</vt:lpstr>
      <vt:lpstr>Wingdings 2</vt:lpstr>
      <vt:lpstr>Median</vt:lpstr>
      <vt:lpstr>Half-Wave Dipole</vt:lpstr>
      <vt:lpstr>The half-wave dipole consists of a thin wire fed at its center by a generator connected to the antenna terminals via a transmission line. The current flowing through the wire has a symmetrical distribution with respect to the center of the dipole, and the current is zero at its ends. Mathematically, i(t) is given by</vt:lpstr>
      <vt:lpstr>PowerPoint Presentation</vt:lpstr>
      <vt:lpstr>Half-Wave Dipole (cont.)</vt:lpstr>
      <vt:lpstr>Radiation Pattern of Half-Wave Dipole</vt:lpstr>
      <vt:lpstr>Other Half-Wave Dipole Properties</vt:lpstr>
      <vt:lpstr>PowerPoint Presentation</vt:lpstr>
      <vt:lpstr>PowerPoint Presentation</vt:lpstr>
      <vt:lpstr>PowerPoint Presentation</vt:lpstr>
      <vt:lpstr>Quarter-Wave Monopole</vt:lpstr>
      <vt:lpstr>PowerPoint Presentation</vt:lpstr>
      <vt:lpstr>PowerPoint Presentation</vt:lpstr>
      <vt:lpstr>PowerPoint Presentation</vt:lpstr>
      <vt:lpstr>Dipole of Arbitrary Length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Antenna Effective Area</vt:lpstr>
      <vt:lpstr>Antenna Effective Area</vt:lpstr>
      <vt:lpstr>PowerPoint Presentation</vt:lpstr>
      <vt:lpstr>PowerPoint Presentation</vt:lpstr>
      <vt:lpstr>PowerPoint Presentation</vt:lpstr>
      <vt:lpstr>Friis Transmission Formula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Exercise: A transmitter produces 50W of power. If this power is applied to a unity gain antenna with 900 MHz carrier frequency, a) find the received power at a (line of sight) LOS distance of 100 m from the antenna.  B) What is the received power at 10 km. Assume unity gain for the receiver antenna.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EECS 215: Introduction to Circuits</dc:title>
  <dc:creator>jphilli</dc:creator>
  <cp:lastModifiedBy>Omar Saraereh</cp:lastModifiedBy>
  <cp:revision>170</cp:revision>
  <dcterms:created xsi:type="dcterms:W3CDTF">2010-03-29T16:07:11Z</dcterms:created>
  <dcterms:modified xsi:type="dcterms:W3CDTF">2019-03-04T08:33:31Z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0x010100D7112F7D41B13E4785F9979A35F7E50C</vt:lpwstr>
  </property>
</Properties>
</file>