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4"/>
  </p:sldMasterIdLst>
  <p:notesMasterIdLst>
    <p:notesMasterId r:id="rId47"/>
  </p:notesMasterIdLst>
  <p:sldIdLst>
    <p:sldId id="338" r:id="rId5"/>
    <p:sldId id="388" r:id="rId6"/>
    <p:sldId id="389" r:id="rId7"/>
    <p:sldId id="339" r:id="rId8"/>
    <p:sldId id="390" r:id="rId9"/>
    <p:sldId id="340" r:id="rId10"/>
    <p:sldId id="391" r:id="rId11"/>
    <p:sldId id="341" r:id="rId12"/>
    <p:sldId id="392" r:id="rId13"/>
    <p:sldId id="342" r:id="rId14"/>
    <p:sldId id="393" r:id="rId15"/>
    <p:sldId id="343" r:id="rId16"/>
    <p:sldId id="344" r:id="rId17"/>
    <p:sldId id="345" r:id="rId18"/>
    <p:sldId id="346" r:id="rId19"/>
    <p:sldId id="395" r:id="rId20"/>
    <p:sldId id="394" r:id="rId21"/>
    <p:sldId id="396" r:id="rId22"/>
    <p:sldId id="410" r:id="rId23"/>
    <p:sldId id="411" r:id="rId24"/>
    <p:sldId id="412" r:id="rId25"/>
    <p:sldId id="413" r:id="rId26"/>
    <p:sldId id="414" r:id="rId27"/>
    <p:sldId id="415" r:id="rId28"/>
    <p:sldId id="347" r:id="rId29"/>
    <p:sldId id="348" r:id="rId30"/>
    <p:sldId id="349" r:id="rId31"/>
    <p:sldId id="350" r:id="rId32"/>
    <p:sldId id="397" r:id="rId33"/>
    <p:sldId id="398" r:id="rId34"/>
    <p:sldId id="399" r:id="rId35"/>
    <p:sldId id="400" r:id="rId36"/>
    <p:sldId id="401" r:id="rId37"/>
    <p:sldId id="416" r:id="rId38"/>
    <p:sldId id="402" r:id="rId39"/>
    <p:sldId id="403" r:id="rId40"/>
    <p:sldId id="404" r:id="rId41"/>
    <p:sldId id="405" r:id="rId42"/>
    <p:sldId id="406" r:id="rId43"/>
    <p:sldId id="407" r:id="rId44"/>
    <p:sldId id="408" r:id="rId45"/>
    <p:sldId id="409"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518997-82E8-4382-AA1B-239EB7893C68}" v="1" dt="2020-12-15T08:51:56.158"/>
    <p1510:client id="{4B475FAC-7C38-2C4D-B3F9-A9D23A91B91B}" v="1" dt="2020-12-13T16:27:03.1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TIMA NAEL MOHAMMAD MOHAMMAD" userId="09cc07b2-5eb9-4742-9de9-c0db50dcfd4d" providerId="ADAL" clId="{4B475FAC-7C38-2C4D-B3F9-A9D23A91B91B}"/>
    <pc:docChg chg="modSld">
      <pc:chgData name="FATIMA NAEL MOHAMMAD MOHAMMAD" userId="09cc07b2-5eb9-4742-9de9-c0db50dcfd4d" providerId="ADAL" clId="{4B475FAC-7C38-2C4D-B3F9-A9D23A91B91B}" dt="2020-12-13T16:27:03.141" v="0" actId="14100"/>
      <pc:docMkLst>
        <pc:docMk/>
      </pc:docMkLst>
      <pc:sldChg chg="modSp">
        <pc:chgData name="FATIMA NAEL MOHAMMAD MOHAMMAD" userId="09cc07b2-5eb9-4742-9de9-c0db50dcfd4d" providerId="ADAL" clId="{4B475FAC-7C38-2C4D-B3F9-A9D23A91B91B}" dt="2020-12-13T16:27:03.141" v="0" actId="14100"/>
        <pc:sldMkLst>
          <pc:docMk/>
          <pc:sldMk cId="3060691179" sldId="413"/>
        </pc:sldMkLst>
        <pc:picChg chg="mod">
          <ac:chgData name="FATIMA NAEL MOHAMMAD MOHAMMAD" userId="09cc07b2-5eb9-4742-9de9-c0db50dcfd4d" providerId="ADAL" clId="{4B475FAC-7C38-2C4D-B3F9-A9D23A91B91B}" dt="2020-12-13T16:27:03.141" v="0" actId="14100"/>
          <ac:picMkLst>
            <pc:docMk/>
            <pc:sldMk cId="3060691179" sldId="413"/>
            <ac:picMk id="3" creationId="{00000000-0000-0000-0000-000000000000}"/>
          </ac:picMkLst>
        </pc:picChg>
      </pc:sldChg>
    </pc:docChg>
  </pc:docChgLst>
  <pc:docChgLst>
    <pc:chgData name="Asem TAIYSEER MOH'D REDA MUGDADI" userId="S::1733014@std.hu.edu.jo::369e35e6-be07-48d3-9689-3507ce51a624" providerId="AD" clId="Web-{20518997-82E8-4382-AA1B-239EB7893C68}"/>
    <pc:docChg chg="sldOrd">
      <pc:chgData name="Asem TAIYSEER MOH'D REDA MUGDADI" userId="S::1733014@std.hu.edu.jo::369e35e6-be07-48d3-9689-3507ce51a624" providerId="AD" clId="Web-{20518997-82E8-4382-AA1B-239EB7893C68}" dt="2020-12-15T08:51:56.158" v="0"/>
      <pc:docMkLst>
        <pc:docMk/>
      </pc:docMkLst>
      <pc:sldChg chg="ord">
        <pc:chgData name="Asem TAIYSEER MOH'D REDA MUGDADI" userId="S::1733014@std.hu.edu.jo::369e35e6-be07-48d3-9689-3507ce51a624" providerId="AD" clId="Web-{20518997-82E8-4382-AA1B-239EB7893C68}" dt="2020-12-15T08:51:56.158" v="0"/>
        <pc:sldMkLst>
          <pc:docMk/>
          <pc:sldMk cId="1693071891" sldId="394"/>
        </pc:sldMkLst>
      </pc:sldChg>
    </pc:docChg>
  </pc:docChgLst>
  <pc:docChgLst>
    <pc:chgData name="Ramez Fayez Abdallah al otoum" userId="S::1733005@std.hu.edu.jo::e4c76328-c4a1-4cbd-8168-dd8d016a544e" providerId="AD" clId="Web-{BFD69E82-4636-49E0-A02D-61C542458D7D}"/>
    <pc:docChg chg="modSld">
      <pc:chgData name="Ramez Fayez Abdallah al otoum" userId="S::1733005@std.hu.edu.jo::e4c76328-c4a1-4cbd-8168-dd8d016a544e" providerId="AD" clId="Web-{BFD69E82-4636-49E0-A02D-61C542458D7D}" dt="2020-11-15T19:45:06.398" v="1" actId="1076"/>
      <pc:docMkLst>
        <pc:docMk/>
      </pc:docMkLst>
      <pc:sldChg chg="modSp">
        <pc:chgData name="Ramez Fayez Abdallah al otoum" userId="S::1733005@std.hu.edu.jo::e4c76328-c4a1-4cbd-8168-dd8d016a544e" providerId="AD" clId="Web-{BFD69E82-4636-49E0-A02D-61C542458D7D}" dt="2020-11-15T19:45:06.398" v="1" actId="1076"/>
        <pc:sldMkLst>
          <pc:docMk/>
          <pc:sldMk cId="1408151396" sldId="414"/>
        </pc:sldMkLst>
        <pc:picChg chg="mod">
          <ac:chgData name="Ramez Fayez Abdallah al otoum" userId="S::1733005@std.hu.edu.jo::e4c76328-c4a1-4cbd-8168-dd8d016a544e" providerId="AD" clId="Web-{BFD69E82-4636-49E0-A02D-61C542458D7D}" dt="2020-11-15T19:45:06.398" v="1" actId="1076"/>
          <ac:picMkLst>
            <pc:docMk/>
            <pc:sldMk cId="1408151396" sldId="414"/>
            <ac:picMk id="2052"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52889-7E82-4C15-B3F9-FE94BD10B7BD}" type="datetimeFigureOut">
              <a:rPr lang="en-US" smtClean="0"/>
              <a:pPr/>
              <a:t>12/15/2020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63415C-2120-44EA-B4D5-CF87D5787ABA}" type="slidenum">
              <a:rPr lang="en-US" smtClean="0"/>
              <a:pPr/>
              <a:t>‹#›</a:t>
            </a:fld>
            <a:endParaRPr lang="en-US"/>
          </a:p>
        </p:txBody>
      </p:sp>
    </p:spTree>
    <p:extLst>
      <p:ext uri="{BB962C8B-B14F-4D97-AF65-F5344CB8AC3E}">
        <p14:creationId xmlns:p14="http://schemas.microsoft.com/office/powerpoint/2010/main" val="3775369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68CB3A0-8F23-4335-BA18-2F858D2F9CEA}" type="datetimeFigureOut">
              <a:rPr lang="en-US" smtClean="0"/>
              <a:pPr/>
              <a:t>12/15/2020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70DCC03-55F8-4B63-9C69-6FF9F41CE20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68CB3A0-8F23-4335-BA18-2F858D2F9CEA}" type="datetimeFigureOut">
              <a:rPr lang="en-US" smtClean="0"/>
              <a:pPr/>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DCC03-55F8-4B63-9C69-6FF9F41CE2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68CB3A0-8F23-4335-BA18-2F858D2F9CEA}" type="datetimeFigureOut">
              <a:rPr lang="en-US" smtClean="0"/>
              <a:pPr/>
              <a:t>12/15/2020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70DCC03-55F8-4B63-9C69-6FF9F41CE20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168CB3A0-8F23-4335-BA18-2F858D2F9CEA}" type="datetimeFigureOut">
              <a:rPr lang="en-US" smtClean="0"/>
              <a:pPr/>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70DCC03-55F8-4B63-9C69-6FF9F41CE20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168CB3A0-8F23-4335-BA18-2F858D2F9CEA}" type="datetimeFigureOut">
              <a:rPr lang="en-US" smtClean="0"/>
              <a:pPr/>
              <a:t>12/15/2020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70DCC03-55F8-4B63-9C69-6FF9F41CE20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168CB3A0-8F23-4335-BA18-2F858D2F9CEA}" type="datetimeFigureOut">
              <a:rPr lang="en-US" smtClean="0"/>
              <a:pPr/>
              <a:t>12/15/2020</a:t>
            </a:fld>
            <a:endParaRPr lang="en-US"/>
          </a:p>
        </p:txBody>
      </p:sp>
      <p:sp>
        <p:nvSpPr>
          <p:cNvPr id="10" name="Slide Number Placeholder 9"/>
          <p:cNvSpPr>
            <a:spLocks noGrp="1"/>
          </p:cNvSpPr>
          <p:nvPr>
            <p:ph type="sldNum" sz="quarter" idx="16"/>
          </p:nvPr>
        </p:nvSpPr>
        <p:spPr/>
        <p:txBody>
          <a:bodyPr rtlCol="0"/>
          <a:lstStyle/>
          <a:p>
            <a:fld id="{F70DCC03-55F8-4B63-9C69-6FF9F41CE20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168CB3A0-8F23-4335-BA18-2F858D2F9CEA}" type="datetimeFigureOut">
              <a:rPr lang="en-US" smtClean="0"/>
              <a:pPr/>
              <a:t>12/15/2020</a:t>
            </a:fld>
            <a:endParaRPr lang="en-US"/>
          </a:p>
        </p:txBody>
      </p:sp>
      <p:sp>
        <p:nvSpPr>
          <p:cNvPr id="12" name="Slide Number Placeholder 11"/>
          <p:cNvSpPr>
            <a:spLocks noGrp="1"/>
          </p:cNvSpPr>
          <p:nvPr>
            <p:ph type="sldNum" sz="quarter" idx="16"/>
          </p:nvPr>
        </p:nvSpPr>
        <p:spPr/>
        <p:txBody>
          <a:bodyPr rtlCol="0"/>
          <a:lstStyle/>
          <a:p>
            <a:fld id="{F70DCC03-55F8-4B63-9C69-6FF9F41CE20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68CB3A0-8F23-4335-BA18-2F858D2F9CEA}" type="datetimeFigureOut">
              <a:rPr lang="en-US" smtClean="0"/>
              <a:pPr/>
              <a:t>12/15/2020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70DCC03-55F8-4B63-9C69-6FF9F41CE2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CB3A0-8F23-4335-BA18-2F858D2F9CEA}" type="datetimeFigureOut">
              <a:rPr lang="en-US" smtClean="0"/>
              <a:pPr/>
              <a:t>12/15/2020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70DCC03-55F8-4B63-9C69-6FF9F41CE2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168CB3A0-8F23-4335-BA18-2F858D2F9CEA}" type="datetimeFigureOut">
              <a:rPr lang="en-US" smtClean="0"/>
              <a:pPr/>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70DCC03-55F8-4B63-9C69-6FF9F41CE20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68CB3A0-8F23-4335-BA18-2F858D2F9CEA}" type="datetimeFigureOut">
              <a:rPr lang="en-US" smtClean="0"/>
              <a:pPr/>
              <a:t>12/15/2020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70DCC03-55F8-4B63-9C69-6FF9F41CE20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68CB3A0-8F23-4335-BA18-2F858D2F9CEA}" type="datetimeFigureOut">
              <a:rPr lang="en-US" smtClean="0"/>
              <a:pPr/>
              <a:t>12/15/2020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70DCC03-55F8-4B63-9C69-6FF9F41CE2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tiff"/><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6.xml"/><Relationship Id="rId5" Type="http://schemas.openxmlformats.org/officeDocument/2006/relationships/image" Target="../media/image26.emf"/><Relationship Id="rId4" Type="http://schemas.openxmlformats.org/officeDocument/2006/relationships/image" Target="../media/image25.emf"/></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png"/><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6.xml"/><Relationship Id="rId4" Type="http://schemas.openxmlformats.org/officeDocument/2006/relationships/image" Target="../media/image49.emf"/></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emf"/></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emf"/></Relationships>
</file>

<file path=ppt/slides/_rels/slide2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tiff"/><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p:cNvPicPr>
            <a:picLocks noGrp="1" noChangeAspect="1" noChangeArrowheads="1"/>
          </p:cNvPicPr>
          <p:nvPr>
            <p:ph sz="quarter" idx="1"/>
          </p:nvPr>
        </p:nvPicPr>
        <p:blipFill>
          <a:blip r:embed="rId2" cstate="print"/>
          <a:srcRect/>
          <a:stretch>
            <a:fillRect/>
          </a:stretch>
        </p:blipFill>
        <p:spPr bwMode="auto">
          <a:xfrm>
            <a:off x="5105400" y="256738"/>
            <a:ext cx="3911734" cy="3402450"/>
          </a:xfrm>
          <a:prstGeom prst="rect">
            <a:avLst/>
          </a:prstGeom>
          <a:noFill/>
          <a:ln w="9525">
            <a:noFill/>
            <a:miter lim="800000"/>
            <a:headEnd/>
            <a:tailEnd/>
          </a:ln>
        </p:spPr>
      </p:pic>
      <p:pic>
        <p:nvPicPr>
          <p:cNvPr id="15367" name="Picture 7"/>
          <p:cNvPicPr>
            <a:picLocks noChangeAspect="1" noChangeArrowheads="1"/>
          </p:cNvPicPr>
          <p:nvPr/>
        </p:nvPicPr>
        <p:blipFill>
          <a:blip r:embed="rId3" cstate="print"/>
          <a:srcRect/>
          <a:stretch>
            <a:fillRect/>
          </a:stretch>
        </p:blipFill>
        <p:spPr bwMode="auto">
          <a:xfrm>
            <a:off x="4800600" y="3704323"/>
            <a:ext cx="4267200" cy="3083635"/>
          </a:xfrm>
          <a:prstGeom prst="rect">
            <a:avLst/>
          </a:prstGeom>
          <a:noFill/>
          <a:ln w="9525">
            <a:solidFill>
              <a:schemeClr val="accent2"/>
            </a:solidFill>
            <a:miter lim="800000"/>
            <a:headEnd/>
            <a:tailEnd/>
          </a:ln>
        </p:spPr>
      </p:pic>
      <p:sp>
        <p:nvSpPr>
          <p:cNvPr id="2" name="Title 1"/>
          <p:cNvSpPr>
            <a:spLocks noGrp="1"/>
          </p:cNvSpPr>
          <p:nvPr>
            <p:ph type="title"/>
          </p:nvPr>
        </p:nvSpPr>
        <p:spPr>
          <a:xfrm>
            <a:off x="612648" y="76200"/>
            <a:ext cx="5026152" cy="990600"/>
          </a:xfrm>
        </p:spPr>
        <p:txBody>
          <a:bodyPr>
            <a:normAutofit fontScale="90000"/>
          </a:bodyPr>
          <a:lstStyle/>
          <a:p>
            <a:r>
              <a:rPr lang="en-US"/>
              <a:t>Antenna Radiation Characteristics</a:t>
            </a:r>
          </a:p>
        </p:txBody>
      </p:sp>
      <p:sp>
        <p:nvSpPr>
          <p:cNvPr id="4" name="TextBox 3"/>
          <p:cNvSpPr txBox="1"/>
          <p:nvPr/>
        </p:nvSpPr>
        <p:spPr>
          <a:xfrm>
            <a:off x="0" y="1524000"/>
            <a:ext cx="4953000" cy="1323439"/>
          </a:xfrm>
          <a:prstGeom prst="rect">
            <a:avLst/>
          </a:prstGeom>
          <a:noFill/>
        </p:spPr>
        <p:txBody>
          <a:bodyPr wrap="square" rtlCol="0">
            <a:spAutoFit/>
          </a:bodyPr>
          <a:lstStyle/>
          <a:p>
            <a:pPr algn="just"/>
            <a:r>
              <a:rPr lang="en-US" sz="2000">
                <a:solidFill>
                  <a:schemeClr val="tx2"/>
                </a:solidFill>
              </a:rPr>
              <a:t>1.  By virtue of </a:t>
            </a:r>
            <a:r>
              <a:rPr lang="en-US" sz="2000">
                <a:solidFill>
                  <a:srgbClr val="FF0000"/>
                </a:solidFill>
              </a:rPr>
              <a:t>reciprocity</a:t>
            </a:r>
            <a:r>
              <a:rPr lang="en-US" sz="2000">
                <a:solidFill>
                  <a:schemeClr val="tx2"/>
                </a:solidFill>
              </a:rPr>
              <a:t>, a receiving antenna has the same directional antenna pattern as the pattern that it exhibits when operated in the transmission mode.</a:t>
            </a:r>
          </a:p>
        </p:txBody>
      </p:sp>
      <p:sp>
        <p:nvSpPr>
          <p:cNvPr id="5" name="TextBox 4"/>
          <p:cNvSpPr txBox="1"/>
          <p:nvPr/>
        </p:nvSpPr>
        <p:spPr>
          <a:xfrm>
            <a:off x="0" y="3028890"/>
            <a:ext cx="2701189" cy="984885"/>
          </a:xfrm>
          <a:prstGeom prst="rect">
            <a:avLst/>
          </a:prstGeom>
          <a:noFill/>
        </p:spPr>
        <p:txBody>
          <a:bodyPr wrap="none" rtlCol="0">
            <a:spAutoFit/>
          </a:bodyPr>
          <a:lstStyle/>
          <a:p>
            <a:r>
              <a:rPr lang="en-US" sz="2000">
                <a:solidFill>
                  <a:schemeClr val="tx2"/>
                </a:solidFill>
              </a:rPr>
              <a:t>2.  Total Radiated Power</a:t>
            </a:r>
          </a:p>
          <a:p>
            <a:endParaRPr lang="en-US" sz="2000">
              <a:solidFill>
                <a:schemeClr val="tx2"/>
              </a:solidFill>
            </a:endParaRPr>
          </a:p>
          <a:p>
            <a:r>
              <a:rPr lang="en-US">
                <a:solidFill>
                  <a:srgbClr val="FF0000"/>
                </a:solidFill>
              </a:rPr>
              <a:t>Differential area</a:t>
            </a:r>
          </a:p>
        </p:txBody>
      </p:sp>
      <p:sp>
        <p:nvSpPr>
          <p:cNvPr id="11" name="TextBox 10"/>
          <p:cNvSpPr txBox="1"/>
          <p:nvPr/>
        </p:nvSpPr>
        <p:spPr>
          <a:xfrm>
            <a:off x="0" y="4572000"/>
            <a:ext cx="1241671" cy="369332"/>
          </a:xfrm>
          <a:prstGeom prst="rect">
            <a:avLst/>
          </a:prstGeom>
          <a:noFill/>
        </p:spPr>
        <p:txBody>
          <a:bodyPr wrap="none" rtlCol="0">
            <a:spAutoFit/>
          </a:bodyPr>
          <a:lstStyle/>
          <a:p>
            <a:r>
              <a:rPr lang="en-US">
                <a:solidFill>
                  <a:srgbClr val="FF0000"/>
                </a:solidFill>
              </a:rPr>
              <a:t>Solid Angle</a:t>
            </a:r>
          </a:p>
        </p:txBody>
      </p:sp>
      <p:sp>
        <p:nvSpPr>
          <p:cNvPr id="12" name="TextBox 11"/>
          <p:cNvSpPr txBox="1"/>
          <p:nvPr/>
        </p:nvSpPr>
        <p:spPr>
          <a:xfrm>
            <a:off x="0" y="5638800"/>
            <a:ext cx="2698175" cy="369332"/>
          </a:xfrm>
          <a:prstGeom prst="rect">
            <a:avLst/>
          </a:prstGeom>
          <a:noFill/>
        </p:spPr>
        <p:txBody>
          <a:bodyPr wrap="none" rtlCol="0">
            <a:spAutoFit/>
          </a:bodyPr>
          <a:lstStyle/>
          <a:p>
            <a:r>
              <a:rPr lang="en-US">
                <a:solidFill>
                  <a:srgbClr val="FF0000"/>
                </a:solidFill>
              </a:rPr>
              <a:t>Power radiated through </a:t>
            </a:r>
            <a:r>
              <a:rPr lang="en-US" i="1" err="1">
                <a:solidFill>
                  <a:srgbClr val="FF0000"/>
                </a:solidFill>
              </a:rPr>
              <a:t>dA</a:t>
            </a:r>
            <a:endParaRPr lang="en-US" i="1">
              <a:solidFill>
                <a:srgbClr val="FF0000"/>
              </a:solidFill>
            </a:endParaRPr>
          </a:p>
        </p:txBody>
      </p:sp>
      <p:sp>
        <p:nvSpPr>
          <p:cNvPr id="13" name="TextBox 12"/>
          <p:cNvSpPr txBox="1"/>
          <p:nvPr/>
        </p:nvSpPr>
        <p:spPr>
          <a:xfrm>
            <a:off x="6705600" y="6477000"/>
            <a:ext cx="2148883" cy="369332"/>
          </a:xfrm>
          <a:prstGeom prst="rect">
            <a:avLst/>
          </a:prstGeom>
          <a:noFill/>
        </p:spPr>
        <p:txBody>
          <a:bodyPr wrap="none" rtlCol="0">
            <a:spAutoFit/>
          </a:bodyPr>
          <a:lstStyle/>
          <a:p>
            <a:r>
              <a:rPr lang="en-US">
                <a:solidFill>
                  <a:srgbClr val="FF0000"/>
                </a:solidFill>
              </a:rPr>
              <a:t>Total Radiated Power</a:t>
            </a:r>
          </a:p>
        </p:txBody>
      </p:sp>
      <p:pic>
        <p:nvPicPr>
          <p:cNvPr id="15362" name="Picture 2"/>
          <p:cNvPicPr>
            <a:picLocks noChangeAspect="1" noChangeArrowheads="1"/>
          </p:cNvPicPr>
          <p:nvPr/>
        </p:nvPicPr>
        <p:blipFill>
          <a:blip r:embed="rId4" cstate="print"/>
          <a:srcRect/>
          <a:stretch>
            <a:fillRect/>
          </a:stretch>
        </p:blipFill>
        <p:spPr bwMode="auto">
          <a:xfrm>
            <a:off x="152400" y="4080454"/>
            <a:ext cx="2362200" cy="354911"/>
          </a:xfrm>
          <a:prstGeom prst="rect">
            <a:avLst/>
          </a:prstGeom>
          <a:noFill/>
          <a:ln w="9525">
            <a:noFill/>
            <a:miter lim="800000"/>
            <a:headEnd/>
            <a:tailEnd/>
          </a:ln>
        </p:spPr>
      </p:pic>
      <p:pic>
        <p:nvPicPr>
          <p:cNvPr id="15363" name="Picture 3"/>
          <p:cNvPicPr>
            <a:picLocks noChangeAspect="1" noChangeArrowheads="1"/>
          </p:cNvPicPr>
          <p:nvPr/>
        </p:nvPicPr>
        <p:blipFill>
          <a:blip r:embed="rId5" cstate="print"/>
          <a:srcRect/>
          <a:stretch>
            <a:fillRect/>
          </a:stretch>
        </p:blipFill>
        <p:spPr bwMode="auto">
          <a:xfrm>
            <a:off x="76201" y="4924340"/>
            <a:ext cx="3505199" cy="638260"/>
          </a:xfrm>
          <a:prstGeom prst="rect">
            <a:avLst/>
          </a:prstGeom>
          <a:noFill/>
          <a:ln w="9525">
            <a:noFill/>
            <a:miter lim="800000"/>
            <a:headEnd/>
            <a:tailEnd/>
          </a:ln>
        </p:spPr>
      </p:pic>
      <p:pic>
        <p:nvPicPr>
          <p:cNvPr id="15364" name="Picture 4"/>
          <p:cNvPicPr>
            <a:picLocks noChangeAspect="1" noChangeArrowheads="1"/>
          </p:cNvPicPr>
          <p:nvPr/>
        </p:nvPicPr>
        <p:blipFill>
          <a:blip r:embed="rId6" cstate="print"/>
          <a:srcRect/>
          <a:stretch>
            <a:fillRect/>
          </a:stretch>
        </p:blipFill>
        <p:spPr bwMode="auto">
          <a:xfrm>
            <a:off x="103613" y="6096000"/>
            <a:ext cx="3249187" cy="4000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Antenna Directivity </a:t>
            </a:r>
            <a:r>
              <a:rPr lang="en-US" i="1"/>
              <a:t>D</a:t>
            </a:r>
          </a:p>
        </p:txBody>
      </p:sp>
      <p:pic>
        <p:nvPicPr>
          <p:cNvPr id="5" name="Picture 4" descr="eq9.21.tiff"/>
          <p:cNvPicPr>
            <a:picLocks noChangeAspect="1"/>
          </p:cNvPicPr>
          <p:nvPr/>
        </p:nvPicPr>
        <p:blipFill>
          <a:blip r:embed="rId2" cstate="print"/>
          <a:stretch>
            <a:fillRect/>
          </a:stretch>
        </p:blipFill>
        <p:spPr>
          <a:xfrm>
            <a:off x="152400" y="1905000"/>
            <a:ext cx="3124200" cy="914400"/>
          </a:xfrm>
          <a:prstGeom prst="rect">
            <a:avLst/>
          </a:prstGeom>
        </p:spPr>
      </p:pic>
      <p:sp>
        <p:nvSpPr>
          <p:cNvPr id="6" name="TextBox 5"/>
          <p:cNvSpPr txBox="1"/>
          <p:nvPr/>
        </p:nvSpPr>
        <p:spPr>
          <a:xfrm>
            <a:off x="76200" y="1447800"/>
            <a:ext cx="3056295" cy="400110"/>
          </a:xfrm>
          <a:prstGeom prst="rect">
            <a:avLst/>
          </a:prstGeom>
          <a:noFill/>
        </p:spPr>
        <p:txBody>
          <a:bodyPr wrap="none" rtlCol="0">
            <a:spAutoFit/>
          </a:bodyPr>
          <a:lstStyle/>
          <a:p>
            <a:r>
              <a:rPr lang="en-US" sz="2000">
                <a:solidFill>
                  <a:srgbClr val="FF0000"/>
                </a:solidFill>
              </a:rPr>
              <a:t>Antenna pattern solid angle</a:t>
            </a:r>
          </a:p>
        </p:txBody>
      </p:sp>
      <p:sp>
        <p:nvSpPr>
          <p:cNvPr id="11" name="TextBox 10"/>
          <p:cNvSpPr txBox="1"/>
          <p:nvPr/>
        </p:nvSpPr>
        <p:spPr>
          <a:xfrm>
            <a:off x="3371807" y="4114800"/>
            <a:ext cx="1200193" cy="400110"/>
          </a:xfrm>
          <a:prstGeom prst="rect">
            <a:avLst/>
          </a:prstGeom>
          <a:noFill/>
        </p:spPr>
        <p:txBody>
          <a:bodyPr wrap="none" rtlCol="0">
            <a:spAutoFit/>
          </a:bodyPr>
          <a:lstStyle/>
          <a:p>
            <a:r>
              <a:rPr lang="en-US" sz="2000">
                <a:solidFill>
                  <a:srgbClr val="FF0000"/>
                </a:solidFill>
              </a:rPr>
              <a:t>Directivity</a:t>
            </a:r>
          </a:p>
        </p:txBody>
      </p:sp>
      <p:pic>
        <p:nvPicPr>
          <p:cNvPr id="19458" name="Picture 2"/>
          <p:cNvPicPr>
            <a:picLocks noGrp="1" noChangeAspect="1" noChangeArrowheads="1"/>
          </p:cNvPicPr>
          <p:nvPr>
            <p:ph sz="quarter" idx="1"/>
          </p:nvPr>
        </p:nvPicPr>
        <p:blipFill>
          <a:blip r:embed="rId3" cstate="print"/>
          <a:srcRect/>
          <a:stretch>
            <a:fillRect/>
          </a:stretch>
        </p:blipFill>
        <p:spPr bwMode="auto">
          <a:xfrm>
            <a:off x="38100" y="2855638"/>
            <a:ext cx="7048500" cy="725762"/>
          </a:xfrm>
          <a:prstGeom prst="rect">
            <a:avLst/>
          </a:prstGeom>
          <a:noFill/>
          <a:ln w="9525">
            <a:noFill/>
            <a:miter lim="800000"/>
            <a:headEnd/>
            <a:tailEnd/>
          </a:ln>
        </p:spPr>
      </p:pic>
      <p:pic>
        <p:nvPicPr>
          <p:cNvPr id="19459" name="Picture 3"/>
          <p:cNvPicPr>
            <a:picLocks noChangeAspect="1" noChangeArrowheads="1"/>
          </p:cNvPicPr>
          <p:nvPr/>
        </p:nvPicPr>
        <p:blipFill>
          <a:blip r:embed="rId4" cstate="print"/>
          <a:srcRect/>
          <a:stretch>
            <a:fillRect/>
          </a:stretch>
        </p:blipFill>
        <p:spPr bwMode="auto">
          <a:xfrm>
            <a:off x="4572000" y="3200399"/>
            <a:ext cx="2885425" cy="2543175"/>
          </a:xfrm>
          <a:prstGeom prst="rect">
            <a:avLst/>
          </a:prstGeom>
          <a:noFill/>
          <a:ln w="9525">
            <a:solidFill>
              <a:srgbClr val="7030A0"/>
            </a:solidFill>
            <a:miter lim="800000"/>
            <a:headEnd/>
            <a:tailEnd/>
          </a:ln>
        </p:spPr>
      </p:pic>
      <p:pic>
        <p:nvPicPr>
          <p:cNvPr id="19461" name="Picture 5"/>
          <p:cNvPicPr>
            <a:picLocks noChangeAspect="1" noChangeArrowheads="1"/>
          </p:cNvPicPr>
          <p:nvPr/>
        </p:nvPicPr>
        <p:blipFill>
          <a:blip r:embed="rId5" cstate="print"/>
          <a:srcRect/>
          <a:stretch>
            <a:fillRect/>
          </a:stretch>
        </p:blipFill>
        <p:spPr bwMode="auto">
          <a:xfrm>
            <a:off x="152400" y="5791200"/>
            <a:ext cx="8686800" cy="1040449"/>
          </a:xfrm>
          <a:prstGeom prst="rect">
            <a:avLst/>
          </a:prstGeom>
          <a:noFill/>
          <a:ln w="9525">
            <a:noFill/>
            <a:miter lim="800000"/>
            <a:headEnd/>
            <a:tailEnd/>
          </a:ln>
        </p:spPr>
      </p:pic>
      <p:sp>
        <p:nvSpPr>
          <p:cNvPr id="9" name="TextBox 8"/>
          <p:cNvSpPr txBox="1"/>
          <p:nvPr/>
        </p:nvSpPr>
        <p:spPr>
          <a:xfrm>
            <a:off x="3581400" y="1542871"/>
            <a:ext cx="5410200" cy="1200329"/>
          </a:xfrm>
          <a:prstGeom prst="rect">
            <a:avLst/>
          </a:prstGeom>
          <a:noFill/>
          <a:ln>
            <a:solidFill>
              <a:srgbClr val="0070C0"/>
            </a:solidFill>
          </a:ln>
        </p:spPr>
        <p:txBody>
          <a:bodyPr wrap="square" rtlCol="0">
            <a:spAutoFit/>
          </a:bodyPr>
          <a:lstStyle/>
          <a:p>
            <a:pPr algn="just"/>
            <a:r>
              <a:rPr lang="en-US">
                <a:solidFill>
                  <a:srgbClr val="0070C0"/>
                </a:solidFill>
              </a:rPr>
              <a:t>The </a:t>
            </a:r>
            <a:r>
              <a:rPr lang="en-US">
                <a:solidFill>
                  <a:srgbClr val="FF0000"/>
                </a:solidFill>
              </a:rPr>
              <a:t>directivity</a:t>
            </a:r>
            <a:r>
              <a:rPr lang="en-US">
                <a:solidFill>
                  <a:srgbClr val="0070C0"/>
                </a:solidFill>
              </a:rPr>
              <a:t> D of an antenna is defined as the ratio of</a:t>
            </a:r>
          </a:p>
          <a:p>
            <a:pPr algn="just"/>
            <a:r>
              <a:rPr lang="en-US">
                <a:solidFill>
                  <a:srgbClr val="0070C0"/>
                </a:solidFill>
              </a:rPr>
              <a:t>its maximum normalized radiation intensity, </a:t>
            </a:r>
            <a:r>
              <a:rPr lang="en-US" err="1">
                <a:solidFill>
                  <a:srgbClr val="0070C0"/>
                </a:solidFill>
              </a:rPr>
              <a:t>Fmax</a:t>
            </a:r>
            <a:r>
              <a:rPr lang="en-US">
                <a:solidFill>
                  <a:srgbClr val="0070C0"/>
                </a:solidFill>
              </a:rPr>
              <a:t> (which by definition is equal to 1), to the average value of F(</a:t>
            </a:r>
            <a:r>
              <a:rPr lang="en-US" err="1">
                <a:solidFill>
                  <a:srgbClr val="0070C0"/>
                </a:solidFill>
              </a:rPr>
              <a:t>θ,φ</a:t>
            </a:r>
            <a:r>
              <a:rPr lang="en-US">
                <a:solidFill>
                  <a:srgbClr val="0070C0"/>
                </a:solidFill>
              </a:rPr>
              <a:t>) over all directions (4π space):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676400"/>
            <a:ext cx="2332242" cy="369332"/>
          </a:xfrm>
          <a:prstGeom prst="rect">
            <a:avLst/>
          </a:prstGeom>
        </p:spPr>
        <p:txBody>
          <a:bodyPr wrap="none">
            <a:spAutoFit/>
          </a:bodyPr>
          <a:lstStyle/>
          <a:p>
            <a:r>
              <a:rPr lang="en-US">
                <a:solidFill>
                  <a:srgbClr val="0070C0"/>
                </a:solidFill>
              </a:rPr>
              <a:t>D can be expressed as:</a:t>
            </a:r>
          </a:p>
        </p:txBody>
      </p:sp>
      <p:pic>
        <p:nvPicPr>
          <p:cNvPr id="4" name="Picture 3"/>
          <p:cNvPicPr>
            <a:picLocks noChangeAspect="1"/>
          </p:cNvPicPr>
          <p:nvPr/>
        </p:nvPicPr>
        <p:blipFill>
          <a:blip r:embed="rId2"/>
          <a:stretch>
            <a:fillRect/>
          </a:stretch>
        </p:blipFill>
        <p:spPr>
          <a:xfrm>
            <a:off x="2632800" y="1532792"/>
            <a:ext cx="2548800" cy="697667"/>
          </a:xfrm>
          <a:prstGeom prst="rect">
            <a:avLst/>
          </a:prstGeom>
        </p:spPr>
      </p:pic>
      <p:pic>
        <p:nvPicPr>
          <p:cNvPr id="5" name="Picture 4"/>
          <p:cNvPicPr>
            <a:picLocks noChangeAspect="1"/>
          </p:cNvPicPr>
          <p:nvPr/>
        </p:nvPicPr>
        <p:blipFill>
          <a:blip r:embed="rId3"/>
          <a:stretch>
            <a:fillRect/>
          </a:stretch>
        </p:blipFill>
        <p:spPr>
          <a:xfrm>
            <a:off x="304800" y="2209800"/>
            <a:ext cx="5774626" cy="877067"/>
          </a:xfrm>
          <a:prstGeom prst="rect">
            <a:avLst/>
          </a:prstGeom>
        </p:spPr>
      </p:pic>
      <p:pic>
        <p:nvPicPr>
          <p:cNvPr id="7" name="Picture 6"/>
          <p:cNvPicPr>
            <a:picLocks noChangeAspect="1"/>
          </p:cNvPicPr>
          <p:nvPr/>
        </p:nvPicPr>
        <p:blipFill>
          <a:blip r:embed="rId4"/>
          <a:stretch>
            <a:fillRect/>
          </a:stretch>
        </p:blipFill>
        <p:spPr>
          <a:xfrm>
            <a:off x="304800" y="3106616"/>
            <a:ext cx="5655151" cy="2611267"/>
          </a:xfrm>
          <a:prstGeom prst="rect">
            <a:avLst/>
          </a:prstGeom>
        </p:spPr>
      </p:pic>
      <p:pic>
        <p:nvPicPr>
          <p:cNvPr id="8" name="Picture 7"/>
          <p:cNvPicPr>
            <a:picLocks noChangeAspect="1"/>
          </p:cNvPicPr>
          <p:nvPr/>
        </p:nvPicPr>
        <p:blipFill>
          <a:blip r:embed="rId5"/>
          <a:stretch>
            <a:fillRect/>
          </a:stretch>
        </p:blipFill>
        <p:spPr>
          <a:xfrm>
            <a:off x="609600" y="6040733"/>
            <a:ext cx="3265650" cy="817267"/>
          </a:xfrm>
          <a:prstGeom prst="rect">
            <a:avLst/>
          </a:prstGeom>
        </p:spPr>
      </p:pic>
      <p:sp>
        <p:nvSpPr>
          <p:cNvPr id="9" name="Rectangle 8"/>
          <p:cNvSpPr/>
          <p:nvPr/>
        </p:nvSpPr>
        <p:spPr>
          <a:xfrm>
            <a:off x="2025992" y="5688604"/>
            <a:ext cx="377026" cy="369332"/>
          </a:xfrm>
          <a:prstGeom prst="rect">
            <a:avLst/>
          </a:prstGeom>
        </p:spPr>
        <p:txBody>
          <a:bodyPr wrap="none">
            <a:spAutoFit/>
          </a:bodyPr>
          <a:lstStyle/>
          <a:p>
            <a:r>
              <a:rPr lang="en-US" b="1">
                <a:solidFill>
                  <a:srgbClr val="0070C0"/>
                </a:solidFill>
              </a:rPr>
              <a:t>or</a:t>
            </a:r>
          </a:p>
        </p:txBody>
      </p:sp>
    </p:spTree>
    <p:extLst>
      <p:ext uri="{BB962C8B-B14F-4D97-AF65-F5344CB8AC3E}">
        <p14:creationId xmlns:p14="http://schemas.microsoft.com/office/powerpoint/2010/main" val="3482217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4419600" cy="990600"/>
          </a:xfrm>
        </p:spPr>
        <p:txBody>
          <a:bodyPr>
            <a:normAutofit fontScale="90000"/>
          </a:bodyPr>
          <a:lstStyle/>
          <a:p>
            <a:r>
              <a:rPr lang="en-US" sz="3600"/>
              <a:t>Antennas with Single Main Lobe</a:t>
            </a:r>
          </a:p>
        </p:txBody>
      </p:sp>
      <p:sp>
        <p:nvSpPr>
          <p:cNvPr id="6" name="TextBox 5"/>
          <p:cNvSpPr txBox="1"/>
          <p:nvPr/>
        </p:nvSpPr>
        <p:spPr>
          <a:xfrm>
            <a:off x="1189948" y="2057400"/>
            <a:ext cx="2239052" cy="369332"/>
          </a:xfrm>
          <a:prstGeom prst="rect">
            <a:avLst/>
          </a:prstGeom>
          <a:noFill/>
        </p:spPr>
        <p:txBody>
          <a:bodyPr wrap="none" rtlCol="0">
            <a:spAutoFit/>
          </a:bodyPr>
          <a:lstStyle/>
          <a:p>
            <a:r>
              <a:rPr lang="en-US">
                <a:solidFill>
                  <a:srgbClr val="FF0000"/>
                </a:solidFill>
              </a:rPr>
              <a:t>Equivalent Solid Angle</a:t>
            </a:r>
          </a:p>
        </p:txBody>
      </p:sp>
      <p:cxnSp>
        <p:nvCxnSpPr>
          <p:cNvPr id="11" name="Straight Connector 10"/>
          <p:cNvCxnSpPr/>
          <p:nvPr/>
        </p:nvCxnSpPr>
        <p:spPr>
          <a:xfrm>
            <a:off x="4648200" y="4724400"/>
            <a:ext cx="4267200" cy="1588"/>
          </a:xfrm>
          <a:prstGeom prst="line">
            <a:avLst/>
          </a:prstGeom>
        </p:spPr>
        <p:style>
          <a:lnRef idx="2">
            <a:schemeClr val="accent1"/>
          </a:lnRef>
          <a:fillRef idx="0">
            <a:schemeClr val="accent1"/>
          </a:fillRef>
          <a:effectRef idx="1">
            <a:schemeClr val="accent1"/>
          </a:effectRef>
          <a:fontRef idx="minor">
            <a:schemeClr val="tx1"/>
          </a:fontRef>
        </p:style>
      </p:cxnSp>
      <p:pic>
        <p:nvPicPr>
          <p:cNvPr id="20482" name="Picture 2"/>
          <p:cNvPicPr>
            <a:picLocks noGrp="1" noChangeAspect="1" noChangeArrowheads="1"/>
          </p:cNvPicPr>
          <p:nvPr>
            <p:ph sz="quarter" idx="1"/>
          </p:nvPr>
        </p:nvPicPr>
        <p:blipFill>
          <a:blip r:embed="rId2" cstate="print"/>
          <a:srcRect/>
          <a:stretch>
            <a:fillRect/>
          </a:stretch>
        </p:blipFill>
        <p:spPr bwMode="auto">
          <a:xfrm>
            <a:off x="13359" y="2590800"/>
            <a:ext cx="4482441" cy="3595336"/>
          </a:xfrm>
          <a:prstGeom prst="rect">
            <a:avLst/>
          </a:prstGeom>
          <a:noFill/>
          <a:ln w="9525">
            <a:noFill/>
            <a:miter lim="800000"/>
            <a:headEnd/>
            <a:tailEnd/>
          </a:ln>
        </p:spPr>
      </p:pic>
      <p:pic>
        <p:nvPicPr>
          <p:cNvPr id="20483" name="Picture 3"/>
          <p:cNvPicPr>
            <a:picLocks noChangeAspect="1" noChangeArrowheads="1"/>
          </p:cNvPicPr>
          <p:nvPr/>
        </p:nvPicPr>
        <p:blipFill>
          <a:blip r:embed="rId3" cstate="print"/>
          <a:srcRect/>
          <a:stretch>
            <a:fillRect/>
          </a:stretch>
        </p:blipFill>
        <p:spPr bwMode="auto">
          <a:xfrm>
            <a:off x="4800600" y="42863"/>
            <a:ext cx="4038600" cy="4354116"/>
          </a:xfrm>
          <a:prstGeom prst="rect">
            <a:avLst/>
          </a:prstGeom>
          <a:noFill/>
          <a:ln w="9525">
            <a:noFill/>
            <a:miter lim="800000"/>
            <a:headEnd/>
            <a:tailEnd/>
          </a:ln>
        </p:spPr>
      </p:pic>
      <p:pic>
        <p:nvPicPr>
          <p:cNvPr id="20484" name="Picture 4"/>
          <p:cNvPicPr>
            <a:picLocks noChangeAspect="1" noChangeArrowheads="1"/>
          </p:cNvPicPr>
          <p:nvPr/>
        </p:nvPicPr>
        <p:blipFill>
          <a:blip r:embed="rId4" cstate="print"/>
          <a:srcRect/>
          <a:stretch>
            <a:fillRect/>
          </a:stretch>
        </p:blipFill>
        <p:spPr bwMode="auto">
          <a:xfrm>
            <a:off x="4589584" y="4578335"/>
            <a:ext cx="4413364" cy="2162433"/>
          </a:xfrm>
          <a:prstGeom prst="rect">
            <a:avLst/>
          </a:prstGeom>
          <a:noFill/>
          <a:ln w="9525">
            <a:noFill/>
            <a:miter lim="800000"/>
            <a:headEnd/>
            <a:tailEnd/>
          </a:ln>
        </p:spPr>
      </p:pic>
      <p:sp>
        <p:nvSpPr>
          <p:cNvPr id="10" name="Rectangle 9"/>
          <p:cNvSpPr/>
          <p:nvPr/>
        </p:nvSpPr>
        <p:spPr>
          <a:xfrm>
            <a:off x="4554416" y="4572000"/>
            <a:ext cx="4495800" cy="2133600"/>
          </a:xfrm>
          <a:prstGeom prst="rect">
            <a:avLst/>
          </a:prstGeom>
          <a:solidFill>
            <a:schemeClr val="accent1">
              <a:alpha val="0"/>
            </a:schemeClr>
          </a:solidFill>
          <a:ln w="22733"/>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1" y="1"/>
            <a:ext cx="4419599" cy="1452048"/>
          </a:xfrm>
          <a:prstGeom prst="rect">
            <a:avLst/>
          </a:prstGeom>
          <a:noFill/>
          <a:ln w="9525">
            <a:noFill/>
            <a:miter lim="800000"/>
            <a:headEnd/>
            <a:tailEnd/>
          </a:ln>
        </p:spPr>
      </p:pic>
      <p:pic>
        <p:nvPicPr>
          <p:cNvPr id="21507" name="Picture 3"/>
          <p:cNvPicPr>
            <a:picLocks noChangeAspect="1" noChangeArrowheads="1"/>
          </p:cNvPicPr>
          <p:nvPr/>
        </p:nvPicPr>
        <p:blipFill>
          <a:blip r:embed="rId3" cstate="print"/>
          <a:srcRect/>
          <a:stretch>
            <a:fillRect/>
          </a:stretch>
        </p:blipFill>
        <p:spPr bwMode="auto">
          <a:xfrm>
            <a:off x="23813" y="1498946"/>
            <a:ext cx="4395787" cy="5301903"/>
          </a:xfrm>
          <a:prstGeom prst="rect">
            <a:avLst/>
          </a:prstGeom>
          <a:noFill/>
          <a:ln w="9525">
            <a:noFill/>
            <a:miter lim="800000"/>
            <a:headEnd/>
            <a:tailEnd/>
          </a:ln>
        </p:spPr>
      </p:pic>
      <p:pic>
        <p:nvPicPr>
          <p:cNvPr id="21508" name="Picture 4"/>
          <p:cNvPicPr>
            <a:picLocks noGrp="1" noChangeAspect="1" noChangeArrowheads="1"/>
          </p:cNvPicPr>
          <p:nvPr>
            <p:ph sz="quarter" idx="1"/>
          </p:nvPr>
        </p:nvPicPr>
        <p:blipFill>
          <a:blip r:embed="rId4" cstate="print"/>
          <a:srcRect/>
          <a:stretch>
            <a:fillRect/>
          </a:stretch>
        </p:blipFill>
        <p:spPr bwMode="auto">
          <a:xfrm>
            <a:off x="4724400" y="1524000"/>
            <a:ext cx="4147962" cy="4495800"/>
          </a:xfrm>
          <a:prstGeom prst="rect">
            <a:avLst/>
          </a:prstGeom>
          <a:noFill/>
          <a:ln w="9525">
            <a:noFill/>
            <a:miter lim="800000"/>
            <a:headEnd/>
            <a:tailEnd/>
          </a:ln>
        </p:spPr>
      </p:pic>
      <p:sp>
        <p:nvSpPr>
          <p:cNvPr id="5" name="TextBox 4"/>
          <p:cNvSpPr txBox="1"/>
          <p:nvPr/>
        </p:nvSpPr>
        <p:spPr>
          <a:xfrm>
            <a:off x="8305800" y="6324600"/>
            <a:ext cx="653770" cy="369332"/>
          </a:xfrm>
          <a:prstGeom prst="rect">
            <a:avLst/>
          </a:prstGeom>
          <a:noFill/>
        </p:spPr>
        <p:txBody>
          <a:bodyPr wrap="none" rtlCol="0">
            <a:spAutoFit/>
          </a:bodyPr>
          <a:lstStyle/>
          <a:p>
            <a:r>
              <a:rPr lang="en-US">
                <a:solidFill>
                  <a:srgbClr val="FF0000"/>
                </a:solidFill>
              </a:rPr>
              <a:t>Cont.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1" name="Picture 3"/>
          <p:cNvPicPr>
            <a:picLocks noGrp="1" noChangeAspect="1" noChangeArrowheads="1"/>
          </p:cNvPicPr>
          <p:nvPr>
            <p:ph sz="quarter" idx="1"/>
          </p:nvPr>
        </p:nvPicPr>
        <p:blipFill>
          <a:blip r:embed="rId2" cstate="print"/>
          <a:srcRect/>
          <a:stretch>
            <a:fillRect/>
          </a:stretch>
        </p:blipFill>
        <p:spPr bwMode="auto">
          <a:xfrm>
            <a:off x="5867400" y="381000"/>
            <a:ext cx="3124200" cy="3386188"/>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0" y="0"/>
            <a:ext cx="5334389" cy="1752600"/>
          </a:xfrm>
          <a:prstGeom prst="rect">
            <a:avLst/>
          </a:prstGeom>
          <a:noFill/>
          <a:ln w="9525">
            <a:noFill/>
            <a:miter lim="800000"/>
            <a:headEnd/>
            <a:tailEnd/>
          </a:ln>
        </p:spPr>
      </p:pic>
      <p:pic>
        <p:nvPicPr>
          <p:cNvPr id="22532" name="Picture 4"/>
          <p:cNvPicPr>
            <a:picLocks noChangeAspect="1" noChangeArrowheads="1"/>
          </p:cNvPicPr>
          <p:nvPr/>
        </p:nvPicPr>
        <p:blipFill>
          <a:blip r:embed="rId4" cstate="print"/>
          <a:srcRect/>
          <a:stretch>
            <a:fillRect/>
          </a:stretch>
        </p:blipFill>
        <p:spPr bwMode="auto">
          <a:xfrm>
            <a:off x="76200" y="2554261"/>
            <a:ext cx="3886200" cy="1011348"/>
          </a:xfrm>
          <a:prstGeom prst="rect">
            <a:avLst/>
          </a:prstGeom>
          <a:noFill/>
          <a:ln w="9525">
            <a:noFill/>
            <a:miter lim="800000"/>
            <a:headEnd/>
            <a:tailEnd/>
          </a:ln>
        </p:spPr>
      </p:pic>
      <p:pic>
        <p:nvPicPr>
          <p:cNvPr id="22533" name="Picture 5"/>
          <p:cNvPicPr>
            <a:picLocks noChangeAspect="1" noChangeArrowheads="1"/>
          </p:cNvPicPr>
          <p:nvPr/>
        </p:nvPicPr>
        <p:blipFill>
          <a:blip r:embed="rId5" cstate="print"/>
          <a:srcRect/>
          <a:stretch>
            <a:fillRect/>
          </a:stretch>
        </p:blipFill>
        <p:spPr bwMode="auto">
          <a:xfrm>
            <a:off x="85725" y="3733800"/>
            <a:ext cx="5417128" cy="2590800"/>
          </a:xfrm>
          <a:prstGeom prst="rect">
            <a:avLst/>
          </a:prstGeom>
          <a:noFill/>
          <a:ln w="9525">
            <a:noFill/>
            <a:miter lim="800000"/>
            <a:headEnd/>
            <a:tailEnd/>
          </a:ln>
        </p:spPr>
      </p:pic>
      <p:sp>
        <p:nvSpPr>
          <p:cNvPr id="12" name="TextBox 11"/>
          <p:cNvSpPr txBox="1"/>
          <p:nvPr/>
        </p:nvSpPr>
        <p:spPr>
          <a:xfrm>
            <a:off x="4038600" y="0"/>
            <a:ext cx="728084" cy="369332"/>
          </a:xfrm>
          <a:prstGeom prst="rect">
            <a:avLst/>
          </a:prstGeom>
          <a:noFill/>
        </p:spPr>
        <p:txBody>
          <a:bodyPr wrap="none" rtlCol="0">
            <a:spAutoFit/>
          </a:bodyPr>
          <a:lstStyle/>
          <a:p>
            <a:r>
              <a:rPr lang="en-US"/>
              <a:t>(cont.)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Grp="1" noChangeAspect="1" noChangeArrowheads="1"/>
          </p:cNvPicPr>
          <p:nvPr>
            <p:ph sz="quarter" idx="1"/>
          </p:nvPr>
        </p:nvPicPr>
        <p:blipFill>
          <a:blip r:embed="rId2" cstate="print"/>
          <a:srcRect/>
          <a:stretch>
            <a:fillRect/>
          </a:stretch>
        </p:blipFill>
        <p:spPr bwMode="auto">
          <a:xfrm>
            <a:off x="819150" y="514350"/>
            <a:ext cx="7505700" cy="60388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609600" y="1600200"/>
                <a:ext cx="8077200" cy="4495800"/>
              </a:xfrm>
            </p:spPr>
            <p:txBody>
              <a:bodyPr>
                <a:normAutofit lnSpcReduction="10000"/>
              </a:bodyPr>
              <a:lstStyle/>
              <a:p>
                <a:pPr marL="0" indent="0" algn="just">
                  <a:buNone/>
                </a:pPr>
                <a:r>
                  <a:rPr lang="en-US" sz="2000">
                    <a:solidFill>
                      <a:schemeClr val="accent1">
                        <a:lumMod val="75000"/>
                      </a:schemeClr>
                    </a:solidFill>
                    <a:latin typeface="+mj-lt"/>
                  </a:rPr>
                  <a:t>An antenna with high radiation efficiency therefore has high associated radiation resistance compared with the losses. The antenna is said to be resonant if its input reactance </a:t>
                </a:r>
                <a:r>
                  <a:rPr lang="en-US" sz="2000" err="1">
                    <a:solidFill>
                      <a:schemeClr val="accent1">
                        <a:lumMod val="75000"/>
                      </a:schemeClr>
                    </a:solidFill>
                    <a:latin typeface="+mj-lt"/>
                  </a:rPr>
                  <a:t>Xa</a:t>
                </a:r>
                <a:r>
                  <a:rPr lang="en-US" sz="2000">
                    <a:solidFill>
                      <a:schemeClr val="accent1">
                        <a:lumMod val="75000"/>
                      </a:schemeClr>
                    </a:solidFill>
                    <a:latin typeface="+mj-lt"/>
                  </a:rPr>
                  <a:t> = 0. If the source impedance, </a:t>
                </a:r>
                <a:r>
                  <a:rPr lang="en-US" sz="2000" err="1">
                    <a:solidFill>
                      <a:schemeClr val="accent1">
                        <a:lumMod val="75000"/>
                      </a:schemeClr>
                    </a:solidFill>
                    <a:latin typeface="+mj-lt"/>
                  </a:rPr>
                  <a:t>Zs</a:t>
                </a:r>
                <a:r>
                  <a:rPr lang="en-US" sz="2000">
                    <a:solidFill>
                      <a:schemeClr val="accent1">
                        <a:lumMod val="75000"/>
                      </a:schemeClr>
                    </a:solidFill>
                    <a:latin typeface="+mj-lt"/>
                  </a:rPr>
                  <a:t> = </a:t>
                </a:r>
                <a:r>
                  <a:rPr lang="en-US" sz="2000" err="1">
                    <a:solidFill>
                      <a:schemeClr val="accent1">
                        <a:lumMod val="75000"/>
                      </a:schemeClr>
                    </a:solidFill>
                    <a:latin typeface="+mj-lt"/>
                  </a:rPr>
                  <a:t>Rs</a:t>
                </a:r>
                <a:r>
                  <a:rPr lang="en-US" sz="2000">
                    <a:solidFill>
                      <a:schemeClr val="accent1">
                        <a:lumMod val="75000"/>
                      </a:schemeClr>
                    </a:solidFill>
                    <a:latin typeface="+mj-lt"/>
                  </a:rPr>
                  <a:t> +  </a:t>
                </a:r>
                <a:r>
                  <a:rPr lang="en-US" sz="2000" err="1">
                    <a:solidFill>
                      <a:schemeClr val="accent1">
                        <a:lumMod val="75000"/>
                      </a:schemeClr>
                    </a:solidFill>
                    <a:latin typeface="+mj-lt"/>
                  </a:rPr>
                  <a:t>jXs</a:t>
                </a:r>
                <a:r>
                  <a:rPr lang="en-US" sz="2000">
                    <a:solidFill>
                      <a:schemeClr val="accent1">
                        <a:lumMod val="75000"/>
                      </a:schemeClr>
                    </a:solidFill>
                    <a:latin typeface="+mj-lt"/>
                  </a:rPr>
                  <a:t>, and the total antenna impedance, Za =</a:t>
                </a:r>
                <a14:m>
                  <m:oMath xmlns:m="http://schemas.openxmlformats.org/officeDocument/2006/math">
                    <m:sSub>
                      <m:sSubPr>
                        <m:ctrlPr>
                          <a:rPr lang="el-GR" sz="2000" i="1">
                            <a:solidFill>
                              <a:schemeClr val="accent1">
                                <a:lumMod val="75000"/>
                              </a:schemeClr>
                            </a:solidFill>
                            <a:latin typeface="Cambria Math" panose="02040503050406030204" pitchFamily="18" charset="0"/>
                          </a:rPr>
                        </m:ctrlPr>
                      </m:sSubPr>
                      <m:e>
                        <m:r>
                          <a:rPr lang="en-US" sz="2000" i="1">
                            <a:solidFill>
                              <a:schemeClr val="accent1">
                                <a:lumMod val="75000"/>
                              </a:schemeClr>
                            </a:solidFill>
                            <a:latin typeface="Cambria Math"/>
                          </a:rPr>
                          <m:t> </m:t>
                        </m:r>
                        <m:r>
                          <a:rPr lang="en-US" sz="2000" i="1">
                            <a:solidFill>
                              <a:schemeClr val="accent1">
                                <a:lumMod val="75000"/>
                              </a:schemeClr>
                            </a:solidFill>
                            <a:latin typeface="Cambria Math"/>
                          </a:rPr>
                          <m:t>𝑅</m:t>
                        </m:r>
                      </m:e>
                      <m:sub>
                        <m:r>
                          <a:rPr lang="en-US" sz="2000" i="1">
                            <a:solidFill>
                              <a:schemeClr val="accent1">
                                <a:lumMod val="75000"/>
                              </a:schemeClr>
                            </a:solidFill>
                            <a:latin typeface="Cambria Math"/>
                          </a:rPr>
                          <m:t>𝑟</m:t>
                        </m:r>
                      </m:sub>
                    </m:sSub>
                  </m:oMath>
                </a14:m>
                <a:r>
                  <a:rPr lang="en-US" sz="2000">
                    <a:solidFill>
                      <a:schemeClr val="accent1">
                        <a:lumMod val="75000"/>
                      </a:schemeClr>
                    </a:solidFill>
                    <a:latin typeface="+mj-lt"/>
                  </a:rPr>
                  <a:t>+</a:t>
                </a:r>
                <a14:m>
                  <m:oMath xmlns:m="http://schemas.openxmlformats.org/officeDocument/2006/math">
                    <m:sSub>
                      <m:sSubPr>
                        <m:ctrlPr>
                          <a:rPr lang="el-GR" sz="2000" i="1">
                            <a:solidFill>
                              <a:schemeClr val="accent1">
                                <a:lumMod val="75000"/>
                              </a:schemeClr>
                            </a:solidFill>
                            <a:latin typeface="Cambria Math" panose="02040503050406030204" pitchFamily="18" charset="0"/>
                          </a:rPr>
                        </m:ctrlPr>
                      </m:sSubPr>
                      <m:e>
                        <m:r>
                          <a:rPr lang="en-US" sz="2000" i="1">
                            <a:solidFill>
                              <a:schemeClr val="accent1">
                                <a:lumMod val="75000"/>
                              </a:schemeClr>
                            </a:solidFill>
                            <a:latin typeface="Cambria Math"/>
                          </a:rPr>
                          <m:t> </m:t>
                        </m:r>
                        <m:r>
                          <a:rPr lang="en-US" sz="2000" i="1">
                            <a:solidFill>
                              <a:schemeClr val="accent1">
                                <a:lumMod val="75000"/>
                              </a:schemeClr>
                            </a:solidFill>
                            <a:latin typeface="Cambria Math"/>
                          </a:rPr>
                          <m:t>𝑅</m:t>
                        </m:r>
                      </m:e>
                      <m:sub>
                        <m:r>
                          <a:rPr lang="en-US" sz="2000" b="0" i="1" smtClean="0">
                            <a:solidFill>
                              <a:schemeClr val="accent1">
                                <a:lumMod val="75000"/>
                              </a:schemeClr>
                            </a:solidFill>
                            <a:latin typeface="Cambria Math"/>
                          </a:rPr>
                          <m:t>𝑙</m:t>
                        </m:r>
                      </m:sub>
                    </m:sSub>
                  </m:oMath>
                </a14:m>
                <a:r>
                  <a:rPr lang="en-US" sz="2000">
                    <a:solidFill>
                      <a:schemeClr val="accent1">
                        <a:lumMod val="75000"/>
                      </a:schemeClr>
                    </a:solidFill>
                    <a:latin typeface="+mj-lt"/>
                  </a:rPr>
                  <a:t>+jXa, are complex conjugates, i.e. </a:t>
                </a:r>
                <a14:m>
                  <m:oMath xmlns:m="http://schemas.openxmlformats.org/officeDocument/2006/math">
                    <m:sSub>
                      <m:sSubPr>
                        <m:ctrlPr>
                          <a:rPr lang="en-US" sz="2000" i="1" smtClean="0">
                            <a:solidFill>
                              <a:schemeClr val="accent1">
                                <a:lumMod val="75000"/>
                              </a:schemeClr>
                            </a:solidFill>
                            <a:latin typeface="Cambria Math" panose="02040503050406030204" pitchFamily="18" charset="0"/>
                          </a:rPr>
                        </m:ctrlPr>
                      </m:sSubPr>
                      <m:e>
                        <m:r>
                          <a:rPr lang="en-US" sz="2000" b="0" i="1" smtClean="0">
                            <a:solidFill>
                              <a:schemeClr val="accent1">
                                <a:lumMod val="75000"/>
                              </a:schemeClr>
                            </a:solidFill>
                            <a:latin typeface="Cambria Math" panose="02040503050406030204" pitchFamily="18" charset="0"/>
                          </a:rPr>
                          <m:t>𝑍</m:t>
                        </m:r>
                      </m:e>
                      <m:sub>
                        <m:r>
                          <a:rPr lang="en-US" sz="2000" b="0" i="1" smtClean="0">
                            <a:solidFill>
                              <a:schemeClr val="accent1">
                                <a:lumMod val="75000"/>
                              </a:schemeClr>
                            </a:solidFill>
                            <a:latin typeface="Cambria Math" panose="02040503050406030204" pitchFamily="18" charset="0"/>
                          </a:rPr>
                          <m:t>𝑠</m:t>
                        </m:r>
                      </m:sub>
                    </m:sSub>
                    <m:r>
                      <a:rPr lang="en-US" sz="2000" b="0" i="1" smtClean="0">
                        <a:solidFill>
                          <a:schemeClr val="accent1">
                            <a:lumMod val="75000"/>
                          </a:schemeClr>
                        </a:solidFill>
                        <a:latin typeface="Cambria Math" panose="02040503050406030204" pitchFamily="18" charset="0"/>
                      </a:rPr>
                      <m:t>=</m:t>
                    </m:r>
                    <m:sSubSup>
                      <m:sSubSupPr>
                        <m:ctrlPr>
                          <a:rPr lang="en-US" sz="2000" i="1" smtClean="0">
                            <a:solidFill>
                              <a:schemeClr val="accent1">
                                <a:lumMod val="75000"/>
                              </a:schemeClr>
                            </a:solidFill>
                            <a:latin typeface="Cambria Math" panose="02040503050406030204" pitchFamily="18" charset="0"/>
                          </a:rPr>
                        </m:ctrlPr>
                      </m:sSubSupPr>
                      <m:e>
                        <m:r>
                          <a:rPr lang="en-US" sz="2000" b="0" i="1" smtClean="0">
                            <a:solidFill>
                              <a:schemeClr val="accent1">
                                <a:lumMod val="75000"/>
                              </a:schemeClr>
                            </a:solidFill>
                            <a:latin typeface="Cambria Math" panose="02040503050406030204" pitchFamily="18" charset="0"/>
                          </a:rPr>
                          <m:t>𝑍</m:t>
                        </m:r>
                      </m:e>
                      <m:sub>
                        <m:r>
                          <a:rPr lang="en-US" sz="2000" b="0" i="1" smtClean="0">
                            <a:solidFill>
                              <a:schemeClr val="accent1">
                                <a:lumMod val="75000"/>
                              </a:schemeClr>
                            </a:solidFill>
                            <a:latin typeface="Cambria Math" panose="02040503050406030204" pitchFamily="18" charset="0"/>
                          </a:rPr>
                          <m:t>𝑎</m:t>
                        </m:r>
                      </m:sub>
                      <m:sup>
                        <m:r>
                          <a:rPr lang="en-US" sz="2000" b="0" i="1" smtClean="0">
                            <a:solidFill>
                              <a:schemeClr val="accent1">
                                <a:lumMod val="75000"/>
                              </a:schemeClr>
                            </a:solidFill>
                            <a:latin typeface="Cambria Math" panose="02040503050406030204" pitchFamily="18" charset="0"/>
                          </a:rPr>
                          <m:t>∗</m:t>
                        </m:r>
                      </m:sup>
                    </m:sSubSup>
                  </m:oMath>
                </a14:m>
                <a:r>
                  <a:rPr lang="en-US" sz="2000">
                    <a:solidFill>
                      <a:schemeClr val="accent1">
                        <a:lumMod val="75000"/>
                      </a:schemeClr>
                    </a:solidFill>
                    <a:latin typeface="+mj-lt"/>
                  </a:rPr>
                  <a:t> then the source is matched to the antenna and a maximum of the source power is delivered to the antenna. If the match is not ideal, then the degree of mismatch can be measured using the </a:t>
                </a:r>
                <a:r>
                  <a:rPr lang="en-US" sz="2000">
                    <a:solidFill>
                      <a:srgbClr val="FF0000"/>
                    </a:solidFill>
                    <a:latin typeface="+mj-lt"/>
                  </a:rPr>
                  <a:t>reflection coefficient </a:t>
                </a:r>
                <a:r>
                  <a:rPr lang="en-US" sz="2000">
                    <a:solidFill>
                      <a:srgbClr val="FF0000"/>
                    </a:solidFill>
                    <a:latin typeface="+mj-lt"/>
                    <a:sym typeface="Symbol"/>
                  </a:rPr>
                  <a:t> (or </a:t>
                </a:r>
                <a14:m>
                  <m:oMath xmlns:m="http://schemas.openxmlformats.org/officeDocument/2006/math">
                    <m:r>
                      <m:rPr>
                        <m:sty m:val="p"/>
                      </m:rPr>
                      <a:rPr lang="el-GR" sz="2000" i="1" smtClean="0">
                        <a:solidFill>
                          <a:srgbClr val="FF0000"/>
                        </a:solidFill>
                        <a:latin typeface="Cambria Math"/>
                        <a:ea typeface="Cambria Math"/>
                        <a:sym typeface="Symbol"/>
                      </a:rPr>
                      <m:t>Γ</m:t>
                    </m:r>
                  </m:oMath>
                </a14:m>
                <a:r>
                  <a:rPr lang="en-US" sz="2000">
                    <a:solidFill>
                      <a:srgbClr val="FF0000"/>
                    </a:solidFill>
                    <a:latin typeface="+mj-lt"/>
                    <a:sym typeface="Symbol"/>
                  </a:rPr>
                  <a:t> )</a:t>
                </a:r>
                <a:r>
                  <a:rPr lang="en-US" sz="2000">
                    <a:solidFill>
                      <a:schemeClr val="accent1">
                        <a:lumMod val="75000"/>
                      </a:schemeClr>
                    </a:solidFill>
                    <a:latin typeface="+mj-lt"/>
                    <a:sym typeface="Symbol"/>
                  </a:rPr>
                  <a:t>,</a:t>
                </a:r>
                <a:r>
                  <a:rPr lang="en-US" sz="2000">
                    <a:solidFill>
                      <a:schemeClr val="accent1">
                        <a:lumMod val="75000"/>
                      </a:schemeClr>
                    </a:solidFill>
                    <a:latin typeface="+mj-lt"/>
                  </a:rPr>
                  <a:t> defined by:</a:t>
                </a:r>
              </a:p>
              <a:p>
                <a:pPr marL="0" indent="0" algn="just">
                  <a:buNone/>
                </a:pPr>
                <a:r>
                  <a:rPr lang="en-US" sz="2000">
                    <a:solidFill>
                      <a:schemeClr val="accent1">
                        <a:lumMod val="75000"/>
                      </a:schemeClr>
                    </a:solidFill>
                    <a:latin typeface="+mj-lt"/>
                  </a:rPr>
                  <a:t>                     </a:t>
                </a:r>
              </a:p>
              <a:p>
                <a:pPr marL="0" indent="0" algn="just">
                  <a:buNone/>
                </a:pPr>
                <a:r>
                  <a:rPr lang="en-US" sz="2000">
                    <a:solidFill>
                      <a:schemeClr val="accent1">
                        <a:lumMod val="75000"/>
                      </a:schemeClr>
                    </a:solidFill>
                    <a:latin typeface="+mj-lt"/>
                  </a:rPr>
                  <a:t>                               </a:t>
                </a:r>
                <a14:m>
                  <m:oMath xmlns:m="http://schemas.openxmlformats.org/officeDocument/2006/math">
                    <m:r>
                      <a:rPr lang="en-US" sz="2400" b="0" i="0" smtClean="0">
                        <a:solidFill>
                          <a:srgbClr val="FF0000"/>
                        </a:solidFill>
                        <a:latin typeface="Cambria Math"/>
                        <a:ea typeface="Cambria Math"/>
                        <a:sym typeface="Symbol"/>
                      </a:rPr>
                      <m:t>   </m:t>
                    </m:r>
                    <m:r>
                      <m:rPr>
                        <m:sty m:val="p"/>
                      </m:rPr>
                      <a:rPr lang="el-GR" sz="2400" i="1" smtClean="0">
                        <a:solidFill>
                          <a:schemeClr val="tx1"/>
                        </a:solidFill>
                        <a:latin typeface="Cambria Math"/>
                        <a:ea typeface="Cambria Math"/>
                        <a:sym typeface="Symbol"/>
                      </a:rPr>
                      <m:t>Γ</m:t>
                    </m:r>
                    <m:r>
                      <a:rPr lang="en-US" sz="2400" b="0" i="0" smtClean="0">
                        <a:solidFill>
                          <a:schemeClr val="tx1"/>
                        </a:solidFill>
                        <a:latin typeface="Cambria Math"/>
                        <a:ea typeface="Cambria Math"/>
                        <a:sym typeface="Symbol"/>
                      </a:rPr>
                      <m:t>=</m:t>
                    </m:r>
                    <m:r>
                      <a:rPr lang="en-US" sz="2400" b="0" i="0" smtClean="0">
                        <a:solidFill>
                          <a:srgbClr val="FF0000"/>
                        </a:solidFill>
                        <a:latin typeface="Cambria Math"/>
                        <a:ea typeface="Cambria Math"/>
                        <a:sym typeface="Symbol"/>
                      </a:rPr>
                      <m:t> </m:t>
                    </m:r>
                  </m:oMath>
                </a14:m>
                <a:r>
                  <a:rPr lang="en-US" sz="2000">
                    <a:solidFill>
                      <a:schemeClr val="accent1">
                        <a:lumMod val="75000"/>
                      </a:schemeClr>
                    </a:solidFill>
                    <a:latin typeface="+mj-lt"/>
                  </a:rPr>
                  <a:t>      </a:t>
                </a:r>
                <a:endParaRPr lang="en-US" sz="2400">
                  <a:solidFill>
                    <a:schemeClr val="accent1">
                      <a:lumMod val="75000"/>
                    </a:schemeClr>
                  </a:solidFill>
                  <a:latin typeface="+mj-lt"/>
                </a:endParaRPr>
              </a:p>
              <a:p>
                <a:pPr marL="0" indent="0" algn="just">
                  <a:buNone/>
                </a:pPr>
                <a:endParaRPr lang="en-US" sz="2000">
                  <a:solidFill>
                    <a:schemeClr val="accent1">
                      <a:lumMod val="75000"/>
                    </a:schemeClr>
                  </a:solidFill>
                  <a:latin typeface="+mj-lt"/>
                </a:endParaRPr>
              </a:p>
              <a:p>
                <a:pPr marL="0" indent="0" algn="just">
                  <a:buNone/>
                </a:pPr>
                <a:r>
                  <a:rPr lang="en-US" sz="2000">
                    <a:solidFill>
                      <a:schemeClr val="accent1">
                        <a:lumMod val="75000"/>
                      </a:schemeClr>
                    </a:solidFill>
                    <a:latin typeface="+mj-lt"/>
                  </a:rPr>
                  <a:t>where </a:t>
                </a:r>
                <a:r>
                  <a:rPr lang="en-US" sz="2000" err="1">
                    <a:solidFill>
                      <a:schemeClr val="accent1">
                        <a:lumMod val="75000"/>
                      </a:schemeClr>
                    </a:solidFill>
                    <a:latin typeface="+mj-lt"/>
                  </a:rPr>
                  <a:t>Vr</a:t>
                </a:r>
                <a:r>
                  <a:rPr lang="en-US" sz="2000">
                    <a:solidFill>
                      <a:schemeClr val="accent1">
                        <a:lumMod val="75000"/>
                      </a:schemeClr>
                    </a:solidFill>
                    <a:latin typeface="+mj-lt"/>
                  </a:rPr>
                  <a:t> and Vi are the amplitudes of the waves reflected from the antenna to the transmitter and incident from the transmitter onto the antenna terminals, respectively.</a:t>
                </a:r>
              </a:p>
              <a:p>
                <a:pPr marL="0" indent="0" algn="just">
                  <a:buNone/>
                </a:pPr>
                <a:endParaRPr lang="en-US" sz="2000">
                  <a:solidFill>
                    <a:srgbClr val="0070C0"/>
                  </a:solidFill>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609600" y="1600200"/>
                <a:ext cx="8077200" cy="4495800"/>
              </a:xfrm>
              <a:blipFill>
                <a:blip r:embed="rId2"/>
                <a:stretch>
                  <a:fillRect l="-755" t="-1493" r="-755"/>
                </a:stretch>
              </a:blipFill>
            </p:spPr>
            <p:txBody>
              <a:bodyPr/>
              <a:lstStyle/>
              <a:p>
                <a:r>
                  <a:rPr lang="en-US">
                    <a:noFill/>
                  </a:rPr>
                  <a:t> </a:t>
                </a:r>
              </a:p>
            </p:txBody>
          </p:sp>
        </mc:Fallback>
      </mc:AlternateContent>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075" y="3971720"/>
            <a:ext cx="2524125"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2063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531352" cy="990600"/>
          </a:xfrm>
        </p:spPr>
        <p:txBody>
          <a:bodyPr>
            <a:normAutofit/>
          </a:bodyPr>
          <a:lstStyle/>
          <a:p>
            <a:r>
              <a:rPr lang="en-US"/>
              <a:t>Radiation Resistance and Efficiency</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304800" y="1524000"/>
                <a:ext cx="4111752" cy="4495800"/>
              </a:xfrm>
            </p:spPr>
            <p:txBody>
              <a:bodyPr>
                <a:normAutofit fontScale="92500" lnSpcReduction="20000"/>
              </a:bodyPr>
              <a:lstStyle/>
              <a:p>
                <a:pPr marL="0" indent="0" algn="just">
                  <a:buNone/>
                </a:pPr>
                <a:r>
                  <a:rPr lang="en-US" sz="1900">
                    <a:solidFill>
                      <a:schemeClr val="tx2"/>
                    </a:solidFill>
                  </a:rPr>
                  <a:t>The equivalent circuit of a transmitter and its associated antenna is shown in Fig. The resistive part of the antenna impedance is split into two parts, a </a:t>
                </a:r>
                <a:r>
                  <a:rPr lang="en-US" sz="1900">
                    <a:solidFill>
                      <a:srgbClr val="FF0000"/>
                    </a:solidFill>
                  </a:rPr>
                  <a:t>radiation resistance</a:t>
                </a:r>
                <a14:m>
                  <m:oMath xmlns:m="http://schemas.openxmlformats.org/officeDocument/2006/math">
                    <m:sSub>
                      <m:sSubPr>
                        <m:ctrlPr>
                          <a:rPr lang="el-GR" sz="1900" i="1" smtClean="0">
                            <a:solidFill>
                              <a:srgbClr val="FF0000"/>
                            </a:solidFill>
                            <a:latin typeface="Cambria Math" panose="02040503050406030204" pitchFamily="18" charset="0"/>
                          </a:rPr>
                        </m:ctrlPr>
                      </m:sSubPr>
                      <m:e>
                        <m:r>
                          <a:rPr lang="en-US" sz="1900" b="0" i="1" smtClean="0">
                            <a:solidFill>
                              <a:srgbClr val="FF0000"/>
                            </a:solidFill>
                            <a:latin typeface="Cambria Math"/>
                          </a:rPr>
                          <m:t> </m:t>
                        </m:r>
                        <m:r>
                          <a:rPr lang="en-US" sz="1900" b="0" i="1" smtClean="0">
                            <a:solidFill>
                              <a:srgbClr val="FF0000"/>
                            </a:solidFill>
                            <a:latin typeface="Cambria Math"/>
                          </a:rPr>
                          <m:t>𝑅</m:t>
                        </m:r>
                      </m:e>
                      <m:sub>
                        <m:r>
                          <a:rPr lang="en-US" sz="1900" b="0" i="1" smtClean="0">
                            <a:solidFill>
                              <a:srgbClr val="FF0000"/>
                            </a:solidFill>
                            <a:latin typeface="Cambria Math"/>
                          </a:rPr>
                          <m:t>𝑟</m:t>
                        </m:r>
                      </m:sub>
                    </m:sSub>
                  </m:oMath>
                </a14:m>
                <a:r>
                  <a:rPr lang="en-US" sz="1900">
                    <a:solidFill>
                      <a:srgbClr val="FF0000"/>
                    </a:solidFill>
                  </a:rPr>
                  <a:t> </a:t>
                </a:r>
                <a:r>
                  <a:rPr lang="en-US" sz="1900">
                    <a:solidFill>
                      <a:schemeClr val="tx2"/>
                    </a:solidFill>
                  </a:rPr>
                  <a:t>and a </a:t>
                </a:r>
                <a:r>
                  <a:rPr lang="en-US" sz="1900">
                    <a:solidFill>
                      <a:srgbClr val="FF0000"/>
                    </a:solidFill>
                  </a:rPr>
                  <a:t>loss resistance </a:t>
                </a:r>
                <a14:m>
                  <m:oMath xmlns:m="http://schemas.openxmlformats.org/officeDocument/2006/math">
                    <m:sSub>
                      <m:sSubPr>
                        <m:ctrlPr>
                          <a:rPr lang="el-GR" sz="1900" i="1">
                            <a:solidFill>
                              <a:srgbClr val="FF0000"/>
                            </a:solidFill>
                            <a:latin typeface="Cambria Math" panose="02040503050406030204" pitchFamily="18" charset="0"/>
                          </a:rPr>
                        </m:ctrlPr>
                      </m:sSubPr>
                      <m:e>
                        <m:r>
                          <a:rPr lang="en-US" sz="1900" i="1">
                            <a:solidFill>
                              <a:srgbClr val="FF0000"/>
                            </a:solidFill>
                            <a:latin typeface="Cambria Math"/>
                          </a:rPr>
                          <m:t>𝑅</m:t>
                        </m:r>
                      </m:e>
                      <m:sub>
                        <m:r>
                          <a:rPr lang="en-US" sz="1900" b="0" i="1" smtClean="0">
                            <a:solidFill>
                              <a:srgbClr val="FF0000"/>
                            </a:solidFill>
                            <a:latin typeface="Cambria Math"/>
                          </a:rPr>
                          <m:t>𝑙</m:t>
                        </m:r>
                      </m:sub>
                    </m:sSub>
                  </m:oMath>
                </a14:m>
                <a:r>
                  <a:rPr lang="en-US" sz="1900">
                    <a:solidFill>
                      <a:schemeClr val="tx2"/>
                    </a:solidFill>
                  </a:rPr>
                  <a:t>. </a:t>
                </a:r>
              </a:p>
              <a:p>
                <a:pPr marL="0" indent="0" algn="just">
                  <a:buNone/>
                </a:pPr>
                <a:endParaRPr lang="en-US" sz="1900">
                  <a:solidFill>
                    <a:schemeClr val="tx2"/>
                  </a:solidFill>
                </a:endParaRPr>
              </a:p>
              <a:p>
                <a:pPr marL="0" indent="0" algn="just">
                  <a:buNone/>
                </a:pPr>
                <a:r>
                  <a:rPr lang="en-US" sz="1900">
                    <a:solidFill>
                      <a:schemeClr val="tx2"/>
                    </a:solidFill>
                  </a:rPr>
                  <a:t>The power dissipated in the radiation resistance is the power actually radiated by the antenna, and the loss resistance is power lost within the antenna itself. This may be due to losses in either the conducting or the dielectric parts of the antenna.</a:t>
                </a:r>
              </a:p>
              <a:p>
                <a:pPr marL="0" indent="0" algn="just">
                  <a:buNone/>
                </a:pPr>
                <a:endParaRPr lang="en-US" sz="1900">
                  <a:solidFill>
                    <a:schemeClr val="tx2"/>
                  </a:solidFill>
                </a:endParaRPr>
              </a:p>
              <a:p>
                <a:pPr marL="0" indent="0" algn="just">
                  <a:buNone/>
                </a:pPr>
                <a:r>
                  <a:rPr lang="en-US" sz="1900">
                    <a:solidFill>
                      <a:schemeClr val="tx2"/>
                    </a:solidFill>
                  </a:rPr>
                  <a:t>Although only the radiated power normally serves a useful purpose, it is useful to define the </a:t>
                </a:r>
                <a:r>
                  <a:rPr lang="en-US" sz="1900">
                    <a:solidFill>
                      <a:srgbClr val="FF0000"/>
                    </a:solidFill>
                  </a:rPr>
                  <a:t>radiation efficiency </a:t>
                </a:r>
                <a:r>
                  <a:rPr lang="en-US" sz="1900" b="1">
                    <a:solidFill>
                      <a:srgbClr val="FF0000"/>
                    </a:solidFill>
                    <a:sym typeface="Symbol"/>
                  </a:rPr>
                  <a:t></a:t>
                </a:r>
                <a:r>
                  <a:rPr lang="en-US" sz="1900">
                    <a:solidFill>
                      <a:schemeClr val="tx2"/>
                    </a:solidFill>
                  </a:rPr>
                  <a:t> of the antenna as</a:t>
                </a:r>
              </a:p>
              <a:p>
                <a:pPr marL="0" indent="0" algn="just">
                  <a:buNone/>
                </a:pPr>
                <a:endParaRPr lang="en-US" sz="1800">
                  <a:solidFill>
                    <a:schemeClr val="tx2"/>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304800" y="1524000"/>
                <a:ext cx="4111752" cy="4495800"/>
              </a:xfrm>
              <a:blipFill>
                <a:blip r:embed="rId2"/>
                <a:stretch>
                  <a:fillRect l="-1185" t="-1762" r="-1037"/>
                </a:stretch>
              </a:blipFill>
            </p:spPr>
            <p:txBody>
              <a:bodyPr/>
              <a:lstStyle/>
              <a:p>
                <a:r>
                  <a:rPr lang="en-US">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4850" y="1524000"/>
            <a:ext cx="4476750" cy="334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2640525" y="5734250"/>
            <a:ext cx="5760525" cy="828675"/>
            <a:chOff x="2640525" y="5715000"/>
            <a:chExt cx="5760525" cy="828675"/>
          </a:xfrm>
        </p:grpSpPr>
        <p:sp>
          <p:nvSpPr>
            <p:cNvPr id="4" name="Rectangle 3"/>
            <p:cNvSpPr/>
            <p:nvPr/>
          </p:nvSpPr>
          <p:spPr>
            <a:xfrm>
              <a:off x="2640525" y="5905900"/>
              <a:ext cx="324128" cy="430887"/>
            </a:xfrm>
            <a:prstGeom prst="rect">
              <a:avLst/>
            </a:prstGeom>
          </p:spPr>
          <p:txBody>
            <a:bodyPr wrap="none">
              <a:spAutoFit/>
            </a:bodyPr>
            <a:lstStyle/>
            <a:p>
              <a:r>
                <a:rPr lang="en-US" sz="2200" b="1">
                  <a:sym typeface="Symbol"/>
                </a:rPr>
                <a:t></a:t>
              </a:r>
              <a:endParaRPr lang="en-US" sz="2200" b="1"/>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5715000"/>
              <a:ext cx="5505450"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93071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676400"/>
            <a:ext cx="8229600" cy="4419600"/>
          </a:xfrm>
        </p:spPr>
        <p:txBody>
          <a:bodyPr>
            <a:normAutofit fontScale="62500" lnSpcReduction="20000"/>
          </a:bodyPr>
          <a:lstStyle/>
          <a:p>
            <a:pPr marL="0" indent="0" algn="just">
              <a:buNone/>
            </a:pPr>
            <a:r>
              <a:rPr lang="en-US" sz="3200">
                <a:solidFill>
                  <a:schemeClr val="accent1">
                    <a:lumMod val="75000"/>
                  </a:schemeClr>
                </a:solidFill>
                <a:latin typeface="+mj-lt"/>
              </a:rPr>
              <a:t>It is also common to measure the mismatch via the </a:t>
            </a:r>
            <a:r>
              <a:rPr lang="en-US" sz="3200">
                <a:solidFill>
                  <a:srgbClr val="FF0000"/>
                </a:solidFill>
                <a:latin typeface="+mj-lt"/>
              </a:rPr>
              <a:t>voltage standing wave ratio (VSWR)</a:t>
            </a:r>
            <a:r>
              <a:rPr lang="en-US" sz="3200">
                <a:solidFill>
                  <a:schemeClr val="accent1">
                    <a:lumMod val="75000"/>
                  </a:schemeClr>
                </a:solidFill>
                <a:latin typeface="+mj-lt"/>
              </a:rPr>
              <a:t>, with an optimum value of 1:</a:t>
            </a:r>
          </a:p>
          <a:p>
            <a:pPr marL="0" indent="0" algn="just">
              <a:buNone/>
            </a:pPr>
            <a:endParaRPr lang="en-US" sz="3200">
              <a:solidFill>
                <a:schemeClr val="accent1">
                  <a:lumMod val="75000"/>
                </a:schemeClr>
              </a:solidFill>
              <a:latin typeface="+mj-lt"/>
            </a:endParaRPr>
          </a:p>
          <a:p>
            <a:pPr marL="0" indent="0" algn="just">
              <a:buNone/>
            </a:pPr>
            <a:endParaRPr lang="en-US" sz="3200">
              <a:solidFill>
                <a:schemeClr val="accent1">
                  <a:lumMod val="75000"/>
                </a:schemeClr>
              </a:solidFill>
              <a:latin typeface="+mj-lt"/>
            </a:endParaRPr>
          </a:p>
          <a:p>
            <a:pPr marL="0" indent="0" algn="just">
              <a:buNone/>
            </a:pPr>
            <a:endParaRPr lang="en-US" sz="3200">
              <a:solidFill>
                <a:schemeClr val="accent1">
                  <a:lumMod val="75000"/>
                </a:schemeClr>
              </a:solidFill>
              <a:latin typeface="+mj-lt"/>
            </a:endParaRPr>
          </a:p>
          <a:p>
            <a:pPr marL="0" indent="0" algn="just">
              <a:buNone/>
            </a:pPr>
            <a:r>
              <a:rPr lang="en-US" sz="3200">
                <a:solidFill>
                  <a:schemeClr val="accent1">
                    <a:lumMod val="75000"/>
                  </a:schemeClr>
                </a:solidFill>
                <a:latin typeface="+mj-lt"/>
              </a:rPr>
              <a:t>It is common to design antennas to a standard input impedance of either 50 </a:t>
            </a:r>
            <a:r>
              <a:rPr lang="en-US" sz="3200">
                <a:solidFill>
                  <a:schemeClr val="accent1">
                    <a:lumMod val="75000"/>
                  </a:schemeClr>
                </a:solidFill>
                <a:latin typeface="+mj-lt"/>
                <a:sym typeface="Symbol"/>
              </a:rPr>
              <a:t> </a:t>
            </a:r>
            <a:r>
              <a:rPr lang="en-US" sz="3200">
                <a:solidFill>
                  <a:schemeClr val="accent1">
                    <a:lumMod val="75000"/>
                  </a:schemeClr>
                </a:solidFill>
                <a:latin typeface="+mj-lt"/>
              </a:rPr>
              <a:t>or 75 </a:t>
            </a:r>
            <a:r>
              <a:rPr lang="en-US" sz="3200">
                <a:solidFill>
                  <a:schemeClr val="accent1">
                    <a:lumMod val="75000"/>
                  </a:schemeClr>
                </a:solidFill>
                <a:latin typeface="+mj-lt"/>
                <a:sym typeface="Symbol"/>
              </a:rPr>
              <a:t></a:t>
            </a:r>
            <a:r>
              <a:rPr lang="en-US" sz="3200">
                <a:solidFill>
                  <a:schemeClr val="accent1">
                    <a:lumMod val="75000"/>
                  </a:schemeClr>
                </a:solidFill>
                <a:latin typeface="+mj-lt"/>
              </a:rPr>
              <a:t> .</a:t>
            </a:r>
          </a:p>
          <a:p>
            <a:pPr marL="0" indent="0" algn="just">
              <a:buNone/>
            </a:pPr>
            <a:endParaRPr lang="en-US" sz="2000">
              <a:solidFill>
                <a:schemeClr val="accent1">
                  <a:lumMod val="75000"/>
                </a:schemeClr>
              </a:solidFill>
              <a:latin typeface="+mj-lt"/>
            </a:endParaRPr>
          </a:p>
          <a:p>
            <a:pPr marL="0" indent="0" algn="just">
              <a:lnSpc>
                <a:spcPct val="120000"/>
              </a:lnSpc>
              <a:spcBef>
                <a:spcPts val="0"/>
              </a:spcBef>
              <a:buNone/>
            </a:pPr>
            <a:endParaRPr lang="en-US" sz="2600" b="1">
              <a:solidFill>
                <a:schemeClr val="accent1">
                  <a:lumMod val="75000"/>
                </a:schemeClr>
              </a:solidFill>
              <a:latin typeface="+mj-lt"/>
            </a:endParaRPr>
          </a:p>
          <a:p>
            <a:pPr marL="0" indent="0" algn="just">
              <a:lnSpc>
                <a:spcPct val="120000"/>
              </a:lnSpc>
              <a:spcBef>
                <a:spcPts val="0"/>
              </a:spcBef>
              <a:buNone/>
            </a:pPr>
            <a:r>
              <a:rPr lang="en-US" b="1">
                <a:solidFill>
                  <a:schemeClr val="accent1">
                    <a:lumMod val="75000"/>
                  </a:schemeClr>
                </a:solidFill>
                <a:latin typeface="+mj-lt"/>
              </a:rPr>
              <a:t>Note: </a:t>
            </a:r>
            <a:r>
              <a:rPr lang="en-US">
                <a:solidFill>
                  <a:schemeClr val="accent1">
                    <a:lumMod val="75000"/>
                  </a:schemeClr>
                </a:solidFill>
                <a:latin typeface="+mj-lt"/>
              </a:rPr>
              <a:t>Most coaxial cables and connectors in common use have a 50 </a:t>
            </a:r>
            <a:r>
              <a:rPr lang="en-US">
                <a:solidFill>
                  <a:schemeClr val="accent1">
                    <a:lumMod val="75000"/>
                  </a:schemeClr>
                </a:solidFill>
                <a:sym typeface="Symbol"/>
              </a:rPr>
              <a:t></a:t>
            </a:r>
            <a:r>
              <a:rPr lang="en-US">
                <a:solidFill>
                  <a:schemeClr val="accent1">
                    <a:lumMod val="75000"/>
                  </a:schemeClr>
                </a:solidFill>
                <a:latin typeface="+mj-lt"/>
              </a:rPr>
              <a:t> characteristic impedance, with an exception being the 75 </a:t>
            </a:r>
            <a:r>
              <a:rPr lang="en-US">
                <a:solidFill>
                  <a:schemeClr val="accent1">
                    <a:lumMod val="75000"/>
                  </a:schemeClr>
                </a:solidFill>
                <a:sym typeface="Symbol"/>
              </a:rPr>
              <a:t>  </a:t>
            </a:r>
            <a:r>
              <a:rPr lang="en-US">
                <a:solidFill>
                  <a:schemeClr val="accent1">
                    <a:lumMod val="75000"/>
                  </a:schemeClr>
                </a:solidFill>
                <a:latin typeface="+mj-lt"/>
              </a:rPr>
              <a:t>cable used in television systems. The reasoning behind these choices is that an air-filled coaxial line has minimum attenuation for a characteristic impedance of about 77 </a:t>
            </a:r>
            <a:r>
              <a:rPr lang="en-US">
                <a:solidFill>
                  <a:schemeClr val="accent1">
                    <a:lumMod val="75000"/>
                  </a:schemeClr>
                </a:solidFill>
                <a:sym typeface="Symbol"/>
              </a:rPr>
              <a:t></a:t>
            </a:r>
            <a:r>
              <a:rPr lang="en-US">
                <a:solidFill>
                  <a:schemeClr val="accent1">
                    <a:lumMod val="75000"/>
                  </a:schemeClr>
                </a:solidFill>
                <a:latin typeface="+mj-lt"/>
              </a:rPr>
              <a:t>, while maximum power capacity occurs for a characteristic impedance of about 30 </a:t>
            </a:r>
            <a:r>
              <a:rPr lang="en-US">
                <a:solidFill>
                  <a:schemeClr val="accent1">
                    <a:lumMod val="75000"/>
                  </a:schemeClr>
                </a:solidFill>
                <a:sym typeface="Symbol"/>
              </a:rPr>
              <a:t></a:t>
            </a:r>
            <a:r>
              <a:rPr lang="en-US">
                <a:solidFill>
                  <a:schemeClr val="accent1">
                    <a:lumMod val="75000"/>
                  </a:schemeClr>
                </a:solidFill>
                <a:latin typeface="+mj-lt"/>
              </a:rPr>
              <a:t>. A 50 </a:t>
            </a:r>
            <a:r>
              <a:rPr lang="en-US">
                <a:solidFill>
                  <a:schemeClr val="accent1">
                    <a:lumMod val="75000"/>
                  </a:schemeClr>
                </a:solidFill>
                <a:sym typeface="Symbol"/>
              </a:rPr>
              <a:t>  </a:t>
            </a:r>
            <a:r>
              <a:rPr lang="en-US">
                <a:solidFill>
                  <a:schemeClr val="accent1">
                    <a:lumMod val="75000"/>
                  </a:schemeClr>
                </a:solidFill>
                <a:latin typeface="+mj-lt"/>
              </a:rPr>
              <a:t>characteristic impedance thus represents a compromise between minimum attenuation and maximum power capacity.</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5650" y="2286000"/>
            <a:ext cx="2552700" cy="8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3882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524000"/>
            <a:ext cx="8534400" cy="5029200"/>
          </a:xfrm>
        </p:spPr>
        <p:txBody>
          <a:bodyPr>
            <a:noAutofit/>
          </a:bodyPr>
          <a:lstStyle/>
          <a:p>
            <a:pPr marL="0" indent="0" algn="just">
              <a:buNone/>
            </a:pPr>
            <a:r>
              <a:rPr lang="en-US" sz="2000">
                <a:solidFill>
                  <a:srgbClr val="FF0000"/>
                </a:solidFill>
                <a:latin typeface="+mj-lt"/>
              </a:rPr>
              <a:t>S-parameters</a:t>
            </a:r>
            <a:r>
              <a:rPr lang="en-US" sz="2000">
                <a:solidFill>
                  <a:schemeClr val="accent1">
                    <a:lumMod val="75000"/>
                  </a:schemeClr>
                </a:solidFill>
                <a:latin typeface="+mj-lt"/>
              </a:rPr>
              <a:t> describe the input-output relationship between ports (or terminals) in an electrical system. For instance, if we have 2 ports (intelligently called Port 1 and Port 2), then:</a:t>
            </a:r>
          </a:p>
          <a:p>
            <a:pPr marL="0" indent="0" algn="just">
              <a:buNone/>
            </a:pPr>
            <a:r>
              <a:rPr lang="en-US" sz="2000">
                <a:solidFill>
                  <a:schemeClr val="accent1">
                    <a:lumMod val="75000"/>
                  </a:schemeClr>
                </a:solidFill>
                <a:latin typeface="+mj-lt"/>
              </a:rPr>
              <a:t> </a:t>
            </a:r>
            <a:r>
              <a:rPr lang="en-US" sz="2000">
                <a:solidFill>
                  <a:srgbClr val="FF0000"/>
                </a:solidFill>
                <a:latin typeface="+mj-lt"/>
              </a:rPr>
              <a:t>S</a:t>
            </a:r>
            <a:r>
              <a:rPr lang="en-US" sz="1400">
                <a:solidFill>
                  <a:srgbClr val="FF0000"/>
                </a:solidFill>
                <a:latin typeface="+mj-lt"/>
              </a:rPr>
              <a:t>12</a:t>
            </a:r>
            <a:r>
              <a:rPr lang="en-US" sz="2000">
                <a:solidFill>
                  <a:schemeClr val="accent1">
                    <a:lumMod val="75000"/>
                  </a:schemeClr>
                </a:solidFill>
                <a:latin typeface="+mj-lt"/>
              </a:rPr>
              <a:t> represents the power transferred from Port 2 to Port 1.</a:t>
            </a:r>
          </a:p>
          <a:p>
            <a:pPr marL="0" indent="0" algn="just">
              <a:buNone/>
            </a:pPr>
            <a:r>
              <a:rPr lang="en-US" sz="2000">
                <a:solidFill>
                  <a:schemeClr val="accent1">
                    <a:lumMod val="75000"/>
                  </a:schemeClr>
                </a:solidFill>
                <a:latin typeface="+mj-lt"/>
              </a:rPr>
              <a:t> </a:t>
            </a:r>
            <a:r>
              <a:rPr lang="en-US" sz="2000">
                <a:solidFill>
                  <a:srgbClr val="FF0000"/>
                </a:solidFill>
                <a:latin typeface="+mj-lt"/>
              </a:rPr>
              <a:t>S</a:t>
            </a:r>
            <a:r>
              <a:rPr lang="en-US" sz="1400">
                <a:solidFill>
                  <a:srgbClr val="FF0000"/>
                </a:solidFill>
                <a:latin typeface="+mj-lt"/>
              </a:rPr>
              <a:t>21</a:t>
            </a:r>
            <a:r>
              <a:rPr lang="en-US" sz="2000">
                <a:solidFill>
                  <a:schemeClr val="accent1">
                    <a:lumMod val="75000"/>
                  </a:schemeClr>
                </a:solidFill>
                <a:latin typeface="+mj-lt"/>
              </a:rPr>
              <a:t> represents the power transferred from Port 1 to Port 2. </a:t>
            </a:r>
          </a:p>
          <a:p>
            <a:pPr marL="0" indent="0" algn="just">
              <a:buNone/>
            </a:pPr>
            <a:r>
              <a:rPr lang="en-US" sz="2000">
                <a:solidFill>
                  <a:schemeClr val="accent1">
                    <a:lumMod val="75000"/>
                  </a:schemeClr>
                </a:solidFill>
                <a:latin typeface="+mj-lt"/>
              </a:rPr>
              <a:t>In general, </a:t>
            </a:r>
            <a:r>
              <a:rPr lang="en-US" sz="2000">
                <a:solidFill>
                  <a:srgbClr val="FF0000"/>
                </a:solidFill>
                <a:latin typeface="+mj-lt"/>
              </a:rPr>
              <a:t>S</a:t>
            </a:r>
            <a:r>
              <a:rPr lang="en-US" sz="1400">
                <a:solidFill>
                  <a:srgbClr val="FF0000"/>
                </a:solidFill>
                <a:latin typeface="+mj-lt"/>
              </a:rPr>
              <a:t>NM</a:t>
            </a:r>
            <a:r>
              <a:rPr lang="en-US" sz="2000">
                <a:solidFill>
                  <a:schemeClr val="accent1">
                    <a:lumMod val="75000"/>
                  </a:schemeClr>
                </a:solidFill>
                <a:latin typeface="+mj-lt"/>
              </a:rPr>
              <a:t> represents the power transferred from Port M to Port N in a multi-port network.</a:t>
            </a:r>
          </a:p>
          <a:p>
            <a:pPr marL="0" indent="0" algn="just">
              <a:buNone/>
            </a:pPr>
            <a:r>
              <a:rPr lang="en-US" sz="2000">
                <a:solidFill>
                  <a:schemeClr val="accent1">
                    <a:lumMod val="75000"/>
                  </a:schemeClr>
                </a:solidFill>
                <a:latin typeface="+mj-lt"/>
              </a:rPr>
              <a:t>A port can be loosely defined as any place where we can deliver voltage and current. So, if we have a communication system with two radios (radio 1 and radio 2), then the radio terminals (which deliver power to the two antennas) would be the two ports. </a:t>
            </a:r>
            <a:r>
              <a:rPr lang="en-US" sz="2000">
                <a:solidFill>
                  <a:srgbClr val="FF0000"/>
                </a:solidFill>
                <a:latin typeface="+mj-lt"/>
              </a:rPr>
              <a:t>S</a:t>
            </a:r>
            <a:r>
              <a:rPr lang="en-US" sz="1400">
                <a:solidFill>
                  <a:srgbClr val="FF0000"/>
                </a:solidFill>
                <a:latin typeface="+mj-lt"/>
              </a:rPr>
              <a:t>11</a:t>
            </a:r>
            <a:r>
              <a:rPr lang="en-US" sz="2000">
                <a:solidFill>
                  <a:schemeClr val="accent1">
                    <a:lumMod val="75000"/>
                  </a:schemeClr>
                </a:solidFill>
                <a:latin typeface="+mj-lt"/>
              </a:rPr>
              <a:t> then would be the reflected power radio 1 is trying to deliver to antenna 1. </a:t>
            </a:r>
            <a:r>
              <a:rPr lang="en-US" sz="2000">
                <a:solidFill>
                  <a:srgbClr val="FF0000"/>
                </a:solidFill>
                <a:latin typeface="+mj-lt"/>
              </a:rPr>
              <a:t>S</a:t>
            </a:r>
            <a:r>
              <a:rPr lang="en-US" sz="1400">
                <a:solidFill>
                  <a:srgbClr val="FF0000"/>
                </a:solidFill>
                <a:latin typeface="+mj-lt"/>
              </a:rPr>
              <a:t>22</a:t>
            </a:r>
            <a:r>
              <a:rPr lang="en-US" sz="2000">
                <a:solidFill>
                  <a:schemeClr val="accent1">
                    <a:lumMod val="75000"/>
                  </a:schemeClr>
                </a:solidFill>
                <a:latin typeface="+mj-lt"/>
              </a:rPr>
              <a:t> would be the reflected power radio 2 is attempting to deliver to antenna 2. And </a:t>
            </a:r>
            <a:r>
              <a:rPr lang="en-US" sz="2000">
                <a:solidFill>
                  <a:srgbClr val="FF0000"/>
                </a:solidFill>
                <a:latin typeface="+mj-lt"/>
              </a:rPr>
              <a:t>S</a:t>
            </a:r>
            <a:r>
              <a:rPr lang="en-US" sz="1400">
                <a:solidFill>
                  <a:srgbClr val="FF0000"/>
                </a:solidFill>
                <a:latin typeface="+mj-lt"/>
              </a:rPr>
              <a:t>12</a:t>
            </a:r>
            <a:r>
              <a:rPr lang="en-US" sz="2000">
                <a:solidFill>
                  <a:schemeClr val="accent1">
                    <a:lumMod val="75000"/>
                  </a:schemeClr>
                </a:solidFill>
                <a:latin typeface="+mj-lt"/>
              </a:rPr>
              <a:t> is the power from radio 2 that is delivered through antenna 1 to radio 1. Note that in general S-parameters are a function of frequency (i.e. vary with frequency).</a:t>
            </a:r>
          </a:p>
        </p:txBody>
      </p:sp>
      <p:pic>
        <p:nvPicPr>
          <p:cNvPr id="4" name="Picture 3"/>
          <p:cNvPicPr>
            <a:picLocks noChangeAspect="1"/>
          </p:cNvPicPr>
          <p:nvPr/>
        </p:nvPicPr>
        <p:blipFill>
          <a:blip r:embed="rId2"/>
          <a:stretch>
            <a:fillRect/>
          </a:stretch>
        </p:blipFill>
        <p:spPr>
          <a:xfrm>
            <a:off x="5783324" y="9698"/>
            <a:ext cx="3360676" cy="1331050"/>
          </a:xfrm>
          <a:prstGeom prst="rect">
            <a:avLst/>
          </a:prstGeom>
        </p:spPr>
      </p:pic>
    </p:spTree>
    <p:extLst>
      <p:ext uri="{BB962C8B-B14F-4D97-AF65-F5344CB8AC3E}">
        <p14:creationId xmlns:p14="http://schemas.microsoft.com/office/powerpoint/2010/main" val="4052248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1676400"/>
            <a:ext cx="6934200" cy="1323439"/>
          </a:xfrm>
          <a:prstGeom prst="rect">
            <a:avLst/>
          </a:prstGeom>
        </p:spPr>
        <p:txBody>
          <a:bodyPr wrap="square">
            <a:spAutoFit/>
          </a:bodyPr>
          <a:lstStyle/>
          <a:p>
            <a:pPr algn="just"/>
            <a:r>
              <a:rPr lang="en-US" sz="2000">
                <a:solidFill>
                  <a:schemeClr val="tx2"/>
                </a:solidFill>
              </a:rPr>
              <a:t>where F(</a:t>
            </a:r>
            <a:r>
              <a:rPr lang="en-US" sz="2000" err="1">
                <a:solidFill>
                  <a:schemeClr val="tx2"/>
                </a:solidFill>
              </a:rPr>
              <a:t>θ,φ</a:t>
            </a:r>
            <a:r>
              <a:rPr lang="en-US" sz="2000">
                <a:solidFill>
                  <a:schemeClr val="tx2"/>
                </a:solidFill>
              </a:rPr>
              <a:t>) is the normalized radiation intensity.</a:t>
            </a:r>
          </a:p>
          <a:p>
            <a:pPr algn="just"/>
            <a:r>
              <a:rPr lang="en-US" sz="2000">
                <a:solidFill>
                  <a:schemeClr val="tx2"/>
                </a:solidFill>
              </a:rPr>
              <a:t>The 4π symbol under the integral sign is used as an abbreviation for the indicated limits on θ and φ.</a:t>
            </a:r>
          </a:p>
          <a:p>
            <a:pPr algn="just"/>
            <a:r>
              <a:rPr lang="en-US" sz="2000">
                <a:solidFill>
                  <a:schemeClr val="tx2"/>
                </a:solidFill>
              </a:rPr>
              <a:t>Formally, </a:t>
            </a:r>
            <a:r>
              <a:rPr lang="en-US" sz="2000" err="1">
                <a:solidFill>
                  <a:schemeClr val="tx2"/>
                </a:solidFill>
              </a:rPr>
              <a:t>P</a:t>
            </a:r>
            <a:r>
              <a:rPr lang="en-US" sz="1400" err="1">
                <a:solidFill>
                  <a:schemeClr val="tx2"/>
                </a:solidFill>
              </a:rPr>
              <a:t>rad</a:t>
            </a:r>
            <a:r>
              <a:rPr lang="en-US" sz="2000">
                <a:solidFill>
                  <a:schemeClr val="tx2"/>
                </a:solidFill>
              </a:rPr>
              <a:t> is called the total radiated power.</a:t>
            </a:r>
          </a:p>
        </p:txBody>
      </p:sp>
      <p:pic>
        <p:nvPicPr>
          <p:cNvPr id="5" name="Picture 4"/>
          <p:cNvPicPr>
            <a:picLocks noChangeAspect="1"/>
          </p:cNvPicPr>
          <p:nvPr/>
        </p:nvPicPr>
        <p:blipFill>
          <a:blip r:embed="rId2"/>
          <a:stretch>
            <a:fillRect/>
          </a:stretch>
        </p:blipFill>
        <p:spPr>
          <a:xfrm>
            <a:off x="609600" y="3962400"/>
            <a:ext cx="7848600" cy="1883700"/>
          </a:xfrm>
          <a:prstGeom prst="rect">
            <a:avLst/>
          </a:prstGeom>
        </p:spPr>
      </p:pic>
    </p:spTree>
    <p:extLst>
      <p:ext uri="{BB962C8B-B14F-4D97-AF65-F5344CB8AC3E}">
        <p14:creationId xmlns:p14="http://schemas.microsoft.com/office/powerpoint/2010/main" val="13042837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524000"/>
            <a:ext cx="8534400" cy="5181600"/>
          </a:xfrm>
        </p:spPr>
        <p:txBody>
          <a:bodyPr>
            <a:noAutofit/>
          </a:bodyPr>
          <a:lstStyle/>
          <a:p>
            <a:pPr marL="0" indent="0" algn="just">
              <a:buNone/>
            </a:pPr>
            <a:r>
              <a:rPr lang="en-US" sz="1800">
                <a:solidFill>
                  <a:schemeClr val="accent1">
                    <a:lumMod val="75000"/>
                  </a:schemeClr>
                </a:solidFill>
                <a:latin typeface="+mj-lt"/>
              </a:rPr>
              <a:t>As an example, consider the above two-port network: </a:t>
            </a:r>
          </a:p>
          <a:p>
            <a:pPr marL="0" indent="0" algn="just">
              <a:buNone/>
            </a:pPr>
            <a:r>
              <a:rPr lang="en-US" sz="1800">
                <a:solidFill>
                  <a:schemeClr val="accent1">
                    <a:lumMod val="75000"/>
                  </a:schemeClr>
                </a:solidFill>
                <a:latin typeface="+mj-lt"/>
              </a:rPr>
              <a:t>S21 represents the power received at antenna 2 relative to the power input to antenna 1. For instance, S</a:t>
            </a:r>
            <a:r>
              <a:rPr lang="en-US" sz="1400">
                <a:solidFill>
                  <a:schemeClr val="accent1">
                    <a:lumMod val="75000"/>
                  </a:schemeClr>
                </a:solidFill>
                <a:latin typeface="+mj-lt"/>
              </a:rPr>
              <a:t>21</a:t>
            </a:r>
            <a:r>
              <a:rPr lang="en-US" sz="1800">
                <a:solidFill>
                  <a:schemeClr val="accent1">
                    <a:lumMod val="75000"/>
                  </a:schemeClr>
                </a:solidFill>
                <a:latin typeface="+mj-lt"/>
              </a:rPr>
              <a:t>= 0 dB implies that all the power delivered to antenna 1 ends up at the terminals of antenna 2. If S</a:t>
            </a:r>
            <a:r>
              <a:rPr lang="en-US" sz="1400">
                <a:solidFill>
                  <a:schemeClr val="accent1">
                    <a:lumMod val="75000"/>
                  </a:schemeClr>
                </a:solidFill>
                <a:latin typeface="+mj-lt"/>
              </a:rPr>
              <a:t>21</a:t>
            </a:r>
            <a:r>
              <a:rPr lang="en-US" sz="1800">
                <a:solidFill>
                  <a:schemeClr val="accent1">
                    <a:lumMod val="75000"/>
                  </a:schemeClr>
                </a:solidFill>
                <a:latin typeface="+mj-lt"/>
              </a:rPr>
              <a:t>= -10 dB, then if 1 Watt (or 0 dB) is delivered to antenna 1, then -10 dB (0.1 Watts) of power is received at antenna 2.</a:t>
            </a:r>
          </a:p>
          <a:p>
            <a:pPr marL="0" indent="0" algn="just">
              <a:buNone/>
            </a:pPr>
            <a:endParaRPr lang="en-US" sz="1800">
              <a:solidFill>
                <a:schemeClr val="accent1">
                  <a:lumMod val="75000"/>
                </a:schemeClr>
              </a:solidFill>
              <a:latin typeface="+mj-lt"/>
            </a:endParaRPr>
          </a:p>
          <a:p>
            <a:pPr marL="0" indent="0" algn="just">
              <a:buNone/>
            </a:pPr>
            <a:r>
              <a:rPr lang="en-US" sz="1800">
                <a:solidFill>
                  <a:schemeClr val="accent1">
                    <a:lumMod val="75000"/>
                  </a:schemeClr>
                </a:solidFill>
                <a:latin typeface="+mj-lt"/>
              </a:rPr>
              <a:t>In practice, the most commonly quoted parameter in regards to antennas is S</a:t>
            </a:r>
            <a:r>
              <a:rPr lang="en-US" sz="1400">
                <a:solidFill>
                  <a:schemeClr val="accent1">
                    <a:lumMod val="75000"/>
                  </a:schemeClr>
                </a:solidFill>
                <a:latin typeface="+mj-lt"/>
              </a:rPr>
              <a:t>11</a:t>
            </a:r>
            <a:r>
              <a:rPr lang="en-US" sz="1800">
                <a:solidFill>
                  <a:schemeClr val="accent1">
                    <a:lumMod val="75000"/>
                  </a:schemeClr>
                </a:solidFill>
                <a:latin typeface="+mj-lt"/>
              </a:rPr>
              <a:t>. S</a:t>
            </a:r>
            <a:r>
              <a:rPr lang="en-US" sz="1400">
                <a:solidFill>
                  <a:schemeClr val="accent1">
                    <a:lumMod val="75000"/>
                  </a:schemeClr>
                </a:solidFill>
                <a:latin typeface="+mj-lt"/>
              </a:rPr>
              <a:t>11</a:t>
            </a:r>
            <a:r>
              <a:rPr lang="en-US" sz="1800">
                <a:solidFill>
                  <a:schemeClr val="accent1">
                    <a:lumMod val="75000"/>
                  </a:schemeClr>
                </a:solidFill>
                <a:latin typeface="+mj-lt"/>
              </a:rPr>
              <a:t> represents how much power is reflected from the antenna, and hence is known as the reflection coefficient (sometimes written as gamma:  or </a:t>
            </a:r>
            <a:r>
              <a:rPr lang="en-US" sz="1800">
                <a:solidFill>
                  <a:srgbClr val="FF0000"/>
                </a:solidFill>
                <a:latin typeface="+mj-lt"/>
              </a:rPr>
              <a:t>return loss</a:t>
            </a:r>
            <a:r>
              <a:rPr lang="en-US" sz="1800">
                <a:solidFill>
                  <a:schemeClr val="accent1">
                    <a:lumMod val="75000"/>
                  </a:schemeClr>
                </a:solidFill>
                <a:latin typeface="+mj-lt"/>
              </a:rPr>
              <a:t>). If S</a:t>
            </a:r>
            <a:r>
              <a:rPr lang="en-US" sz="1400">
                <a:solidFill>
                  <a:schemeClr val="accent1">
                    <a:lumMod val="75000"/>
                  </a:schemeClr>
                </a:solidFill>
                <a:latin typeface="+mj-lt"/>
              </a:rPr>
              <a:t>11 </a:t>
            </a:r>
            <a:r>
              <a:rPr lang="en-US" sz="1800">
                <a:solidFill>
                  <a:schemeClr val="accent1">
                    <a:lumMod val="75000"/>
                  </a:schemeClr>
                </a:solidFill>
                <a:latin typeface="+mj-lt"/>
              </a:rPr>
              <a:t>= 0 dB, then all the power is reflected from the antenna and nothing is radiated. If S</a:t>
            </a:r>
            <a:r>
              <a:rPr lang="en-US" sz="1400">
                <a:solidFill>
                  <a:schemeClr val="accent1">
                    <a:lumMod val="75000"/>
                  </a:schemeClr>
                </a:solidFill>
                <a:latin typeface="+mj-lt"/>
              </a:rPr>
              <a:t>11</a:t>
            </a:r>
            <a:r>
              <a:rPr lang="en-US" sz="1800">
                <a:solidFill>
                  <a:schemeClr val="accent1">
                    <a:lumMod val="75000"/>
                  </a:schemeClr>
                </a:solidFill>
                <a:latin typeface="+mj-lt"/>
              </a:rPr>
              <a:t> = -10 dB, this implies that if 3 dB of power is delivered to the antenna, -7 dB is the reflected power. The remainder of the power was "accepted by" or delivered to the antenna. This accepted power is either radiated or absorbed as losses within the antenna. Since antennas are typically designed to be low loss, ideally the majority of the power delivered to the antenna is radiated. (also VSWR, which is directly related to S</a:t>
            </a:r>
            <a:r>
              <a:rPr lang="en-US" sz="1100">
                <a:solidFill>
                  <a:schemeClr val="accent1">
                    <a:lumMod val="75000"/>
                  </a:schemeClr>
                </a:solidFill>
                <a:latin typeface="+mj-lt"/>
              </a:rPr>
              <a:t>11</a:t>
            </a:r>
            <a:r>
              <a:rPr lang="en-US" sz="1800">
                <a:solidFill>
                  <a:schemeClr val="accent1">
                    <a:lumMod val="75000"/>
                  </a:schemeClr>
                </a:solidFill>
                <a:latin typeface="+mj-lt"/>
              </a:rPr>
              <a:t>)</a:t>
            </a:r>
          </a:p>
          <a:p>
            <a:pPr marL="0" indent="0" algn="just">
              <a:buNone/>
            </a:pPr>
            <a:endParaRPr lang="en-US" sz="1800">
              <a:solidFill>
                <a:schemeClr val="accent1">
                  <a:lumMod val="75000"/>
                </a:schemeClr>
              </a:solidFill>
              <a:latin typeface="+mj-lt"/>
            </a:endParaRPr>
          </a:p>
        </p:txBody>
      </p:sp>
      <p:pic>
        <p:nvPicPr>
          <p:cNvPr id="4" name="Picture 3"/>
          <p:cNvPicPr>
            <a:picLocks noChangeAspect="1"/>
          </p:cNvPicPr>
          <p:nvPr/>
        </p:nvPicPr>
        <p:blipFill>
          <a:blip r:embed="rId2"/>
          <a:stretch>
            <a:fillRect/>
          </a:stretch>
        </p:blipFill>
        <p:spPr>
          <a:xfrm>
            <a:off x="6324600" y="152400"/>
            <a:ext cx="2667000" cy="1465564"/>
          </a:xfrm>
          <a:prstGeom prst="rect">
            <a:avLst/>
          </a:prstGeom>
        </p:spPr>
      </p:pic>
    </p:spTree>
    <p:extLst>
      <p:ext uri="{BB962C8B-B14F-4D97-AF65-F5344CB8AC3E}">
        <p14:creationId xmlns:p14="http://schemas.microsoft.com/office/powerpoint/2010/main" val="1123039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380392" y="4791808"/>
            <a:ext cx="7696200" cy="1904999"/>
          </a:xfrm>
          <a:prstGeom prst="rect">
            <a:avLst/>
          </a:prstGeom>
          <a:ln>
            <a:solidFill>
              <a:srgbClr val="7030A0"/>
            </a:solidFill>
          </a:ln>
        </p:spPr>
      </p:pic>
      <p:sp>
        <p:nvSpPr>
          <p:cNvPr id="5" name="Rectangle 4"/>
          <p:cNvSpPr/>
          <p:nvPr/>
        </p:nvSpPr>
        <p:spPr>
          <a:xfrm>
            <a:off x="131888" y="135259"/>
            <a:ext cx="3830511" cy="4524315"/>
          </a:xfrm>
          <a:prstGeom prst="rect">
            <a:avLst/>
          </a:prstGeom>
          <a:solidFill>
            <a:schemeClr val="bg1"/>
          </a:solidFill>
          <a:ln>
            <a:solidFill>
              <a:srgbClr val="7030A0"/>
            </a:solidFill>
          </a:ln>
        </p:spPr>
        <p:txBody>
          <a:bodyPr wrap="square">
            <a:spAutoFit/>
          </a:bodyPr>
          <a:lstStyle/>
          <a:p>
            <a:pPr algn="just"/>
            <a:r>
              <a:rPr lang="en-US">
                <a:solidFill>
                  <a:schemeClr val="tx2"/>
                </a:solidFill>
              </a:rPr>
              <a:t>The return loss would typically be measured using a Vector Network Analyzer (VNA), which can plot S</a:t>
            </a:r>
            <a:r>
              <a:rPr lang="en-US" sz="1400">
                <a:solidFill>
                  <a:schemeClr val="tx2"/>
                </a:solidFill>
              </a:rPr>
              <a:t>11</a:t>
            </a:r>
            <a:r>
              <a:rPr lang="en-US">
                <a:solidFill>
                  <a:schemeClr val="tx2"/>
                </a:solidFill>
              </a:rPr>
              <a:t>. The  figure implies that the antenna radiates best at 2.5 GHz, where S</a:t>
            </a:r>
            <a:r>
              <a:rPr lang="en-US" sz="1400">
                <a:solidFill>
                  <a:schemeClr val="tx2"/>
                </a:solidFill>
              </a:rPr>
              <a:t>11 </a:t>
            </a:r>
            <a:r>
              <a:rPr lang="en-US">
                <a:solidFill>
                  <a:schemeClr val="tx2"/>
                </a:solidFill>
              </a:rPr>
              <a:t>= -10 </a:t>
            </a:r>
            <a:r>
              <a:rPr lang="en-US" err="1">
                <a:solidFill>
                  <a:schemeClr val="tx2"/>
                </a:solidFill>
              </a:rPr>
              <a:t>dB.</a:t>
            </a:r>
            <a:r>
              <a:rPr lang="en-US">
                <a:solidFill>
                  <a:schemeClr val="tx2"/>
                </a:solidFill>
              </a:rPr>
              <a:t> Further, at 1.5 GHz the antenna will radiate virtually nothing, as S</a:t>
            </a:r>
            <a:r>
              <a:rPr lang="en-US" sz="1400">
                <a:solidFill>
                  <a:schemeClr val="tx2"/>
                </a:solidFill>
              </a:rPr>
              <a:t>11</a:t>
            </a:r>
            <a:r>
              <a:rPr lang="en-US">
                <a:solidFill>
                  <a:schemeClr val="tx2"/>
                </a:solidFill>
              </a:rPr>
              <a:t> is close to 0 dB (so all the power is reflected). The antenna bandwidth can also be determined from the above figure. If the bandwidth is defined as the frequency range where S</a:t>
            </a:r>
            <a:r>
              <a:rPr lang="en-US" sz="1400">
                <a:solidFill>
                  <a:schemeClr val="tx2"/>
                </a:solidFill>
              </a:rPr>
              <a:t>11</a:t>
            </a:r>
            <a:r>
              <a:rPr lang="en-US">
                <a:solidFill>
                  <a:schemeClr val="tx2"/>
                </a:solidFill>
              </a:rPr>
              <a:t> is to be less than -6 dB, then the bandwidth would be roughly 1 GHz, with 3 GHz the high end and 2 GHz the low end of the frequency band.</a:t>
            </a:r>
          </a:p>
        </p:txBody>
      </p:sp>
      <p:pic>
        <p:nvPicPr>
          <p:cNvPr id="6" name="Picture 5"/>
          <p:cNvPicPr>
            <a:picLocks noChangeAspect="1"/>
          </p:cNvPicPr>
          <p:nvPr/>
        </p:nvPicPr>
        <p:blipFill>
          <a:blip r:embed="rId3"/>
          <a:stretch>
            <a:fillRect/>
          </a:stretch>
        </p:blipFill>
        <p:spPr>
          <a:xfrm>
            <a:off x="7373816" y="6122264"/>
            <a:ext cx="1224619" cy="548167"/>
          </a:xfrm>
          <a:prstGeom prst="rect">
            <a:avLst/>
          </a:prstGeom>
        </p:spPr>
      </p:pic>
      <p:sp>
        <p:nvSpPr>
          <p:cNvPr id="2" name="Rectangle 1"/>
          <p:cNvSpPr/>
          <p:nvPr/>
        </p:nvSpPr>
        <p:spPr>
          <a:xfrm>
            <a:off x="4114799" y="136240"/>
            <a:ext cx="4955933" cy="646331"/>
          </a:xfrm>
          <a:prstGeom prst="rect">
            <a:avLst/>
          </a:prstGeom>
        </p:spPr>
        <p:txBody>
          <a:bodyPr wrap="square">
            <a:spAutoFit/>
          </a:bodyPr>
          <a:lstStyle/>
          <a:p>
            <a:pPr algn="just"/>
            <a:r>
              <a:rPr lang="en-US">
                <a:solidFill>
                  <a:schemeClr val="tx2"/>
                </a:solidFill>
              </a:rPr>
              <a:t>As an example, consider the plot of S</a:t>
            </a:r>
            <a:r>
              <a:rPr lang="en-US" sz="1400">
                <a:solidFill>
                  <a:schemeClr val="tx2"/>
                </a:solidFill>
              </a:rPr>
              <a:t>11</a:t>
            </a:r>
            <a:r>
              <a:rPr lang="en-US">
                <a:solidFill>
                  <a:schemeClr val="tx2"/>
                </a:solidFill>
              </a:rPr>
              <a:t> in the following figure:</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914400"/>
            <a:ext cx="4724399" cy="37359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56803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 y="2895600"/>
            <a:ext cx="3293565" cy="1829864"/>
          </a:xfrm>
          <a:prstGeom prst="rect">
            <a:avLst/>
          </a:prstGeom>
        </p:spPr>
      </p:pic>
      <p:pic>
        <p:nvPicPr>
          <p:cNvPr id="4" name="Picture 3"/>
          <p:cNvPicPr>
            <a:picLocks noChangeAspect="1"/>
          </p:cNvPicPr>
          <p:nvPr/>
        </p:nvPicPr>
        <p:blipFill>
          <a:blip r:embed="rId3"/>
          <a:stretch>
            <a:fillRect/>
          </a:stretch>
        </p:blipFill>
        <p:spPr>
          <a:xfrm>
            <a:off x="152400" y="152400"/>
            <a:ext cx="4615661" cy="2362200"/>
          </a:xfrm>
          <a:prstGeom prst="rect">
            <a:avLst/>
          </a:prstGeom>
        </p:spPr>
      </p:pic>
      <p:pic>
        <p:nvPicPr>
          <p:cNvPr id="5" name="Picture 4"/>
          <p:cNvPicPr>
            <a:picLocks noChangeAspect="1"/>
          </p:cNvPicPr>
          <p:nvPr/>
        </p:nvPicPr>
        <p:blipFill>
          <a:blip r:embed="rId4"/>
          <a:stretch>
            <a:fillRect/>
          </a:stretch>
        </p:blipFill>
        <p:spPr>
          <a:xfrm>
            <a:off x="5064368" y="627184"/>
            <a:ext cx="3959037" cy="4935416"/>
          </a:xfrm>
          <a:prstGeom prst="rect">
            <a:avLst/>
          </a:prstGeom>
        </p:spPr>
      </p:pic>
    </p:spTree>
    <p:extLst>
      <p:ext uri="{BB962C8B-B14F-4D97-AF65-F5344CB8AC3E}">
        <p14:creationId xmlns:p14="http://schemas.microsoft.com/office/powerpoint/2010/main" val="3060691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1371600" cy="609600"/>
          </a:xfrm>
        </p:spPr>
        <p:txBody>
          <a:bodyPr>
            <a:normAutofit/>
          </a:bodyPr>
          <a:lstStyle/>
          <a:p>
            <a:r>
              <a:rPr lang="en-US" sz="2000" b="1" u="sng"/>
              <a:t>Example:</a:t>
            </a: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00025"/>
            <a:ext cx="6258757"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2348" y="4759032"/>
            <a:ext cx="541576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8151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828800"/>
            <a:ext cx="8519473" cy="3886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68443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531352" cy="990600"/>
          </a:xfrm>
        </p:spPr>
        <p:txBody>
          <a:bodyPr>
            <a:normAutofit/>
          </a:bodyPr>
          <a:lstStyle/>
          <a:p>
            <a:r>
              <a:rPr lang="en-US"/>
              <a:t>Radiation Efficiency and Gain  </a:t>
            </a:r>
          </a:p>
        </p:txBody>
      </p:sp>
      <p:sp>
        <p:nvSpPr>
          <p:cNvPr id="8" name="TextBox 7"/>
          <p:cNvSpPr txBox="1"/>
          <p:nvPr/>
        </p:nvSpPr>
        <p:spPr>
          <a:xfrm>
            <a:off x="152400" y="1524000"/>
            <a:ext cx="2184788" cy="400110"/>
          </a:xfrm>
          <a:prstGeom prst="rect">
            <a:avLst/>
          </a:prstGeom>
          <a:noFill/>
        </p:spPr>
        <p:txBody>
          <a:bodyPr wrap="none" rtlCol="0">
            <a:spAutoFit/>
          </a:bodyPr>
          <a:lstStyle/>
          <a:p>
            <a:r>
              <a:rPr lang="en-US" sz="2000">
                <a:solidFill>
                  <a:srgbClr val="FF0000"/>
                </a:solidFill>
              </a:rPr>
              <a:t>Radiation efficiency</a:t>
            </a:r>
          </a:p>
        </p:txBody>
      </p:sp>
      <p:sp>
        <p:nvSpPr>
          <p:cNvPr id="9" name="TextBox 8"/>
          <p:cNvSpPr txBox="1"/>
          <p:nvPr/>
        </p:nvSpPr>
        <p:spPr>
          <a:xfrm>
            <a:off x="228600" y="3505200"/>
            <a:ext cx="1772921" cy="400110"/>
          </a:xfrm>
          <a:prstGeom prst="rect">
            <a:avLst/>
          </a:prstGeom>
          <a:noFill/>
        </p:spPr>
        <p:txBody>
          <a:bodyPr wrap="none" rtlCol="0">
            <a:spAutoFit/>
          </a:bodyPr>
          <a:lstStyle/>
          <a:p>
            <a:r>
              <a:rPr lang="en-US" sz="2000">
                <a:solidFill>
                  <a:srgbClr val="FF0000"/>
                </a:solidFill>
              </a:rPr>
              <a:t>Antenna gain </a:t>
            </a:r>
            <a:r>
              <a:rPr lang="en-US" sz="2000" i="1">
                <a:solidFill>
                  <a:srgbClr val="FF0000"/>
                </a:solidFill>
              </a:rPr>
              <a:t>G</a:t>
            </a:r>
          </a:p>
        </p:txBody>
      </p:sp>
      <p:pic>
        <p:nvPicPr>
          <p:cNvPr id="24578" name="Picture 2"/>
          <p:cNvPicPr>
            <a:picLocks noGrp="1" noChangeAspect="1" noChangeArrowheads="1"/>
          </p:cNvPicPr>
          <p:nvPr>
            <p:ph sz="quarter" idx="1"/>
          </p:nvPr>
        </p:nvPicPr>
        <p:blipFill>
          <a:blip r:embed="rId2" cstate="print"/>
          <a:srcRect/>
          <a:stretch>
            <a:fillRect/>
          </a:stretch>
        </p:blipFill>
        <p:spPr bwMode="auto">
          <a:xfrm>
            <a:off x="2441575" y="1600200"/>
            <a:ext cx="5559425" cy="2110253"/>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2971800" y="5135853"/>
            <a:ext cx="6172200" cy="1569747"/>
          </a:xfrm>
          <a:prstGeom prst="rect">
            <a:avLst/>
          </a:prstGeom>
          <a:noFill/>
          <a:ln w="9525">
            <a:noFill/>
            <a:miter lim="800000"/>
            <a:headEnd/>
            <a:tailEnd/>
          </a:ln>
        </p:spPr>
      </p:pic>
      <p:pic>
        <p:nvPicPr>
          <p:cNvPr id="4" name="Picture 3"/>
          <p:cNvPicPr>
            <a:picLocks noChangeAspect="1"/>
          </p:cNvPicPr>
          <p:nvPr/>
        </p:nvPicPr>
        <p:blipFill>
          <a:blip r:embed="rId4"/>
          <a:stretch>
            <a:fillRect/>
          </a:stretch>
        </p:blipFill>
        <p:spPr>
          <a:xfrm>
            <a:off x="134621" y="3949370"/>
            <a:ext cx="3733800" cy="1765629"/>
          </a:xfrm>
          <a:prstGeom prst="rect">
            <a:avLst/>
          </a:prstGeom>
          <a:ln>
            <a:solidFill>
              <a:srgbClr val="7030A0"/>
            </a:solid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normAutofit fontScale="90000"/>
          </a:bodyPr>
          <a:lstStyle/>
          <a:p>
            <a:r>
              <a:rPr lang="en-US"/>
              <a:t>Antenna Radiation and Loss Resistances</a:t>
            </a:r>
          </a:p>
        </p:txBody>
      </p:sp>
      <p:pic>
        <p:nvPicPr>
          <p:cNvPr id="25602" name="Picture 2"/>
          <p:cNvPicPr>
            <a:picLocks noGrp="1" noChangeAspect="1" noChangeArrowheads="1"/>
          </p:cNvPicPr>
          <p:nvPr>
            <p:ph sz="quarter" idx="1"/>
          </p:nvPr>
        </p:nvPicPr>
        <p:blipFill>
          <a:blip r:embed="rId2" cstate="print"/>
          <a:srcRect/>
          <a:stretch>
            <a:fillRect/>
          </a:stretch>
        </p:blipFill>
        <p:spPr bwMode="auto">
          <a:xfrm>
            <a:off x="152400" y="1700319"/>
            <a:ext cx="6207761" cy="2719281"/>
          </a:xfrm>
          <a:prstGeom prst="rect">
            <a:avLst/>
          </a:prstGeom>
          <a:noFill/>
          <a:ln w="9525">
            <a:noFill/>
            <a:miter lim="800000"/>
            <a:headEnd/>
            <a:tailEnd/>
          </a:ln>
        </p:spPr>
      </p:pic>
      <p:pic>
        <p:nvPicPr>
          <p:cNvPr id="25604" name="Picture 4"/>
          <p:cNvPicPr>
            <a:picLocks noChangeAspect="1" noChangeArrowheads="1"/>
          </p:cNvPicPr>
          <p:nvPr/>
        </p:nvPicPr>
        <p:blipFill>
          <a:blip r:embed="rId3" cstate="print"/>
          <a:srcRect/>
          <a:stretch>
            <a:fillRect/>
          </a:stretch>
        </p:blipFill>
        <p:spPr bwMode="auto">
          <a:xfrm>
            <a:off x="76200" y="5012161"/>
            <a:ext cx="5205581" cy="855239"/>
          </a:xfrm>
          <a:prstGeom prst="rect">
            <a:avLst/>
          </a:prstGeom>
          <a:noFill/>
          <a:ln w="9525">
            <a:noFill/>
            <a:miter lim="800000"/>
            <a:headEnd/>
            <a:tailEnd/>
          </a:ln>
        </p:spPr>
      </p:pic>
      <p:pic>
        <p:nvPicPr>
          <p:cNvPr id="3" name="Picture 2"/>
          <p:cNvPicPr>
            <a:picLocks noChangeAspect="1"/>
          </p:cNvPicPr>
          <p:nvPr/>
        </p:nvPicPr>
        <p:blipFill>
          <a:blip r:embed="rId4"/>
          <a:stretch>
            <a:fillRect/>
          </a:stretch>
        </p:blipFill>
        <p:spPr>
          <a:xfrm>
            <a:off x="5410200" y="3429000"/>
            <a:ext cx="3517436" cy="2968085"/>
          </a:xfrm>
          <a:prstGeom prst="rect">
            <a:avLst/>
          </a:prstGeom>
          <a:ln>
            <a:solidFill>
              <a:srgbClr val="7030A0"/>
            </a:solidFill>
          </a:ln>
        </p:spPr>
      </p:pic>
      <p:cxnSp>
        <p:nvCxnSpPr>
          <p:cNvPr id="5" name="Elbow Connector 4"/>
          <p:cNvCxnSpPr/>
          <p:nvPr/>
        </p:nvCxnSpPr>
        <p:spPr>
          <a:xfrm>
            <a:off x="4267200" y="2743200"/>
            <a:ext cx="2286000" cy="1905000"/>
          </a:xfrm>
          <a:prstGeom prst="bentConnector3">
            <a:avLst>
              <a:gd name="adj1" fmla="val 28846"/>
            </a:avLst>
          </a:prstGeom>
          <a:ln w="22225">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Grp="1" noChangeAspect="1" noChangeArrowheads="1"/>
          </p:cNvPicPr>
          <p:nvPr>
            <p:ph sz="quarter" idx="1"/>
          </p:nvPr>
        </p:nvPicPr>
        <p:blipFill>
          <a:blip r:embed="rId2" cstate="print"/>
          <a:srcRect/>
          <a:stretch>
            <a:fillRect/>
          </a:stretch>
        </p:blipFill>
        <p:spPr bwMode="auto">
          <a:xfrm>
            <a:off x="2168583" y="0"/>
            <a:ext cx="4806835" cy="6781800"/>
          </a:xfrm>
          <a:prstGeom prst="rect">
            <a:avLst/>
          </a:prstGeom>
          <a:noFill/>
          <a:ln w="9525">
            <a:noFill/>
            <a:miter lim="800000"/>
            <a:headEnd/>
            <a:tailEnd/>
          </a:ln>
        </p:spPr>
      </p:pic>
      <p:sp>
        <p:nvSpPr>
          <p:cNvPr id="3" name="TextBox 2"/>
          <p:cNvSpPr txBox="1"/>
          <p:nvPr/>
        </p:nvSpPr>
        <p:spPr>
          <a:xfrm>
            <a:off x="8305800" y="6248400"/>
            <a:ext cx="653770" cy="369332"/>
          </a:xfrm>
          <a:prstGeom prst="rect">
            <a:avLst/>
          </a:prstGeom>
          <a:noFill/>
        </p:spPr>
        <p:txBody>
          <a:bodyPr wrap="none" rtlCol="0">
            <a:spAutoFit/>
          </a:bodyPr>
          <a:lstStyle/>
          <a:p>
            <a:r>
              <a:rPr lang="en-US">
                <a:solidFill>
                  <a:srgbClr val="FF0000"/>
                </a:solidFill>
              </a:rPr>
              <a:t>Cont.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76200"/>
            <a:ext cx="8153400" cy="990600"/>
          </a:xfrm>
        </p:spPr>
        <p:txBody>
          <a:bodyPr>
            <a:normAutofit/>
          </a:bodyPr>
          <a:lstStyle/>
          <a:p>
            <a:r>
              <a:rPr lang="en-US" sz="3600"/>
              <a:t>Example 9-3 (cont.)</a:t>
            </a:r>
          </a:p>
        </p:txBody>
      </p:sp>
      <p:sp>
        <p:nvSpPr>
          <p:cNvPr id="6" name="TextBox 5"/>
          <p:cNvSpPr txBox="1"/>
          <p:nvPr/>
        </p:nvSpPr>
        <p:spPr>
          <a:xfrm>
            <a:off x="304800" y="762000"/>
            <a:ext cx="1898126" cy="400110"/>
          </a:xfrm>
          <a:prstGeom prst="rect">
            <a:avLst/>
          </a:prstGeom>
          <a:noFill/>
        </p:spPr>
        <p:txBody>
          <a:bodyPr wrap="none" rtlCol="0">
            <a:spAutoFit/>
          </a:bodyPr>
          <a:lstStyle/>
          <a:p>
            <a:r>
              <a:rPr lang="en-US" sz="2000">
                <a:solidFill>
                  <a:srgbClr val="FF0000"/>
                </a:solidFill>
              </a:rPr>
              <a:t>For any antenna:</a:t>
            </a:r>
          </a:p>
        </p:txBody>
      </p:sp>
      <p:sp>
        <p:nvSpPr>
          <p:cNvPr id="7" name="TextBox 6"/>
          <p:cNvSpPr txBox="1"/>
          <p:nvPr/>
        </p:nvSpPr>
        <p:spPr>
          <a:xfrm>
            <a:off x="304800" y="1676400"/>
            <a:ext cx="2604324" cy="400110"/>
          </a:xfrm>
          <a:prstGeom prst="rect">
            <a:avLst/>
          </a:prstGeom>
          <a:noFill/>
        </p:spPr>
        <p:txBody>
          <a:bodyPr wrap="none" rtlCol="0">
            <a:spAutoFit/>
          </a:bodyPr>
          <a:lstStyle/>
          <a:p>
            <a:r>
              <a:rPr lang="en-US" sz="2000">
                <a:solidFill>
                  <a:srgbClr val="FF0000"/>
                </a:solidFill>
              </a:rPr>
              <a:t>For the </a:t>
            </a:r>
            <a:r>
              <a:rPr lang="en-US" sz="2000" err="1">
                <a:solidFill>
                  <a:srgbClr val="FF0000"/>
                </a:solidFill>
              </a:rPr>
              <a:t>Hertzian</a:t>
            </a:r>
            <a:r>
              <a:rPr lang="en-US" sz="2000">
                <a:solidFill>
                  <a:srgbClr val="FF0000"/>
                </a:solidFill>
              </a:rPr>
              <a:t> dipole: </a:t>
            </a:r>
          </a:p>
        </p:txBody>
      </p:sp>
      <p:pic>
        <p:nvPicPr>
          <p:cNvPr id="27650" name="Picture 2"/>
          <p:cNvPicPr>
            <a:picLocks noChangeAspect="1" noChangeArrowheads="1"/>
          </p:cNvPicPr>
          <p:nvPr/>
        </p:nvPicPr>
        <p:blipFill>
          <a:blip r:embed="rId2" cstate="print"/>
          <a:srcRect/>
          <a:stretch>
            <a:fillRect/>
          </a:stretch>
        </p:blipFill>
        <p:spPr bwMode="auto">
          <a:xfrm>
            <a:off x="533400" y="1143000"/>
            <a:ext cx="1687514" cy="407038"/>
          </a:xfrm>
          <a:prstGeom prst="rect">
            <a:avLst/>
          </a:prstGeom>
          <a:noFill/>
          <a:ln w="9525">
            <a:noFill/>
            <a:miter lim="800000"/>
            <a:headEnd/>
            <a:tailEnd/>
          </a:ln>
        </p:spPr>
      </p:pic>
      <p:pic>
        <p:nvPicPr>
          <p:cNvPr id="27651" name="Picture 3"/>
          <p:cNvPicPr>
            <a:picLocks noGrp="1" noChangeAspect="1" noChangeArrowheads="1"/>
          </p:cNvPicPr>
          <p:nvPr>
            <p:ph sz="quarter" idx="1"/>
          </p:nvPr>
        </p:nvPicPr>
        <p:blipFill>
          <a:blip r:embed="rId3" cstate="print"/>
          <a:srcRect/>
          <a:stretch>
            <a:fillRect/>
          </a:stretch>
        </p:blipFill>
        <p:spPr bwMode="auto">
          <a:xfrm>
            <a:off x="0" y="2275814"/>
            <a:ext cx="4876800" cy="4582186"/>
          </a:xfrm>
          <a:prstGeom prst="rect">
            <a:avLst/>
          </a:prstGeom>
          <a:noFill/>
          <a:ln w="9525">
            <a:noFill/>
            <a:miter lim="800000"/>
            <a:headEnd/>
            <a:tailEnd/>
          </a:ln>
        </p:spPr>
      </p:pic>
      <p:pic>
        <p:nvPicPr>
          <p:cNvPr id="27652" name="Picture 4"/>
          <p:cNvPicPr>
            <a:picLocks noChangeAspect="1" noChangeArrowheads="1"/>
          </p:cNvPicPr>
          <p:nvPr/>
        </p:nvPicPr>
        <p:blipFill>
          <a:blip r:embed="rId4" cstate="print"/>
          <a:srcRect/>
          <a:stretch>
            <a:fillRect/>
          </a:stretch>
        </p:blipFill>
        <p:spPr bwMode="auto">
          <a:xfrm>
            <a:off x="4741269" y="5410201"/>
            <a:ext cx="4318557" cy="1219199"/>
          </a:xfrm>
          <a:prstGeom prst="rect">
            <a:avLst/>
          </a:prstGeom>
          <a:noFill/>
          <a:ln w="9525">
            <a:solidFill>
              <a:schemeClr val="accent2"/>
            </a:solid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Please try these</a:t>
            </a:r>
          </a:p>
        </p:txBody>
      </p:sp>
      <p:pic>
        <p:nvPicPr>
          <p:cNvPr id="5" name="Picture 4"/>
          <p:cNvPicPr>
            <a:picLocks noChangeAspect="1"/>
          </p:cNvPicPr>
          <p:nvPr/>
        </p:nvPicPr>
        <p:blipFill>
          <a:blip r:embed="rId2"/>
          <a:stretch>
            <a:fillRect/>
          </a:stretch>
        </p:blipFill>
        <p:spPr>
          <a:xfrm>
            <a:off x="914400" y="1676400"/>
            <a:ext cx="7488119" cy="2286000"/>
          </a:xfrm>
          <a:prstGeom prst="rect">
            <a:avLst/>
          </a:prstGeom>
        </p:spPr>
      </p:pic>
      <p:pic>
        <p:nvPicPr>
          <p:cNvPr id="6" name="Picture 5"/>
          <p:cNvPicPr>
            <a:picLocks noChangeAspect="1"/>
          </p:cNvPicPr>
          <p:nvPr/>
        </p:nvPicPr>
        <p:blipFill>
          <a:blip r:embed="rId3"/>
          <a:stretch>
            <a:fillRect/>
          </a:stretch>
        </p:blipFill>
        <p:spPr>
          <a:xfrm>
            <a:off x="972341" y="4419600"/>
            <a:ext cx="7430178" cy="1600200"/>
          </a:xfrm>
          <a:prstGeom prst="rect">
            <a:avLst/>
          </a:prstGeom>
        </p:spPr>
      </p:pic>
    </p:spTree>
    <p:extLst>
      <p:ext uri="{BB962C8B-B14F-4D97-AF65-F5344CB8AC3E}">
        <p14:creationId xmlns:p14="http://schemas.microsoft.com/office/powerpoint/2010/main" val="947157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Antenna Pattern Representative Plots</a:t>
            </a:r>
          </a:p>
        </p:txBody>
      </p:sp>
      <p:sp>
        <p:nvSpPr>
          <p:cNvPr id="3" name="Rectangle 2"/>
          <p:cNvSpPr/>
          <p:nvPr/>
        </p:nvSpPr>
        <p:spPr>
          <a:xfrm>
            <a:off x="457200" y="1600200"/>
            <a:ext cx="8077200" cy="4093428"/>
          </a:xfrm>
          <a:prstGeom prst="rect">
            <a:avLst/>
          </a:prstGeom>
        </p:spPr>
        <p:txBody>
          <a:bodyPr wrap="square">
            <a:spAutoFit/>
          </a:bodyPr>
          <a:lstStyle/>
          <a:p>
            <a:pPr algn="just"/>
            <a:r>
              <a:rPr lang="en-US" sz="2000">
                <a:solidFill>
                  <a:schemeClr val="tx2">
                    <a:lumMod val="75000"/>
                  </a:schemeClr>
                </a:solidFill>
              </a:rPr>
              <a:t>Each specific combination of the zenith angle θ and the azimuth angle φ denotes a specific direction in the spherical coordinate system of Fig. 9-8.</a:t>
            </a:r>
          </a:p>
          <a:p>
            <a:endParaRPr lang="en-US" sz="2000">
              <a:solidFill>
                <a:schemeClr val="tx2">
                  <a:lumMod val="75000"/>
                </a:schemeClr>
              </a:solidFill>
            </a:endParaRPr>
          </a:p>
          <a:p>
            <a:pPr algn="just"/>
            <a:r>
              <a:rPr lang="en-US" sz="2000">
                <a:solidFill>
                  <a:schemeClr val="tx2">
                    <a:lumMod val="75000"/>
                  </a:schemeClr>
                </a:solidFill>
              </a:rPr>
              <a:t>The normalized radiation intensity F(</a:t>
            </a:r>
            <a:r>
              <a:rPr lang="en-US" sz="2000" err="1">
                <a:solidFill>
                  <a:schemeClr val="tx2">
                    <a:lumMod val="75000"/>
                  </a:schemeClr>
                </a:solidFill>
              </a:rPr>
              <a:t>θ,φ</a:t>
            </a:r>
            <a:r>
              <a:rPr lang="en-US" sz="2000">
                <a:solidFill>
                  <a:schemeClr val="tx2">
                    <a:lumMod val="75000"/>
                  </a:schemeClr>
                </a:solidFill>
              </a:rPr>
              <a:t>) characterizes the directional pattern of the energy radiated by an antenna, and a plot of F(</a:t>
            </a:r>
            <a:r>
              <a:rPr lang="en-US" sz="2000" err="1">
                <a:solidFill>
                  <a:schemeClr val="tx2">
                    <a:lumMod val="75000"/>
                  </a:schemeClr>
                </a:solidFill>
              </a:rPr>
              <a:t>θ,φ</a:t>
            </a:r>
            <a:r>
              <a:rPr lang="en-US" sz="2000">
                <a:solidFill>
                  <a:schemeClr val="tx2">
                    <a:lumMod val="75000"/>
                  </a:schemeClr>
                </a:solidFill>
              </a:rPr>
              <a:t>) as a function of both θ and φ constitutes a three-dimensional pattern, an example of which is</a:t>
            </a:r>
          </a:p>
          <a:p>
            <a:r>
              <a:rPr lang="en-US" sz="2000">
                <a:solidFill>
                  <a:schemeClr val="tx2">
                    <a:lumMod val="75000"/>
                  </a:schemeClr>
                </a:solidFill>
              </a:rPr>
              <a:t>shown in Fig. 9-9.</a:t>
            </a:r>
          </a:p>
          <a:p>
            <a:endParaRPr lang="en-US" sz="2000">
              <a:solidFill>
                <a:schemeClr val="tx2">
                  <a:lumMod val="75000"/>
                </a:schemeClr>
              </a:solidFill>
            </a:endParaRPr>
          </a:p>
          <a:p>
            <a:pPr algn="just"/>
            <a:r>
              <a:rPr lang="en-US" sz="2000">
                <a:solidFill>
                  <a:schemeClr val="tx2">
                    <a:lumMod val="75000"/>
                  </a:schemeClr>
                </a:solidFill>
              </a:rPr>
              <a:t>Often, it is of interest to characterize the variation of F(</a:t>
            </a:r>
            <a:r>
              <a:rPr lang="en-US" sz="2000" err="1">
                <a:solidFill>
                  <a:schemeClr val="tx2">
                    <a:lumMod val="75000"/>
                  </a:schemeClr>
                </a:solidFill>
              </a:rPr>
              <a:t>θ,φ</a:t>
            </a:r>
            <a:r>
              <a:rPr lang="en-US" sz="2000">
                <a:solidFill>
                  <a:schemeClr val="tx2">
                    <a:lumMod val="75000"/>
                  </a:schemeClr>
                </a:solidFill>
              </a:rPr>
              <a:t>) in the form of two-dimensional plots in specific planes in the spherical coordinate system. </a:t>
            </a:r>
          </a:p>
          <a:p>
            <a:endParaRPr lang="en-US" sz="2000">
              <a:solidFill>
                <a:schemeClr val="tx2">
                  <a:lumMod val="75000"/>
                </a:schemeClr>
              </a:solidFill>
            </a:endParaRPr>
          </a:p>
          <a:p>
            <a:pPr algn="just"/>
            <a:r>
              <a:rPr lang="en-US" sz="2000">
                <a:solidFill>
                  <a:schemeClr val="tx2">
                    <a:lumMod val="75000"/>
                  </a:schemeClr>
                </a:solidFill>
              </a:rPr>
              <a:t>The two planes most commonly specified for this purpose are the </a:t>
            </a:r>
            <a:r>
              <a:rPr lang="en-US" sz="2000">
                <a:solidFill>
                  <a:srgbClr val="FF0000"/>
                </a:solidFill>
              </a:rPr>
              <a:t>elevation </a:t>
            </a:r>
            <a:r>
              <a:rPr lang="en-US" sz="2000">
                <a:solidFill>
                  <a:schemeClr val="tx2">
                    <a:lumMod val="75000"/>
                  </a:schemeClr>
                </a:solidFill>
              </a:rPr>
              <a:t>and </a:t>
            </a:r>
            <a:r>
              <a:rPr lang="en-US" sz="2000">
                <a:solidFill>
                  <a:srgbClr val="FF0000"/>
                </a:solidFill>
              </a:rPr>
              <a:t>azimuth</a:t>
            </a:r>
            <a:r>
              <a:rPr lang="en-US" sz="2000">
                <a:solidFill>
                  <a:schemeClr val="tx2">
                    <a:lumMod val="75000"/>
                  </a:schemeClr>
                </a:solidFill>
              </a:rPr>
              <a:t> planes.</a:t>
            </a:r>
          </a:p>
        </p:txBody>
      </p:sp>
    </p:spTree>
    <p:extLst>
      <p:ext uri="{BB962C8B-B14F-4D97-AF65-F5344CB8AC3E}">
        <p14:creationId xmlns:p14="http://schemas.microsoft.com/office/powerpoint/2010/main" val="2305004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531352" cy="990600"/>
          </a:xfrm>
        </p:spPr>
        <p:txBody>
          <a:bodyPr>
            <a:normAutofit fontScale="90000"/>
          </a:bodyPr>
          <a:lstStyle/>
          <a:p>
            <a:r>
              <a:rPr lang="en-US"/>
              <a:t>ELECTROMAGNETIC SPECTRUM &amp; </a:t>
            </a:r>
            <a:r>
              <a:rPr lang="en-US" err="1"/>
              <a:t>BandWidth</a:t>
            </a:r>
            <a:r>
              <a:rPr lang="en-US"/>
              <a:t> (BW)</a:t>
            </a:r>
          </a:p>
        </p:txBody>
      </p:sp>
      <p:sp>
        <p:nvSpPr>
          <p:cNvPr id="3" name="Content Placeholder 2"/>
          <p:cNvSpPr>
            <a:spLocks noGrp="1"/>
          </p:cNvSpPr>
          <p:nvPr>
            <p:ph sz="quarter" idx="1"/>
          </p:nvPr>
        </p:nvSpPr>
        <p:spPr>
          <a:xfrm>
            <a:off x="304800" y="1524000"/>
            <a:ext cx="8534400" cy="1600200"/>
          </a:xfrm>
        </p:spPr>
        <p:txBody>
          <a:bodyPr>
            <a:normAutofit/>
          </a:bodyPr>
          <a:lstStyle/>
          <a:p>
            <a:pPr marL="0" indent="0" algn="just">
              <a:buNone/>
            </a:pPr>
            <a:r>
              <a:rPr lang="en-US" sz="2000">
                <a:solidFill>
                  <a:schemeClr val="tx2"/>
                </a:solidFill>
              </a:rPr>
              <a:t>The basic resource exploited in wireless communication systems is the electromagnetic spectrum, illustrated in Fig below. Practical radio communication takes place at frequencies from around 3 kHz [kilohertz] to 300 GHz [gigahertz], which corresponds to wavelengths in free space from 100 km to 1 mm.</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 y="2857756"/>
            <a:ext cx="8543925" cy="3695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50152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524000"/>
            <a:ext cx="8534400" cy="1600200"/>
          </a:xfrm>
        </p:spPr>
        <p:txBody>
          <a:bodyPr>
            <a:noAutofit/>
          </a:bodyPr>
          <a:lstStyle/>
          <a:p>
            <a:pPr marL="0" indent="0" algn="just">
              <a:buNone/>
            </a:pPr>
            <a:r>
              <a:rPr lang="en-US" sz="2000">
                <a:solidFill>
                  <a:schemeClr val="tx2"/>
                </a:solidFill>
              </a:rPr>
              <a:t>Table 1.1 defines two conventional ways of dividing the spectrum into frequency bands. The frequencies chosen for new systems have tended to increase over the years as the demand for wireless communication has increased; this is because enormous bandwidths are available at the higher frequencies. This shift has created challenges in the technology needed to support reliable communications, but it does have the advantage that antenna structures can be smaller in absolute size to support a given level of performance.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816350"/>
            <a:ext cx="7848600" cy="281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86059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4114800" cy="990600"/>
          </a:xfrm>
        </p:spPr>
        <p:txBody>
          <a:bodyPr>
            <a:normAutofit/>
          </a:bodyPr>
          <a:lstStyle/>
          <a:p>
            <a:r>
              <a:rPr lang="en-US" err="1"/>
              <a:t>BandWidth</a:t>
            </a:r>
            <a:r>
              <a:rPr lang="en-US"/>
              <a:t> (BW)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304800" y="1600200"/>
                <a:ext cx="8534400" cy="4648200"/>
              </a:xfrm>
            </p:spPr>
            <p:txBody>
              <a:bodyPr>
                <a:normAutofit fontScale="70000" lnSpcReduction="20000"/>
              </a:bodyPr>
              <a:lstStyle/>
              <a:p>
                <a:pPr marL="0" indent="0" algn="just">
                  <a:buNone/>
                </a:pPr>
                <a:r>
                  <a:rPr lang="en-US" b="1">
                    <a:solidFill>
                      <a:srgbClr val="FF0000"/>
                    </a:solidFill>
                  </a:rPr>
                  <a:t>BW</a:t>
                </a:r>
                <a:r>
                  <a:rPr lang="en-US">
                    <a:solidFill>
                      <a:schemeClr val="tx2"/>
                    </a:solidFill>
                  </a:rPr>
                  <a:t> describes the range of frequencies over which the antenna can properly radiate or receive energy. Often, the desired bandwidth is one of the determining parameters used to decide upon an antenna. For instance, many antenna types have very narrow bandwidths and cannot be used for wideband operation.</a:t>
                </a:r>
              </a:p>
              <a:p>
                <a:pPr marL="0" indent="0" algn="just">
                  <a:buNone/>
                </a:pPr>
                <a:endParaRPr lang="en-US">
                  <a:solidFill>
                    <a:schemeClr val="tx2"/>
                  </a:solidFill>
                </a:endParaRPr>
              </a:p>
              <a:p>
                <a:pPr marL="0" indent="0" algn="just">
                  <a:buNone/>
                </a:pPr>
                <a:r>
                  <a:rPr lang="en-US">
                    <a:solidFill>
                      <a:schemeClr val="tx2"/>
                    </a:solidFill>
                  </a:rPr>
                  <a:t>BW is typically quoted in terms of VSWR. For instance, an antenna may be described as operating at 100-400 MHz with a VSWR&lt;1.5. This statement implies that the reflection coefficient is less than 0.2 across the quoted frequency range. Hence, of the power delivered to the antenna, only 4% of the power is reflected back to the transmitter. Alternatively, the return loss:</a:t>
                </a:r>
              </a:p>
              <a:p>
                <a:pPr marL="0" indent="0" algn="just">
                  <a:buNone/>
                </a:pPr>
                <a:endParaRPr lang="en-US">
                  <a:solidFill>
                    <a:schemeClr val="tx2"/>
                  </a:solidFill>
                </a:endParaRPr>
              </a:p>
              <a:p>
                <a:pPr marL="0" indent="0" algn="ctr">
                  <a:buNone/>
                </a:pPr>
                <a:r>
                  <a:rPr lang="en-US">
                    <a:solidFill>
                      <a:schemeClr val="tx2"/>
                    </a:solidFill>
                  </a:rPr>
                  <a:t> </a:t>
                </a:r>
                <a14:m>
                  <m:oMath xmlns:m="http://schemas.openxmlformats.org/officeDocument/2006/math">
                    <m:sSub>
                      <m:sSubPr>
                        <m:ctrlPr>
                          <a:rPr lang="en-US" i="1" smtClean="0">
                            <a:solidFill>
                              <a:schemeClr val="tx2"/>
                            </a:solidFill>
                            <a:latin typeface="Cambria Math" panose="02040503050406030204" pitchFamily="18" charset="0"/>
                          </a:rPr>
                        </m:ctrlPr>
                      </m:sSubPr>
                      <m:e>
                        <m:r>
                          <a:rPr lang="en-US" b="0" i="1" smtClean="0">
                            <a:solidFill>
                              <a:schemeClr val="tx2"/>
                            </a:solidFill>
                            <a:latin typeface="Cambria Math"/>
                          </a:rPr>
                          <m:t>𝑆</m:t>
                        </m:r>
                      </m:e>
                      <m:sub>
                        <m:r>
                          <a:rPr lang="en-US" b="0" i="1" smtClean="0">
                            <a:solidFill>
                              <a:schemeClr val="tx2"/>
                            </a:solidFill>
                            <a:latin typeface="Cambria Math"/>
                          </a:rPr>
                          <m:t>11</m:t>
                        </m:r>
                      </m:sub>
                    </m:sSub>
                    <m:r>
                      <a:rPr lang="en-US" b="0" i="1" smtClean="0">
                        <a:solidFill>
                          <a:schemeClr val="tx2"/>
                        </a:solidFill>
                        <a:latin typeface="Cambria Math"/>
                      </a:rPr>
                      <m:t>=20</m:t>
                    </m:r>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a:rPr>
                          <m:t>𝑙𝑜𝑔</m:t>
                        </m:r>
                      </m:e>
                      <m:sub>
                        <m:r>
                          <a:rPr lang="en-US" b="0" i="1" smtClean="0">
                            <a:solidFill>
                              <a:schemeClr val="tx2"/>
                            </a:solidFill>
                            <a:latin typeface="Cambria Math"/>
                          </a:rPr>
                          <m:t>10</m:t>
                        </m:r>
                      </m:sub>
                    </m:sSub>
                    <m:d>
                      <m:dPr>
                        <m:ctrlPr>
                          <a:rPr lang="en-US" b="0" i="1" smtClean="0">
                            <a:solidFill>
                              <a:schemeClr val="tx2"/>
                            </a:solidFill>
                            <a:latin typeface="Cambria Math" panose="02040503050406030204" pitchFamily="18" charset="0"/>
                          </a:rPr>
                        </m:ctrlPr>
                      </m:dPr>
                      <m:e>
                        <m:r>
                          <a:rPr lang="en-US" b="0" i="1" smtClean="0">
                            <a:solidFill>
                              <a:schemeClr val="tx2"/>
                            </a:solidFill>
                            <a:latin typeface="Cambria Math"/>
                          </a:rPr>
                          <m:t>0.2</m:t>
                        </m:r>
                      </m:e>
                    </m:d>
                    <m:r>
                      <a:rPr lang="en-US" b="0" i="1" smtClean="0">
                        <a:solidFill>
                          <a:schemeClr val="tx2"/>
                        </a:solidFill>
                        <a:latin typeface="Cambria Math"/>
                      </a:rPr>
                      <m:t>=−13.98 </m:t>
                    </m:r>
                    <m:r>
                      <a:rPr lang="en-US" b="0" i="1" smtClean="0">
                        <a:solidFill>
                          <a:schemeClr val="tx2"/>
                        </a:solidFill>
                        <a:latin typeface="Cambria Math"/>
                      </a:rPr>
                      <m:t>𝑑𝐵</m:t>
                    </m:r>
                  </m:oMath>
                </a14:m>
                <a:r>
                  <a:rPr lang="en-US">
                    <a:solidFill>
                      <a:schemeClr val="tx2"/>
                    </a:solidFill>
                  </a:rPr>
                  <a:t>S.</a:t>
                </a:r>
              </a:p>
              <a:p>
                <a:pPr marL="0" indent="0" algn="just">
                  <a:buNone/>
                </a:pPr>
                <a:endParaRPr lang="en-US">
                  <a:solidFill>
                    <a:schemeClr val="tx2"/>
                  </a:solidFill>
                </a:endParaRPr>
              </a:p>
              <a:p>
                <a:pPr marL="0" indent="0" algn="just">
                  <a:buNone/>
                </a:pPr>
                <a:r>
                  <a:rPr lang="en-US">
                    <a:solidFill>
                      <a:schemeClr val="tx2"/>
                    </a:solidFill>
                  </a:rPr>
                  <a:t>(</a:t>
                </a:r>
                <a:r>
                  <a:rPr lang="en-US" u="sng">
                    <a:solidFill>
                      <a:schemeClr val="tx2"/>
                    </a:solidFill>
                  </a:rPr>
                  <a:t>Note:</a:t>
                </a:r>
                <a:r>
                  <a:rPr lang="en-US">
                    <a:solidFill>
                      <a:schemeClr val="tx2"/>
                    </a:solidFill>
                  </a:rPr>
                  <a:t> </a:t>
                </a:r>
                <a:r>
                  <a:rPr lang="en-US" i="1">
                    <a:solidFill>
                      <a:schemeClr val="tx2"/>
                    </a:solidFill>
                    <a:latin typeface="Times New Roman" panose="02020603050405020304" pitchFamily="18" charset="0"/>
                    <a:cs typeface="Times New Roman" panose="02020603050405020304" pitchFamily="18" charset="0"/>
                  </a:rPr>
                  <a:t>that the above does not imply that 96% of the power delivered to the antenna is transmitted in the form of EM radiation; losses must still be taken into account</a:t>
                </a:r>
                <a:r>
                  <a:rPr lang="en-US">
                    <a:solidFill>
                      <a:schemeClr val="tx2"/>
                    </a:solidFill>
                  </a:rPr>
                  <a:t>).</a:t>
                </a:r>
              </a:p>
              <a:p>
                <a:pPr marL="0" indent="0" algn="just">
                  <a:buNone/>
                </a:pPr>
                <a:endParaRPr lang="en-US" sz="2000">
                  <a:solidFill>
                    <a:schemeClr val="tx2"/>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304800" y="1600200"/>
                <a:ext cx="8534400" cy="4648200"/>
              </a:xfrm>
              <a:blipFill>
                <a:blip r:embed="rId2"/>
                <a:stretch>
                  <a:fillRect l="-714" t="-1969" r="-714" b="-5118"/>
                </a:stretch>
              </a:blipFill>
            </p:spPr>
            <p:txBody>
              <a:bodyPr/>
              <a:lstStyle/>
              <a:p>
                <a:r>
                  <a:rPr lang="en-US">
                    <a:noFill/>
                  </a:rPr>
                  <a:t> </a:t>
                </a:r>
              </a:p>
            </p:txBody>
          </p:sp>
        </mc:Fallback>
      </mc:AlternateContent>
    </p:spTree>
    <p:extLst>
      <p:ext uri="{BB962C8B-B14F-4D97-AF65-F5344CB8AC3E}">
        <p14:creationId xmlns:p14="http://schemas.microsoft.com/office/powerpoint/2010/main" val="35420730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600200"/>
            <a:ext cx="8534400" cy="4191000"/>
          </a:xfrm>
        </p:spPr>
        <p:txBody>
          <a:bodyPr>
            <a:normAutofit lnSpcReduction="10000"/>
          </a:bodyPr>
          <a:lstStyle/>
          <a:p>
            <a:pPr marL="0" indent="0" algn="just">
              <a:buNone/>
            </a:pPr>
            <a:r>
              <a:rPr lang="en-US" sz="2000">
                <a:solidFill>
                  <a:schemeClr val="tx2"/>
                </a:solidFill>
              </a:rPr>
              <a:t>Also, the </a:t>
            </a:r>
            <a:r>
              <a:rPr lang="en-US" sz="2000">
                <a:solidFill>
                  <a:srgbClr val="FF0000"/>
                </a:solidFill>
              </a:rPr>
              <a:t>radiation pattern </a:t>
            </a:r>
            <a:r>
              <a:rPr lang="en-US" sz="2000">
                <a:solidFill>
                  <a:schemeClr val="tx2"/>
                </a:solidFill>
              </a:rPr>
              <a:t>will vary with frequency. In general, the shape of the radiation pattern does not change radically.</a:t>
            </a:r>
          </a:p>
          <a:p>
            <a:pPr marL="0" indent="0" algn="just">
              <a:buNone/>
            </a:pPr>
            <a:endParaRPr lang="en-US" sz="2000">
              <a:solidFill>
                <a:schemeClr val="tx2"/>
              </a:solidFill>
            </a:endParaRPr>
          </a:p>
          <a:p>
            <a:pPr marL="0" indent="0" algn="just">
              <a:buNone/>
            </a:pPr>
            <a:r>
              <a:rPr lang="en-US" sz="2000">
                <a:solidFill>
                  <a:schemeClr val="tx2"/>
                </a:solidFill>
              </a:rPr>
              <a:t>There are also other criteria which may be used to characterize bandwidth. This may be the </a:t>
            </a:r>
            <a:r>
              <a:rPr lang="en-US" sz="2000">
                <a:solidFill>
                  <a:srgbClr val="FF0000"/>
                </a:solidFill>
              </a:rPr>
              <a:t>polarization</a:t>
            </a:r>
            <a:r>
              <a:rPr lang="en-US" sz="2000">
                <a:solidFill>
                  <a:schemeClr val="tx2"/>
                </a:solidFill>
              </a:rPr>
              <a:t> over a certain range, for instance, an antenna may be described as having circular polarization with an axial ratio &lt; 3dB (less than 3 dB) from 1.4-1.6 GHz. This polarization bandwidth sets the range over which the antenna's operation is approximately circularly polarized.</a:t>
            </a:r>
          </a:p>
          <a:p>
            <a:pPr marL="0" indent="0" algn="just">
              <a:buNone/>
            </a:pPr>
            <a:endParaRPr lang="en-US" sz="2000">
              <a:solidFill>
                <a:schemeClr val="tx2"/>
              </a:solidFill>
            </a:endParaRPr>
          </a:p>
          <a:p>
            <a:pPr marL="0" indent="0" algn="just">
              <a:buNone/>
            </a:pPr>
            <a:r>
              <a:rPr lang="en-US" sz="2000">
                <a:solidFill>
                  <a:schemeClr val="tx2"/>
                </a:solidFill>
              </a:rPr>
              <a:t>The bandwidth is often specified in terms of its </a:t>
            </a:r>
            <a:r>
              <a:rPr lang="en-US" sz="2000">
                <a:solidFill>
                  <a:srgbClr val="FF0000"/>
                </a:solidFill>
              </a:rPr>
              <a:t>Fractional Bandwidth (FBW)</a:t>
            </a:r>
            <a:r>
              <a:rPr lang="en-US" sz="2000">
                <a:solidFill>
                  <a:schemeClr val="tx2"/>
                </a:solidFill>
              </a:rPr>
              <a:t>. The FBW is the ratio of the frequency range (highest frequency minus lowest frequency) divided by the center frequency. The antenna Q also relates to bandwidth (higher Q is lower bandwidth, and vice versa).</a:t>
            </a:r>
          </a:p>
        </p:txBody>
      </p:sp>
    </p:spTree>
    <p:extLst>
      <p:ext uri="{BB962C8B-B14F-4D97-AF65-F5344CB8AC3E}">
        <p14:creationId xmlns:p14="http://schemas.microsoft.com/office/powerpoint/2010/main" val="3398434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676400"/>
            <a:ext cx="8534400" cy="4191000"/>
          </a:xfrm>
        </p:spPr>
        <p:txBody>
          <a:bodyPr>
            <a:normAutofit/>
          </a:bodyPr>
          <a:lstStyle/>
          <a:p>
            <a:pPr marL="0" indent="0" algn="just">
              <a:buNone/>
            </a:pPr>
            <a:r>
              <a:rPr lang="en-US" sz="2000">
                <a:solidFill>
                  <a:schemeClr val="tx2"/>
                </a:solidFill>
              </a:rPr>
              <a:t>The Q of an antenna is a measure of the bandwidth of an antenna relative to the center frequency of the bandwidth. If the antenna operates over a band between f</a:t>
            </a:r>
            <a:r>
              <a:rPr lang="en-US" sz="1400">
                <a:solidFill>
                  <a:schemeClr val="tx2"/>
                </a:solidFill>
              </a:rPr>
              <a:t>1</a:t>
            </a:r>
            <a:r>
              <a:rPr lang="en-US" sz="2000">
                <a:solidFill>
                  <a:schemeClr val="tx2"/>
                </a:solidFill>
              </a:rPr>
              <a:t> and f</a:t>
            </a:r>
            <a:r>
              <a:rPr lang="en-US" sz="1400">
                <a:solidFill>
                  <a:schemeClr val="tx2"/>
                </a:solidFill>
              </a:rPr>
              <a:t>2</a:t>
            </a:r>
            <a:r>
              <a:rPr lang="en-US" sz="2000">
                <a:solidFill>
                  <a:schemeClr val="tx2"/>
                </a:solidFill>
              </a:rPr>
              <a:t> with center frequency fc=(f</a:t>
            </a:r>
            <a:r>
              <a:rPr lang="en-US" sz="1400">
                <a:solidFill>
                  <a:schemeClr val="tx2"/>
                </a:solidFill>
              </a:rPr>
              <a:t>1</a:t>
            </a:r>
            <a:r>
              <a:rPr lang="en-US" sz="2000">
                <a:solidFill>
                  <a:schemeClr val="tx2"/>
                </a:solidFill>
              </a:rPr>
              <a:t>+f</a:t>
            </a:r>
            <a:r>
              <a:rPr lang="en-US" sz="1400">
                <a:solidFill>
                  <a:schemeClr val="tx2"/>
                </a:solidFill>
              </a:rPr>
              <a:t>2</a:t>
            </a:r>
            <a:r>
              <a:rPr lang="en-US" sz="2000">
                <a:solidFill>
                  <a:schemeClr val="tx2"/>
                </a:solidFill>
              </a:rPr>
              <a:t>)/2, then the Q is given by:</a:t>
            </a: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r>
              <a:rPr lang="en-US" sz="2000">
                <a:solidFill>
                  <a:schemeClr val="tx2"/>
                </a:solidFill>
              </a:rPr>
              <a:t>Antennas with a high Q are narrowband, antennas with a low Q are wideband. The higher the value of Q, the more sensitive the input impedance is to small changes in frequency.</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4632" y="2895600"/>
            <a:ext cx="1517431"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43512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524000"/>
            <a:ext cx="8534400" cy="4953000"/>
          </a:xfrm>
        </p:spPr>
        <p:txBody>
          <a:bodyPr>
            <a:normAutofit lnSpcReduction="10000"/>
          </a:bodyPr>
          <a:lstStyle/>
          <a:p>
            <a:pPr marL="0" indent="0" algn="just">
              <a:buNone/>
            </a:pPr>
            <a:r>
              <a:rPr lang="en-US" sz="2000">
                <a:solidFill>
                  <a:schemeClr val="tx2"/>
                </a:solidFill>
              </a:rPr>
              <a:t>To give some concrete examples of bandwidth, here is a table of the bandwidths for common antenna types. This will answer such questions as "what is the bandwidth of a dipole antenna</a:t>
            </a:r>
            <a:r>
              <a:rPr lang="en-US" sz="2000">
                <a:solidFill>
                  <a:schemeClr val="tx2"/>
                </a:solidFill>
                <a:sym typeface="Symbol"/>
              </a:rPr>
              <a:t></a:t>
            </a:r>
            <a:r>
              <a:rPr lang="en-US" sz="2000">
                <a:solidFill>
                  <a:schemeClr val="tx2"/>
                </a:solidFill>
              </a:rPr>
              <a:t>" and "which antenna has a higher bandwidth - a patch or a spiral antenna</a:t>
            </a:r>
            <a:r>
              <a:rPr lang="en-US" sz="2000">
                <a:solidFill>
                  <a:schemeClr val="tx2"/>
                </a:solidFill>
                <a:sym typeface="Symbol"/>
              </a:rPr>
              <a:t></a:t>
            </a:r>
            <a:r>
              <a:rPr lang="en-US" sz="2000">
                <a:solidFill>
                  <a:schemeClr val="tx2"/>
                </a:solidFill>
              </a:rPr>
              <a:t>". For a fare comparison, we set the center frequency for each antenna to 1 GHz (1000 MHz). </a:t>
            </a: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r>
              <a:rPr lang="en-US" sz="2000">
                <a:solidFill>
                  <a:schemeClr val="tx2"/>
                </a:solidFill>
              </a:rPr>
              <a:t>As can be seen from Table I, the bandwidth for antennas can vary widely. Patch (</a:t>
            </a:r>
            <a:r>
              <a:rPr lang="en-US" sz="2000" err="1">
                <a:solidFill>
                  <a:schemeClr val="tx2"/>
                </a:solidFill>
              </a:rPr>
              <a:t>Microstrip</a:t>
            </a:r>
            <a:r>
              <a:rPr lang="en-US" sz="2000">
                <a:solidFill>
                  <a:schemeClr val="tx2"/>
                </a:solidFill>
              </a:rPr>
              <a:t>) Antennas are very low bandwidth, while spiral antennas have a very large BW.</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550" y="3124200"/>
            <a:ext cx="77089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5530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531352" cy="990600"/>
          </a:xfrm>
        </p:spPr>
        <p:txBody>
          <a:bodyPr>
            <a:normAutofit/>
          </a:bodyPr>
          <a:lstStyle/>
          <a:p>
            <a:r>
              <a:rPr lang="en-US" sz="4200"/>
              <a:t>POLARISATION</a:t>
            </a:r>
          </a:p>
        </p:txBody>
      </p:sp>
      <p:sp>
        <p:nvSpPr>
          <p:cNvPr id="3" name="Content Placeholder 2"/>
          <p:cNvSpPr>
            <a:spLocks noGrp="1"/>
          </p:cNvSpPr>
          <p:nvPr>
            <p:ph sz="quarter" idx="1"/>
          </p:nvPr>
        </p:nvSpPr>
        <p:spPr>
          <a:xfrm>
            <a:off x="304800" y="2590800"/>
            <a:ext cx="8610600" cy="3810000"/>
          </a:xfrm>
        </p:spPr>
        <p:txBody>
          <a:bodyPr>
            <a:noAutofit/>
          </a:bodyPr>
          <a:lstStyle/>
          <a:p>
            <a:pPr marL="0" indent="0" algn="just">
              <a:buNone/>
            </a:pPr>
            <a:r>
              <a:rPr lang="en-US" sz="2000">
                <a:solidFill>
                  <a:schemeClr val="tx2"/>
                </a:solidFill>
                <a:sym typeface="Symbol"/>
              </a:rPr>
              <a:t></a:t>
            </a:r>
            <a:r>
              <a:rPr lang="en-US" sz="2000">
                <a:solidFill>
                  <a:schemeClr val="tx2"/>
                </a:solidFill>
              </a:rPr>
              <a:t> The alignment of the electric field vector of a plane wave relative to the direction of propagation defines the </a:t>
            </a:r>
            <a:r>
              <a:rPr lang="en-US" sz="2000" b="1" err="1">
                <a:solidFill>
                  <a:srgbClr val="FF0000"/>
                </a:solidFill>
              </a:rPr>
              <a:t>polarisation</a:t>
            </a:r>
            <a:r>
              <a:rPr lang="en-US" sz="2000">
                <a:solidFill>
                  <a:schemeClr val="tx2"/>
                </a:solidFill>
              </a:rPr>
              <a:t> of the wave.</a:t>
            </a:r>
          </a:p>
          <a:p>
            <a:pPr marL="0" indent="0" algn="just">
              <a:buNone/>
            </a:pPr>
            <a:r>
              <a:rPr lang="en-US" sz="2000">
                <a:solidFill>
                  <a:schemeClr val="tx2"/>
                </a:solidFill>
                <a:sym typeface="Symbol"/>
              </a:rPr>
              <a:t></a:t>
            </a:r>
            <a:r>
              <a:rPr lang="en-US" sz="2000">
                <a:solidFill>
                  <a:schemeClr val="tx2"/>
                </a:solidFill>
              </a:rPr>
              <a:t> In Fig the electric field is parallel to the x axis, so this wave is x </a:t>
            </a:r>
            <a:r>
              <a:rPr lang="en-US" sz="2000" err="1">
                <a:solidFill>
                  <a:schemeClr val="tx2"/>
                </a:solidFill>
              </a:rPr>
              <a:t>polarised</a:t>
            </a:r>
            <a:r>
              <a:rPr lang="en-US" sz="2000">
                <a:solidFill>
                  <a:schemeClr val="tx2"/>
                </a:solidFill>
              </a:rPr>
              <a:t>. This wave could be generated by a straight wire antenna parallel to the x axis. An entirely distinct y-</a:t>
            </a:r>
            <a:r>
              <a:rPr lang="en-US" sz="2000" err="1">
                <a:solidFill>
                  <a:schemeClr val="tx2"/>
                </a:solidFill>
              </a:rPr>
              <a:t>polarised</a:t>
            </a:r>
            <a:r>
              <a:rPr lang="en-US" sz="2000">
                <a:solidFill>
                  <a:schemeClr val="tx2"/>
                </a:solidFill>
              </a:rPr>
              <a:t> plane wave could be generated with the same direction of propagation and recovered independently of the other wave using pairs of transmit and receive antennas with perpendicular </a:t>
            </a:r>
            <a:r>
              <a:rPr lang="en-US" sz="2000" err="1">
                <a:solidFill>
                  <a:schemeClr val="tx2"/>
                </a:solidFill>
              </a:rPr>
              <a:t>polarisation</a:t>
            </a:r>
            <a:r>
              <a:rPr lang="en-US" sz="2000">
                <a:solidFill>
                  <a:schemeClr val="tx2"/>
                </a:solidFill>
              </a:rPr>
              <a:t>. </a:t>
            </a:r>
          </a:p>
          <a:p>
            <a:pPr marL="0" indent="0" algn="just">
              <a:buNone/>
            </a:pPr>
            <a:r>
              <a:rPr lang="en-US" sz="2000">
                <a:solidFill>
                  <a:schemeClr val="tx2"/>
                </a:solidFill>
                <a:sym typeface="Symbol"/>
              </a:rPr>
              <a:t> </a:t>
            </a:r>
            <a:r>
              <a:rPr lang="en-US" sz="2000">
                <a:solidFill>
                  <a:schemeClr val="tx2"/>
                </a:solidFill>
              </a:rPr>
              <a:t>If the wave is generated by a vertical wire antenna (H field horizontal), then the wave is said to be </a:t>
            </a:r>
            <a:r>
              <a:rPr lang="en-US" sz="2000">
                <a:solidFill>
                  <a:srgbClr val="FF0000"/>
                </a:solidFill>
              </a:rPr>
              <a:t>vertically </a:t>
            </a:r>
            <a:r>
              <a:rPr lang="en-US" sz="2000" err="1">
                <a:solidFill>
                  <a:srgbClr val="FF0000"/>
                </a:solidFill>
              </a:rPr>
              <a:t>polarised</a:t>
            </a:r>
            <a:r>
              <a:rPr lang="en-US" sz="2000">
                <a:solidFill>
                  <a:schemeClr val="tx2"/>
                </a:solidFill>
              </a:rPr>
              <a:t>; a wire antenna parallel to the ground (E field horizontal) primarily generates waves that are </a:t>
            </a:r>
            <a:r>
              <a:rPr lang="en-US" sz="2000">
                <a:solidFill>
                  <a:srgbClr val="FF0000"/>
                </a:solidFill>
              </a:rPr>
              <a:t>horizontally </a:t>
            </a:r>
            <a:r>
              <a:rPr lang="en-US" sz="2000" err="1">
                <a:solidFill>
                  <a:srgbClr val="FF0000"/>
                </a:solidFill>
              </a:rPr>
              <a:t>polarised</a:t>
            </a:r>
            <a:r>
              <a:rPr lang="en-US" sz="2000">
                <a:solidFill>
                  <a:schemeClr val="tx2"/>
                </a:solidFill>
              </a:rPr>
              <a:t>.</a:t>
            </a:r>
          </a:p>
          <a:p>
            <a:pPr marL="0" indent="0" algn="just">
              <a:buNone/>
            </a:pPr>
            <a:r>
              <a:rPr lang="en-US" sz="2000">
                <a:solidFill>
                  <a:schemeClr val="tx2"/>
                </a:solidFill>
                <a:sym typeface="Symbol"/>
              </a:rPr>
              <a:t> </a:t>
            </a:r>
            <a:r>
              <a:rPr lang="en-US" sz="2000">
                <a:solidFill>
                  <a:schemeClr val="tx2"/>
                </a:solidFill>
              </a:rPr>
              <a:t>The waves described so far have been </a:t>
            </a:r>
            <a:r>
              <a:rPr lang="en-US" sz="2000">
                <a:solidFill>
                  <a:srgbClr val="FF0000"/>
                </a:solidFill>
              </a:rPr>
              <a:t>linearly </a:t>
            </a:r>
            <a:r>
              <a:rPr lang="en-US" sz="2000" err="1">
                <a:solidFill>
                  <a:srgbClr val="FF0000"/>
                </a:solidFill>
              </a:rPr>
              <a:t>polarised</a:t>
            </a:r>
            <a:r>
              <a:rPr lang="en-US" sz="2000">
                <a:solidFill>
                  <a:schemeClr val="tx2"/>
                </a:solidFill>
              </a:rPr>
              <a:t>, since the electric field vector has a single direction along the whole of the propagation axis.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61870"/>
            <a:ext cx="5212535" cy="254095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318768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600200"/>
            <a:ext cx="8610600" cy="3810000"/>
          </a:xfrm>
        </p:spPr>
        <p:txBody>
          <a:bodyPr>
            <a:noAutofit/>
          </a:bodyPr>
          <a:lstStyle/>
          <a:p>
            <a:pPr marL="0" indent="0" algn="just">
              <a:buNone/>
            </a:pPr>
            <a:r>
              <a:rPr lang="en-US" sz="2000">
                <a:solidFill>
                  <a:schemeClr val="tx2"/>
                </a:solidFill>
                <a:sym typeface="Symbol"/>
              </a:rPr>
              <a:t></a:t>
            </a:r>
            <a:r>
              <a:rPr lang="en-US" sz="2000">
                <a:solidFill>
                  <a:schemeClr val="tx2"/>
                </a:solidFill>
              </a:rPr>
              <a:t> If two plane waves of equal amplitude and orthogonal </a:t>
            </a:r>
            <a:r>
              <a:rPr lang="en-US" sz="2000" err="1">
                <a:solidFill>
                  <a:schemeClr val="tx2"/>
                </a:solidFill>
              </a:rPr>
              <a:t>polarisation</a:t>
            </a:r>
            <a:r>
              <a:rPr lang="en-US" sz="2000">
                <a:solidFill>
                  <a:schemeClr val="tx2"/>
                </a:solidFill>
              </a:rPr>
              <a:t> are combined with a 90 degree phase difference, the resulting wave will </a:t>
            </a:r>
            <a:r>
              <a:rPr lang="en-US" sz="2000">
                <a:solidFill>
                  <a:srgbClr val="FF0000"/>
                </a:solidFill>
              </a:rPr>
              <a:t>be circularly </a:t>
            </a:r>
            <a:r>
              <a:rPr lang="en-US" sz="2000" err="1">
                <a:solidFill>
                  <a:srgbClr val="FF0000"/>
                </a:solidFill>
              </a:rPr>
              <a:t>polarised</a:t>
            </a:r>
            <a:r>
              <a:rPr lang="en-US" sz="2000">
                <a:solidFill>
                  <a:srgbClr val="FF0000"/>
                </a:solidFill>
              </a:rPr>
              <a:t> (CP)</a:t>
            </a:r>
            <a:r>
              <a:rPr lang="en-US" sz="2000">
                <a:solidFill>
                  <a:schemeClr val="tx2"/>
                </a:solidFill>
              </a:rPr>
              <a:t>, in that the motion of the electric field vector will describe a circle </a:t>
            </a:r>
            <a:r>
              <a:rPr lang="en-US" sz="2000" err="1">
                <a:solidFill>
                  <a:schemeClr val="tx2"/>
                </a:solidFill>
              </a:rPr>
              <a:t>centred</a:t>
            </a:r>
            <a:r>
              <a:rPr lang="en-US" sz="2000">
                <a:solidFill>
                  <a:schemeClr val="tx2"/>
                </a:solidFill>
              </a:rPr>
              <a:t> on the propagation vector. </a:t>
            </a:r>
          </a:p>
          <a:p>
            <a:pPr marL="0" indent="0" algn="just">
              <a:buNone/>
            </a:pPr>
            <a:endParaRPr lang="en-US" sz="2000">
              <a:solidFill>
                <a:schemeClr val="tx2"/>
              </a:solidFill>
            </a:endParaRPr>
          </a:p>
          <a:p>
            <a:pPr marL="0" indent="0" algn="just">
              <a:buNone/>
            </a:pPr>
            <a:r>
              <a:rPr lang="en-US" sz="2000">
                <a:solidFill>
                  <a:schemeClr val="tx2"/>
                </a:solidFill>
                <a:sym typeface="Symbol"/>
              </a:rPr>
              <a:t> </a:t>
            </a:r>
            <a:r>
              <a:rPr lang="en-US" sz="2000">
                <a:solidFill>
                  <a:schemeClr val="tx2"/>
                </a:solidFill>
              </a:rPr>
              <a:t>The field vector will rotate by 360 degree for every wavelength travelled. Circularly </a:t>
            </a:r>
            <a:r>
              <a:rPr lang="en-US" sz="2000" err="1">
                <a:solidFill>
                  <a:schemeClr val="tx2"/>
                </a:solidFill>
              </a:rPr>
              <a:t>polarised</a:t>
            </a:r>
            <a:r>
              <a:rPr lang="en-US" sz="2000">
                <a:solidFill>
                  <a:schemeClr val="tx2"/>
                </a:solidFill>
              </a:rPr>
              <a:t> waves are most commonly used in satellite communications, since they can be generated and received using antennas which are oriented in any direction around their axis without loss of power. </a:t>
            </a:r>
          </a:p>
          <a:p>
            <a:pPr marL="0" indent="0" algn="just">
              <a:buNone/>
            </a:pPr>
            <a:endParaRPr lang="en-US" sz="2000">
              <a:solidFill>
                <a:schemeClr val="tx2"/>
              </a:solidFill>
            </a:endParaRPr>
          </a:p>
          <a:p>
            <a:pPr marL="0" indent="0" algn="just">
              <a:buNone/>
            </a:pPr>
            <a:r>
              <a:rPr lang="en-US" sz="2000">
                <a:solidFill>
                  <a:schemeClr val="tx2"/>
                </a:solidFill>
                <a:sym typeface="Symbol"/>
              </a:rPr>
              <a:t> </a:t>
            </a:r>
            <a:r>
              <a:rPr lang="en-US" sz="2000">
                <a:solidFill>
                  <a:schemeClr val="tx2"/>
                </a:solidFill>
              </a:rPr>
              <a:t>They may be generated as either </a:t>
            </a:r>
            <a:r>
              <a:rPr lang="en-US" sz="2000">
                <a:solidFill>
                  <a:srgbClr val="FF0000"/>
                </a:solidFill>
              </a:rPr>
              <a:t>right-hand circularly </a:t>
            </a:r>
            <a:r>
              <a:rPr lang="en-US" sz="2000" err="1">
                <a:solidFill>
                  <a:srgbClr val="FF0000"/>
                </a:solidFill>
              </a:rPr>
              <a:t>polarised</a:t>
            </a:r>
            <a:r>
              <a:rPr lang="en-US" sz="2000">
                <a:solidFill>
                  <a:srgbClr val="FF0000"/>
                </a:solidFill>
              </a:rPr>
              <a:t> (RHCP) </a:t>
            </a:r>
            <a:r>
              <a:rPr lang="en-US" sz="2000">
                <a:solidFill>
                  <a:schemeClr val="tx2"/>
                </a:solidFill>
              </a:rPr>
              <a:t>or </a:t>
            </a:r>
            <a:r>
              <a:rPr lang="en-US" sz="2000">
                <a:solidFill>
                  <a:srgbClr val="FF0000"/>
                </a:solidFill>
              </a:rPr>
              <a:t>left-hand circularly </a:t>
            </a:r>
            <a:r>
              <a:rPr lang="en-US" sz="2000" err="1">
                <a:solidFill>
                  <a:srgbClr val="FF0000"/>
                </a:solidFill>
              </a:rPr>
              <a:t>polarised</a:t>
            </a:r>
            <a:r>
              <a:rPr lang="en-US" sz="2000">
                <a:solidFill>
                  <a:srgbClr val="FF0000"/>
                </a:solidFill>
              </a:rPr>
              <a:t> (LHCP)</a:t>
            </a:r>
            <a:r>
              <a:rPr lang="en-US" sz="2000">
                <a:solidFill>
                  <a:schemeClr val="tx2"/>
                </a:solidFill>
              </a:rPr>
              <a:t>.</a:t>
            </a:r>
          </a:p>
        </p:txBody>
      </p:sp>
    </p:spTree>
    <p:extLst>
      <p:ext uri="{BB962C8B-B14F-4D97-AF65-F5344CB8AC3E}">
        <p14:creationId xmlns:p14="http://schemas.microsoft.com/office/powerpoint/2010/main" val="12909435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381000"/>
            <a:ext cx="4191000" cy="6248400"/>
          </a:xfrm>
          <a:solidFill>
            <a:schemeClr val="bg1"/>
          </a:solidFill>
          <a:ln>
            <a:solidFill>
              <a:srgbClr val="7030A0"/>
            </a:solidFill>
          </a:ln>
        </p:spPr>
        <p:txBody>
          <a:bodyPr>
            <a:noAutofit/>
          </a:bodyPr>
          <a:lstStyle/>
          <a:p>
            <a:pPr marL="0" indent="0" algn="just">
              <a:buNone/>
            </a:pPr>
            <a:r>
              <a:rPr lang="en-US" sz="2000">
                <a:solidFill>
                  <a:schemeClr val="tx2"/>
                </a:solidFill>
                <a:sym typeface="Symbol"/>
              </a:rPr>
              <a:t></a:t>
            </a:r>
            <a:r>
              <a:rPr lang="en-US" sz="2000">
                <a:solidFill>
                  <a:schemeClr val="tx2"/>
                </a:solidFill>
              </a:rPr>
              <a:t> In the most general case, the component waves could be of unequal amplitudes or at a phase angle other than 90 degree. The result is an </a:t>
            </a:r>
            <a:r>
              <a:rPr lang="en-US" sz="2000">
                <a:solidFill>
                  <a:srgbClr val="FF0000"/>
                </a:solidFill>
              </a:rPr>
              <a:t>elliptically </a:t>
            </a:r>
            <a:r>
              <a:rPr lang="en-US" sz="2000" err="1">
                <a:solidFill>
                  <a:srgbClr val="FF0000"/>
                </a:solidFill>
              </a:rPr>
              <a:t>polarised</a:t>
            </a:r>
            <a:r>
              <a:rPr lang="en-US" sz="2000">
                <a:solidFill>
                  <a:srgbClr val="FF0000"/>
                </a:solidFill>
              </a:rPr>
              <a:t> </a:t>
            </a:r>
            <a:r>
              <a:rPr lang="en-US" sz="2000">
                <a:solidFill>
                  <a:schemeClr val="tx2"/>
                </a:solidFill>
              </a:rPr>
              <a:t>wave, where the electric field vector still rotates at the same rate but varies in amplitude with time, thereby describing an ellipse. In this case, the wave is </a:t>
            </a:r>
            <a:r>
              <a:rPr lang="en-US" sz="2000" err="1">
                <a:solidFill>
                  <a:schemeClr val="tx2"/>
                </a:solidFill>
              </a:rPr>
              <a:t>characterised</a:t>
            </a:r>
            <a:r>
              <a:rPr lang="en-US" sz="2000">
                <a:solidFill>
                  <a:schemeClr val="tx2"/>
                </a:solidFill>
              </a:rPr>
              <a:t> by the ratio between the maximum and minimum values of the instantaneous electric field, known as the axial ratio, AR, </a:t>
            </a:r>
          </a:p>
          <a:p>
            <a:pPr marL="0" indent="0" algn="just">
              <a:buNone/>
            </a:pPr>
            <a:endParaRPr lang="en-US" sz="2000">
              <a:solidFill>
                <a:schemeClr val="tx2"/>
              </a:solidFill>
            </a:endParaRPr>
          </a:p>
          <a:p>
            <a:pPr marL="0" indent="0" algn="just">
              <a:buNone/>
            </a:pPr>
            <a:endParaRPr lang="en-US" sz="2000">
              <a:solidFill>
                <a:schemeClr val="tx2"/>
              </a:solidFill>
            </a:endParaRPr>
          </a:p>
          <a:p>
            <a:pPr marL="0" indent="0" algn="just">
              <a:buNone/>
            </a:pPr>
            <a:r>
              <a:rPr lang="en-US" sz="2000">
                <a:solidFill>
                  <a:schemeClr val="tx2"/>
                </a:solidFill>
              </a:rPr>
              <a:t>AR is defined to be positive for </a:t>
            </a:r>
            <a:r>
              <a:rPr lang="en-US" sz="2000">
                <a:solidFill>
                  <a:srgbClr val="FF0000"/>
                </a:solidFill>
              </a:rPr>
              <a:t>left-hand </a:t>
            </a:r>
            <a:r>
              <a:rPr lang="en-US" sz="2000" err="1">
                <a:solidFill>
                  <a:srgbClr val="FF0000"/>
                </a:solidFill>
              </a:rPr>
              <a:t>polarisation</a:t>
            </a:r>
            <a:r>
              <a:rPr lang="en-US" sz="2000">
                <a:solidFill>
                  <a:schemeClr val="tx2"/>
                </a:solidFill>
              </a:rPr>
              <a:t> and negative for </a:t>
            </a:r>
            <a:r>
              <a:rPr lang="en-US" sz="2000">
                <a:solidFill>
                  <a:srgbClr val="FF0000"/>
                </a:solidFill>
              </a:rPr>
              <a:t>right-hand </a:t>
            </a:r>
            <a:r>
              <a:rPr lang="en-US" sz="2000" err="1">
                <a:solidFill>
                  <a:srgbClr val="FF0000"/>
                </a:solidFill>
              </a:rPr>
              <a:t>polarisation</a:t>
            </a:r>
            <a:r>
              <a:rPr lang="en-US" sz="2000">
                <a:solidFill>
                  <a:schemeClr val="tx2"/>
                </a:solidFill>
              </a:rPr>
              <a:t>. These various </a:t>
            </a:r>
            <a:r>
              <a:rPr lang="en-US" sz="2000" err="1">
                <a:solidFill>
                  <a:schemeClr val="tx2"/>
                </a:solidFill>
              </a:rPr>
              <a:t>polarisation</a:t>
            </a:r>
            <a:r>
              <a:rPr lang="en-US" sz="2000">
                <a:solidFill>
                  <a:schemeClr val="tx2"/>
                </a:solidFill>
              </a:rPr>
              <a:t> states are illustrated in Fig</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467225"/>
            <a:ext cx="1314450"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154" y="1828800"/>
            <a:ext cx="4503446" cy="477871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105231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467" y="1828800"/>
            <a:ext cx="8699933" cy="4214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7413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sz="quarter" idx="1"/>
          </p:nvPr>
        </p:nvPicPr>
        <p:blipFill>
          <a:blip r:embed="rId2" cstate="print"/>
          <a:srcRect/>
          <a:stretch>
            <a:fillRect/>
          </a:stretch>
        </p:blipFill>
        <p:spPr bwMode="auto">
          <a:xfrm>
            <a:off x="4821808" y="1676400"/>
            <a:ext cx="3881884" cy="5105400"/>
          </a:xfrm>
          <a:prstGeom prst="rect">
            <a:avLst/>
          </a:prstGeom>
          <a:noFill/>
          <a:ln w="9525">
            <a:noFill/>
            <a:miter lim="800000"/>
            <a:headEnd/>
            <a:tailEnd/>
          </a:ln>
        </p:spPr>
      </p:pic>
      <p:sp>
        <p:nvSpPr>
          <p:cNvPr id="2" name="Title 1"/>
          <p:cNvSpPr>
            <a:spLocks noGrp="1"/>
          </p:cNvSpPr>
          <p:nvPr>
            <p:ph type="title"/>
          </p:nvPr>
        </p:nvSpPr>
        <p:spPr/>
        <p:txBody>
          <a:bodyPr/>
          <a:lstStyle/>
          <a:p>
            <a:r>
              <a:rPr lang="en-US"/>
              <a:t>Example of 3-D Pattern</a:t>
            </a:r>
          </a:p>
        </p:txBody>
      </p:sp>
      <p:sp>
        <p:nvSpPr>
          <p:cNvPr id="4" name="TextBox 3"/>
          <p:cNvSpPr txBox="1"/>
          <p:nvPr/>
        </p:nvSpPr>
        <p:spPr>
          <a:xfrm>
            <a:off x="5943600" y="1524000"/>
            <a:ext cx="1798235" cy="369332"/>
          </a:xfrm>
          <a:prstGeom prst="rect">
            <a:avLst/>
          </a:prstGeom>
          <a:noFill/>
        </p:spPr>
        <p:txBody>
          <a:bodyPr wrap="none" rtlCol="0">
            <a:spAutoFit/>
          </a:bodyPr>
          <a:lstStyle/>
          <a:p>
            <a:r>
              <a:rPr lang="en-US" i="1">
                <a:solidFill>
                  <a:srgbClr val="FF0000"/>
                </a:solidFill>
              </a:rPr>
              <a:t>F </a:t>
            </a:r>
            <a:r>
              <a:rPr lang="en-US">
                <a:solidFill>
                  <a:srgbClr val="FF0000"/>
                </a:solidFill>
              </a:rPr>
              <a:t>(dB) = 10 log </a:t>
            </a:r>
            <a:r>
              <a:rPr lang="en-US" i="1">
                <a:solidFill>
                  <a:srgbClr val="FF0000"/>
                </a:solidFill>
              </a:rPr>
              <a:t>F</a:t>
            </a:r>
            <a:endParaRPr lang="en-US">
              <a:solidFill>
                <a:srgbClr val="FF0000"/>
              </a:solidFill>
            </a:endParaRPr>
          </a:p>
        </p:txBody>
      </p:sp>
      <p:sp>
        <p:nvSpPr>
          <p:cNvPr id="6" name="TextBox 5"/>
          <p:cNvSpPr txBox="1"/>
          <p:nvPr/>
        </p:nvSpPr>
        <p:spPr>
          <a:xfrm>
            <a:off x="457200" y="5105400"/>
            <a:ext cx="3970223" cy="1077218"/>
          </a:xfrm>
          <a:prstGeom prst="rect">
            <a:avLst/>
          </a:prstGeom>
          <a:noFill/>
        </p:spPr>
        <p:txBody>
          <a:bodyPr wrap="none" rtlCol="0">
            <a:spAutoFit/>
          </a:bodyPr>
          <a:lstStyle/>
          <a:p>
            <a:r>
              <a:rPr lang="en-US" sz="2400" b="1">
                <a:solidFill>
                  <a:schemeClr val="tx2"/>
                </a:solidFill>
              </a:rPr>
              <a:t>Principal planes:</a:t>
            </a:r>
          </a:p>
          <a:p>
            <a:pPr marL="457200" indent="-457200"/>
            <a:r>
              <a:rPr lang="en-US" b="1" i="1">
                <a:solidFill>
                  <a:srgbClr val="FF0000"/>
                </a:solidFill>
              </a:rPr>
              <a:t>1.  </a:t>
            </a:r>
            <a:r>
              <a:rPr lang="en-US" sz="2000" b="1" i="1">
                <a:solidFill>
                  <a:srgbClr val="FF0000"/>
                </a:solidFill>
              </a:rPr>
              <a:t>Elevation plane </a:t>
            </a:r>
            <a:r>
              <a:rPr lang="en-US" sz="2000" b="1" i="1"/>
              <a:t>(x-z and y-z planes)</a:t>
            </a:r>
          </a:p>
          <a:p>
            <a:pPr marL="457200" indent="-457200"/>
            <a:r>
              <a:rPr lang="en-US" sz="2000" b="1" i="1">
                <a:solidFill>
                  <a:srgbClr val="FF0000"/>
                </a:solidFill>
              </a:rPr>
              <a:t>2.  Azimuth plane </a:t>
            </a:r>
            <a:r>
              <a:rPr lang="en-US" sz="2000" b="1" i="1">
                <a:solidFill>
                  <a:srgbClr val="000000"/>
                </a:solidFill>
              </a:rPr>
              <a:t>(x-y plane)</a:t>
            </a:r>
            <a:endParaRPr lang="en-US" sz="2000">
              <a:solidFill>
                <a:srgbClr val="000000"/>
              </a:solidFill>
            </a:endParaRPr>
          </a:p>
        </p:txBody>
      </p:sp>
      <p:pic>
        <p:nvPicPr>
          <p:cNvPr id="8" name="Picture 5"/>
          <p:cNvPicPr>
            <a:picLocks noChangeAspect="1" noChangeArrowheads="1"/>
          </p:cNvPicPr>
          <p:nvPr/>
        </p:nvPicPr>
        <p:blipFill>
          <a:blip r:embed="rId3" cstate="print"/>
          <a:srcRect/>
          <a:stretch>
            <a:fillRect/>
          </a:stretch>
        </p:blipFill>
        <p:spPr bwMode="auto">
          <a:xfrm>
            <a:off x="97197" y="1219200"/>
            <a:ext cx="4398603" cy="3825931"/>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38" y="461963"/>
            <a:ext cx="8467725" cy="593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98321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 y="557213"/>
            <a:ext cx="8439150" cy="574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71186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461963"/>
            <a:ext cx="8286750" cy="593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7151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1620083"/>
            <a:ext cx="8229600" cy="4708981"/>
          </a:xfrm>
          <a:prstGeom prst="rect">
            <a:avLst/>
          </a:prstGeom>
        </p:spPr>
        <p:txBody>
          <a:bodyPr wrap="square">
            <a:spAutoFit/>
          </a:bodyPr>
          <a:lstStyle/>
          <a:p>
            <a:pPr algn="just"/>
            <a:r>
              <a:rPr lang="en-US" sz="2000">
                <a:solidFill>
                  <a:schemeClr val="tx2"/>
                </a:solidFill>
              </a:rPr>
              <a:t>The </a:t>
            </a:r>
            <a:r>
              <a:rPr lang="en-US" sz="2000" b="1">
                <a:solidFill>
                  <a:srgbClr val="FF0000"/>
                </a:solidFill>
              </a:rPr>
              <a:t>elevation plane</a:t>
            </a:r>
            <a:r>
              <a:rPr lang="en-US" sz="2000">
                <a:solidFill>
                  <a:schemeClr val="tx2"/>
                </a:solidFill>
              </a:rPr>
              <a:t>, also called the θ plane, is a plane corresponding to a constant value of φ. For example, φ = 0 defines the x–z plane and φ = 90◦ defines the y–z plane, both of which are elevation planes (Fig. 9-8). A plot of F(</a:t>
            </a:r>
            <a:r>
              <a:rPr lang="en-US" sz="2000" err="1">
                <a:solidFill>
                  <a:schemeClr val="tx2"/>
                </a:solidFill>
              </a:rPr>
              <a:t>θ,φ</a:t>
            </a:r>
            <a:r>
              <a:rPr lang="en-US" sz="2000">
                <a:solidFill>
                  <a:schemeClr val="tx2"/>
                </a:solidFill>
              </a:rPr>
              <a:t>) versus θ in either of these planes constitutes a two-dimensional pattern in the elevation plane. This is not to imply, however, that the elevation-plane pattern is necessarily the same in all elevation planes.</a:t>
            </a:r>
          </a:p>
          <a:p>
            <a:pPr algn="just"/>
            <a:endParaRPr lang="en-US" sz="2000">
              <a:solidFill>
                <a:schemeClr val="tx2"/>
              </a:solidFill>
            </a:endParaRPr>
          </a:p>
          <a:p>
            <a:pPr algn="just"/>
            <a:r>
              <a:rPr lang="en-US" sz="2000">
                <a:solidFill>
                  <a:schemeClr val="tx2"/>
                </a:solidFill>
              </a:rPr>
              <a:t>The </a:t>
            </a:r>
            <a:r>
              <a:rPr lang="en-US" sz="2000" b="1">
                <a:solidFill>
                  <a:srgbClr val="FF0000"/>
                </a:solidFill>
              </a:rPr>
              <a:t>azimuth plane</a:t>
            </a:r>
            <a:r>
              <a:rPr lang="en-US" sz="2000">
                <a:solidFill>
                  <a:schemeClr val="tx2"/>
                </a:solidFill>
              </a:rPr>
              <a:t>, also called the φ plane, is specified by θ = 90◦ and corresponds to the x–y plane. The elevation and azimuth planes are often called the two principal planes of the spherical coordinate system.</a:t>
            </a:r>
          </a:p>
          <a:p>
            <a:pPr algn="just"/>
            <a:endParaRPr lang="en-US" sz="2000">
              <a:solidFill>
                <a:schemeClr val="tx2"/>
              </a:solidFill>
            </a:endParaRPr>
          </a:p>
          <a:p>
            <a:pPr algn="just"/>
            <a:r>
              <a:rPr lang="en-US" sz="2000">
                <a:solidFill>
                  <a:schemeClr val="tx2"/>
                </a:solidFill>
              </a:rPr>
              <a:t>Some antennas exhibit highly directive patterns with narrow beams, in which case it is often convenient to plot the antenna pattern on a decibel scale by expressing F in decibels:</a:t>
            </a:r>
          </a:p>
          <a:p>
            <a:pPr algn="ctr"/>
            <a:r>
              <a:rPr lang="en-US" sz="2000" b="1">
                <a:solidFill>
                  <a:schemeClr val="tx2"/>
                </a:solidFill>
              </a:rPr>
              <a:t>F (dB) = 10 log F</a:t>
            </a:r>
          </a:p>
        </p:txBody>
      </p:sp>
    </p:spTree>
    <p:extLst>
      <p:ext uri="{BB962C8B-B14F-4D97-AF65-F5344CB8AC3E}">
        <p14:creationId xmlns:p14="http://schemas.microsoft.com/office/powerpoint/2010/main" val="2980701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Polar and Rectangular Plots</a:t>
            </a:r>
          </a:p>
        </p:txBody>
      </p:sp>
      <p:pic>
        <p:nvPicPr>
          <p:cNvPr id="17410" name="Picture 2"/>
          <p:cNvPicPr>
            <a:picLocks noGrp="1" noChangeAspect="1" noChangeArrowheads="1"/>
          </p:cNvPicPr>
          <p:nvPr>
            <p:ph sz="quarter" idx="1"/>
          </p:nvPr>
        </p:nvPicPr>
        <p:blipFill>
          <a:blip r:embed="rId2" cstate="print"/>
          <a:srcRect/>
          <a:stretch>
            <a:fillRect/>
          </a:stretch>
        </p:blipFill>
        <p:spPr bwMode="auto">
          <a:xfrm>
            <a:off x="680093" y="1524000"/>
            <a:ext cx="7783815" cy="5257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1524000"/>
            <a:ext cx="8385048" cy="5029200"/>
          </a:xfrm>
        </p:spPr>
        <p:txBody>
          <a:bodyPr>
            <a:noAutofit/>
          </a:bodyPr>
          <a:lstStyle/>
          <a:p>
            <a:pPr marL="0" indent="0" algn="just">
              <a:spcBef>
                <a:spcPts val="0"/>
              </a:spcBef>
              <a:buNone/>
            </a:pPr>
            <a:r>
              <a:rPr lang="en-US" sz="1700">
                <a:solidFill>
                  <a:schemeClr val="tx2"/>
                </a:solidFill>
              </a:rPr>
              <a:t>As an example, the antenna pattern shown in Fig. 9-10(a) is plotted on a decibel scale in </a:t>
            </a:r>
            <a:r>
              <a:rPr lang="en-US" sz="1700">
                <a:solidFill>
                  <a:srgbClr val="FF0000"/>
                </a:solidFill>
              </a:rPr>
              <a:t>polar coordinates</a:t>
            </a:r>
            <a:r>
              <a:rPr lang="en-US" sz="1700">
                <a:solidFill>
                  <a:schemeClr val="tx2"/>
                </a:solidFill>
              </a:rPr>
              <a:t>, with intensity as the radial variable. This format permits a convenient visual interpretation of the directional distribution of the </a:t>
            </a:r>
            <a:r>
              <a:rPr lang="en-US" sz="1700">
                <a:solidFill>
                  <a:srgbClr val="FF0000"/>
                </a:solidFill>
              </a:rPr>
              <a:t>radiation lobes</a:t>
            </a:r>
            <a:r>
              <a:rPr lang="en-US" sz="1700">
                <a:solidFill>
                  <a:schemeClr val="tx2"/>
                </a:solidFill>
              </a:rPr>
              <a:t>.</a:t>
            </a:r>
          </a:p>
          <a:p>
            <a:pPr marL="0" indent="0" algn="just">
              <a:buNone/>
            </a:pPr>
            <a:endParaRPr lang="en-US" sz="1700">
              <a:solidFill>
                <a:schemeClr val="tx2"/>
              </a:solidFill>
            </a:endParaRPr>
          </a:p>
          <a:p>
            <a:pPr marL="0" indent="0" algn="just">
              <a:spcBef>
                <a:spcPts val="0"/>
              </a:spcBef>
              <a:buNone/>
            </a:pPr>
            <a:r>
              <a:rPr lang="en-US" sz="1700">
                <a:solidFill>
                  <a:schemeClr val="tx2"/>
                </a:solidFill>
              </a:rPr>
              <a:t>Another format commonly used for inspecting the pattern of a narrow-beam antenna is the </a:t>
            </a:r>
            <a:r>
              <a:rPr lang="en-US" sz="1700">
                <a:solidFill>
                  <a:srgbClr val="FF0000"/>
                </a:solidFill>
              </a:rPr>
              <a:t>rectangular display </a:t>
            </a:r>
            <a:r>
              <a:rPr lang="en-US" sz="1700">
                <a:solidFill>
                  <a:schemeClr val="tx2"/>
                </a:solidFill>
              </a:rPr>
              <a:t>shown in Fig. 9-10(b), which permits the pattern to be easily expanded by changing the scale of the horizontal axis. These plots represent the variation in only one plane in the observation sphere, the φ = 0 plane. Unless the pattern is symmetrical in φ, additional patterns are required to define the overall variation of F(</a:t>
            </a:r>
            <a:r>
              <a:rPr lang="en-US" sz="1700" err="1">
                <a:solidFill>
                  <a:schemeClr val="tx2"/>
                </a:solidFill>
              </a:rPr>
              <a:t>θ,φ</a:t>
            </a:r>
            <a:r>
              <a:rPr lang="en-US" sz="1700">
                <a:solidFill>
                  <a:schemeClr val="tx2"/>
                </a:solidFill>
              </a:rPr>
              <a:t>) with θ and φ.</a:t>
            </a:r>
          </a:p>
          <a:p>
            <a:pPr marL="0" indent="0" algn="just">
              <a:buNone/>
            </a:pPr>
            <a:endParaRPr lang="en-US" sz="1700">
              <a:solidFill>
                <a:schemeClr val="tx2"/>
              </a:solidFill>
            </a:endParaRPr>
          </a:p>
          <a:p>
            <a:pPr marL="0" indent="0" algn="just">
              <a:spcBef>
                <a:spcPts val="0"/>
              </a:spcBef>
              <a:buNone/>
            </a:pPr>
            <a:r>
              <a:rPr lang="en-US" sz="1700">
                <a:solidFill>
                  <a:schemeClr val="tx2"/>
                </a:solidFill>
              </a:rPr>
              <a:t>The pattern shown in Fig. 9-10(a) indicates that the antenna is fairly directive, since most of the energy is radiated through a narrow sector called the </a:t>
            </a:r>
            <a:r>
              <a:rPr lang="en-US" sz="1700">
                <a:solidFill>
                  <a:srgbClr val="FF0000"/>
                </a:solidFill>
              </a:rPr>
              <a:t>main lobe which includes the direction of maximum radiation (sometimes called the boresight direction)</a:t>
            </a:r>
            <a:r>
              <a:rPr lang="en-US" sz="1700">
                <a:solidFill>
                  <a:schemeClr val="tx2"/>
                </a:solidFill>
              </a:rPr>
              <a:t>. In addition to the main lobe, the pattern exhibits several </a:t>
            </a:r>
            <a:r>
              <a:rPr lang="en-US" sz="1700">
                <a:solidFill>
                  <a:srgbClr val="FF0000"/>
                </a:solidFill>
              </a:rPr>
              <a:t>side lobes </a:t>
            </a:r>
            <a:r>
              <a:rPr lang="en-US" sz="1700">
                <a:solidFill>
                  <a:schemeClr val="tx2"/>
                </a:solidFill>
              </a:rPr>
              <a:t>and </a:t>
            </a:r>
            <a:r>
              <a:rPr lang="en-US" sz="1700">
                <a:solidFill>
                  <a:srgbClr val="FF0000"/>
                </a:solidFill>
              </a:rPr>
              <a:t>back lobes of radiation diametrically opposite the main lobe </a:t>
            </a:r>
            <a:r>
              <a:rPr lang="en-US" sz="1700">
                <a:solidFill>
                  <a:schemeClr val="tx2"/>
                </a:solidFill>
              </a:rPr>
              <a:t>as well. </a:t>
            </a:r>
          </a:p>
          <a:p>
            <a:pPr marL="0" indent="0" algn="just">
              <a:buNone/>
            </a:pPr>
            <a:endParaRPr lang="en-US" sz="1700">
              <a:solidFill>
                <a:schemeClr val="tx2"/>
              </a:solidFill>
            </a:endParaRPr>
          </a:p>
          <a:p>
            <a:pPr marL="0" indent="0" algn="just">
              <a:spcBef>
                <a:spcPts val="0"/>
              </a:spcBef>
              <a:buNone/>
            </a:pPr>
            <a:r>
              <a:rPr lang="en-US" sz="1700">
                <a:solidFill>
                  <a:schemeClr val="tx2"/>
                </a:solidFill>
              </a:rPr>
              <a:t>For most applications, these extra lobes are considered undesirable because they represent wasted energy for transmitting antennas and potential interference directions for receiving antennas.</a:t>
            </a:r>
          </a:p>
        </p:txBody>
      </p:sp>
      <p:pic>
        <p:nvPicPr>
          <p:cNvPr id="2" name="Picture 1"/>
          <p:cNvPicPr>
            <a:picLocks noChangeAspect="1"/>
          </p:cNvPicPr>
          <p:nvPr/>
        </p:nvPicPr>
        <p:blipFill>
          <a:blip r:embed="rId2"/>
          <a:stretch>
            <a:fillRect/>
          </a:stretch>
        </p:blipFill>
        <p:spPr>
          <a:xfrm>
            <a:off x="5443964" y="-8792"/>
            <a:ext cx="3656076" cy="1466652"/>
          </a:xfrm>
          <a:prstGeom prst="rect">
            <a:avLst/>
          </a:prstGeom>
          <a:ln>
            <a:solidFill>
              <a:srgbClr val="7030A0"/>
            </a:solidFill>
          </a:ln>
        </p:spPr>
      </p:pic>
      <p:pic>
        <p:nvPicPr>
          <p:cNvPr id="4" name="Picture 3"/>
          <p:cNvPicPr>
            <a:picLocks noChangeAspect="1"/>
          </p:cNvPicPr>
          <p:nvPr/>
        </p:nvPicPr>
        <p:blipFill>
          <a:blip r:embed="rId3"/>
          <a:stretch>
            <a:fillRect/>
          </a:stretch>
        </p:blipFill>
        <p:spPr>
          <a:xfrm>
            <a:off x="76200" y="0"/>
            <a:ext cx="2895600" cy="1457860"/>
          </a:xfrm>
          <a:prstGeom prst="rect">
            <a:avLst/>
          </a:prstGeom>
          <a:ln>
            <a:solidFill>
              <a:srgbClr val="7030A0"/>
            </a:solidFill>
          </a:ln>
        </p:spPr>
      </p:pic>
    </p:spTree>
    <p:extLst>
      <p:ext uri="{BB962C8B-B14F-4D97-AF65-F5344CB8AC3E}">
        <p14:creationId xmlns:p14="http://schemas.microsoft.com/office/powerpoint/2010/main" val="484938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Beam Dimensions</a:t>
            </a:r>
          </a:p>
        </p:txBody>
      </p:sp>
      <p:sp>
        <p:nvSpPr>
          <p:cNvPr id="4" name="TextBox 3"/>
          <p:cNvSpPr txBox="1"/>
          <p:nvPr/>
        </p:nvSpPr>
        <p:spPr>
          <a:xfrm>
            <a:off x="159004" y="1524000"/>
            <a:ext cx="2431435" cy="400110"/>
          </a:xfrm>
          <a:prstGeom prst="rect">
            <a:avLst/>
          </a:prstGeom>
          <a:noFill/>
        </p:spPr>
        <p:txBody>
          <a:bodyPr wrap="none" rtlCol="0">
            <a:spAutoFit/>
          </a:bodyPr>
          <a:lstStyle/>
          <a:p>
            <a:r>
              <a:rPr lang="en-US" sz="2000">
                <a:solidFill>
                  <a:srgbClr val="FF0000"/>
                </a:solidFill>
              </a:rPr>
              <a:t>1.  Pattern solid angle</a:t>
            </a:r>
          </a:p>
        </p:txBody>
      </p:sp>
      <p:pic>
        <p:nvPicPr>
          <p:cNvPr id="9" name="Picture 8" descr="blank.tiff"/>
          <p:cNvPicPr>
            <a:picLocks noChangeAspect="1"/>
          </p:cNvPicPr>
          <p:nvPr/>
        </p:nvPicPr>
        <p:blipFill>
          <a:blip r:embed="rId2" cstate="print"/>
          <a:stretch>
            <a:fillRect/>
          </a:stretch>
        </p:blipFill>
        <p:spPr>
          <a:xfrm>
            <a:off x="4648200" y="5943600"/>
            <a:ext cx="1643063" cy="381000"/>
          </a:xfrm>
          <a:prstGeom prst="rect">
            <a:avLst/>
          </a:prstGeom>
        </p:spPr>
      </p:pic>
      <p:pic>
        <p:nvPicPr>
          <p:cNvPr id="18434" name="Picture 2"/>
          <p:cNvPicPr>
            <a:picLocks noGrp="1" noChangeAspect="1" noChangeArrowheads="1"/>
          </p:cNvPicPr>
          <p:nvPr>
            <p:ph sz="quarter" idx="1"/>
          </p:nvPr>
        </p:nvPicPr>
        <p:blipFill>
          <a:blip r:embed="rId3" cstate="print"/>
          <a:srcRect/>
          <a:stretch>
            <a:fillRect/>
          </a:stretch>
        </p:blipFill>
        <p:spPr bwMode="auto">
          <a:xfrm>
            <a:off x="228600" y="4030133"/>
            <a:ext cx="3048000" cy="846667"/>
          </a:xfrm>
          <a:prstGeom prst="rect">
            <a:avLst/>
          </a:prstGeom>
          <a:noFill/>
          <a:ln w="9525">
            <a:noFill/>
            <a:miter lim="800000"/>
            <a:headEnd/>
            <a:tailEnd/>
          </a:ln>
        </p:spPr>
      </p:pic>
      <p:pic>
        <p:nvPicPr>
          <p:cNvPr id="18436" name="Picture 4"/>
          <p:cNvPicPr>
            <a:picLocks noChangeAspect="1" noChangeArrowheads="1"/>
          </p:cNvPicPr>
          <p:nvPr/>
        </p:nvPicPr>
        <p:blipFill>
          <a:blip r:embed="rId4" cstate="print"/>
          <a:srcRect/>
          <a:stretch>
            <a:fillRect/>
          </a:stretch>
        </p:blipFill>
        <p:spPr bwMode="auto">
          <a:xfrm>
            <a:off x="4800600" y="1295400"/>
            <a:ext cx="4315744" cy="5334000"/>
          </a:xfrm>
          <a:prstGeom prst="rect">
            <a:avLst/>
          </a:prstGeom>
          <a:noFill/>
          <a:ln w="9525">
            <a:solidFill>
              <a:srgbClr val="7030A0"/>
            </a:solidFill>
            <a:miter lim="800000"/>
            <a:headEnd/>
            <a:tailEnd/>
          </a:ln>
        </p:spPr>
      </p:pic>
      <mc:AlternateContent xmlns:mc="http://schemas.openxmlformats.org/markup-compatibility/2006" xmlns:a14="http://schemas.microsoft.com/office/drawing/2010/main">
        <mc:Choice Requires="a14">
          <p:sp>
            <p:nvSpPr>
              <p:cNvPr id="5" name="Rectangle 4"/>
              <p:cNvSpPr/>
              <p:nvPr/>
            </p:nvSpPr>
            <p:spPr>
              <a:xfrm>
                <a:off x="159004" y="1828800"/>
                <a:ext cx="4572000" cy="1754326"/>
              </a:xfrm>
              <a:prstGeom prst="rect">
                <a:avLst/>
              </a:prstGeom>
            </p:spPr>
            <p:txBody>
              <a:bodyPr>
                <a:spAutoFit/>
              </a:bodyPr>
              <a:lstStyle/>
              <a:p>
                <a:pPr algn="just"/>
                <a:r>
                  <a:rPr lang="en-US">
                    <a:latin typeface="+mj-lt"/>
                    <a:cs typeface="Times New Roman" panose="02020603050405020304" pitchFamily="18" charset="0"/>
                  </a:rPr>
                  <a:t>For an antenna with a single main lobe, the pattern solid angle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Ω</m:t>
                    </m:r>
                  </m:oMath>
                </a14:m>
                <a:r>
                  <a:rPr lang="en-US">
                    <a:latin typeface="+mj-lt"/>
                    <a:cs typeface="Times New Roman" panose="02020603050405020304" pitchFamily="18" charset="0"/>
                  </a:rPr>
                  <a:t>p describes the equivalent width of the main lobe of the antenna pattern (Fig. 9-11). It is defined as the integral of the normalized radiation intensity F(</a:t>
                </a:r>
                <a:r>
                  <a:rPr lang="en-US" err="1">
                    <a:latin typeface="+mj-lt"/>
                    <a:cs typeface="Times New Roman" panose="02020603050405020304" pitchFamily="18" charset="0"/>
                  </a:rPr>
                  <a:t>θ,φ</a:t>
                </a:r>
                <a:r>
                  <a:rPr lang="en-US">
                    <a:latin typeface="+mj-lt"/>
                    <a:cs typeface="Times New Roman" panose="02020603050405020304" pitchFamily="18" charset="0"/>
                  </a:rPr>
                  <a:t>) over a sphere:</a:t>
                </a:r>
              </a:p>
            </p:txBody>
          </p:sp>
        </mc:Choice>
        <mc:Fallback xmlns="">
          <p:sp>
            <p:nvSpPr>
              <p:cNvPr id="5" name="Rectangle 4"/>
              <p:cNvSpPr>
                <a:spLocks noRot="1" noChangeAspect="1" noMove="1" noResize="1" noEditPoints="1" noAdjustHandles="1" noChangeArrowheads="1" noChangeShapeType="1" noTextEdit="1"/>
              </p:cNvSpPr>
              <p:nvPr/>
            </p:nvSpPr>
            <p:spPr>
              <a:xfrm>
                <a:off x="159004" y="1828800"/>
                <a:ext cx="4572000" cy="1754326"/>
              </a:xfrm>
              <a:prstGeom prst="rect">
                <a:avLst/>
              </a:prstGeom>
              <a:blipFill>
                <a:blip r:embed="rId5"/>
                <a:stretch>
                  <a:fillRect l="-1067" t="-1736" r="-1200" b="-4514"/>
                </a:stretch>
              </a:blipFill>
            </p:spPr>
            <p:txBody>
              <a:bodyPr/>
              <a:lstStyle/>
              <a:p>
                <a:r>
                  <a:rPr lang="en-US">
                    <a:noFill/>
                  </a:rPr>
                  <a:t> </a:t>
                </a:r>
              </a:p>
            </p:txBody>
          </p:sp>
        </mc:Fallback>
      </mc:AlternateContent>
      <p:pic>
        <p:nvPicPr>
          <p:cNvPr id="6" name="Picture 5"/>
          <p:cNvPicPr>
            <a:picLocks noChangeAspect="1"/>
          </p:cNvPicPr>
          <p:nvPr/>
        </p:nvPicPr>
        <p:blipFill>
          <a:blip r:embed="rId6"/>
          <a:stretch>
            <a:fillRect/>
          </a:stretch>
        </p:blipFill>
        <p:spPr>
          <a:xfrm>
            <a:off x="76200" y="5656833"/>
            <a:ext cx="4589930" cy="66776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838200"/>
            <a:ext cx="2888996" cy="400110"/>
          </a:xfrm>
          <a:prstGeom prst="rect">
            <a:avLst/>
          </a:prstGeom>
          <a:noFill/>
        </p:spPr>
        <p:txBody>
          <a:bodyPr wrap="none" rtlCol="0">
            <a:spAutoFit/>
          </a:bodyPr>
          <a:lstStyle/>
          <a:p>
            <a:r>
              <a:rPr lang="en-US" sz="2000">
                <a:solidFill>
                  <a:srgbClr val="FF0000"/>
                </a:solidFill>
              </a:rPr>
              <a:t>2.  Half-power beamwidth</a:t>
            </a:r>
          </a:p>
        </p:txBody>
      </p:sp>
      <p:sp>
        <p:nvSpPr>
          <p:cNvPr id="6" name="TextBox 5"/>
          <p:cNvSpPr txBox="1"/>
          <p:nvPr/>
        </p:nvSpPr>
        <p:spPr>
          <a:xfrm>
            <a:off x="457200" y="4923472"/>
            <a:ext cx="2209800" cy="1477328"/>
          </a:xfrm>
          <a:prstGeom prst="rect">
            <a:avLst/>
          </a:prstGeom>
          <a:noFill/>
          <a:ln>
            <a:solidFill>
              <a:srgbClr val="7030A0"/>
            </a:solidFill>
          </a:ln>
        </p:spPr>
        <p:txBody>
          <a:bodyPr wrap="square" rtlCol="0">
            <a:spAutoFit/>
          </a:bodyPr>
          <a:lstStyle/>
          <a:p>
            <a:pPr algn="just"/>
            <a:r>
              <a:rPr lang="en-US">
                <a:solidFill>
                  <a:srgbClr val="FF0000"/>
                </a:solidFill>
              </a:rPr>
              <a:t>Since 0.5 corresponds to </a:t>
            </a:r>
            <a:r>
              <a:rPr lang="en-US">
                <a:solidFill>
                  <a:srgbClr val="FF0000"/>
                </a:solidFill>
                <a:latin typeface="Times New Roman"/>
                <a:cs typeface="Times New Roman"/>
              </a:rPr>
              <a:t>‒</a:t>
            </a:r>
            <a:r>
              <a:rPr lang="en-US">
                <a:solidFill>
                  <a:srgbClr val="FF0000"/>
                </a:solidFill>
              </a:rPr>
              <a:t>3 dB, the half power beamwidth is also called the 3-dB beamwidth.</a:t>
            </a:r>
          </a:p>
        </p:txBody>
      </p:sp>
      <p:sp>
        <p:nvSpPr>
          <p:cNvPr id="7" name="Rectangle 6"/>
          <p:cNvSpPr/>
          <p:nvPr/>
        </p:nvSpPr>
        <p:spPr>
          <a:xfrm>
            <a:off x="152400" y="1524000"/>
            <a:ext cx="8610600" cy="1077218"/>
          </a:xfrm>
          <a:prstGeom prst="rect">
            <a:avLst/>
          </a:prstGeom>
        </p:spPr>
        <p:txBody>
          <a:bodyPr wrap="square">
            <a:spAutoFit/>
          </a:bodyPr>
          <a:lstStyle/>
          <a:p>
            <a:pPr algn="just"/>
            <a:r>
              <a:rPr lang="en-US" sz="1600">
                <a:latin typeface="Times New Roman" panose="02020603050405020304" pitchFamily="18" charset="0"/>
                <a:cs typeface="Times New Roman" panose="02020603050405020304" pitchFamily="18" charset="0"/>
              </a:rPr>
              <a:t>To characterize the width of the main lobe in a given plane, the term used </a:t>
            </a:r>
            <a:r>
              <a:rPr lang="en-US" sz="1600" b="1" err="1">
                <a:solidFill>
                  <a:srgbClr val="FF0000"/>
                </a:solidFill>
                <a:latin typeface="Times New Roman" panose="02020603050405020304" pitchFamily="18" charset="0"/>
                <a:cs typeface="Times New Roman" panose="02020603050405020304" pitchFamily="18" charset="0"/>
              </a:rPr>
              <a:t>beamwidth</a:t>
            </a:r>
            <a:r>
              <a:rPr lang="en-US" sz="1600">
                <a:latin typeface="Times New Roman" panose="02020603050405020304" pitchFamily="18" charset="0"/>
                <a:cs typeface="Times New Roman" panose="02020603050405020304" pitchFamily="18" charset="0"/>
              </a:rPr>
              <a:t>. The </a:t>
            </a:r>
            <a:r>
              <a:rPr lang="en-US" sz="1600" b="1">
                <a:solidFill>
                  <a:srgbClr val="FF0000"/>
                </a:solidFill>
                <a:latin typeface="Times New Roman" panose="02020603050405020304" pitchFamily="18" charset="0"/>
                <a:cs typeface="Times New Roman" panose="02020603050405020304" pitchFamily="18" charset="0"/>
              </a:rPr>
              <a:t>half-power </a:t>
            </a:r>
            <a:r>
              <a:rPr lang="en-US" sz="1600" b="1" err="1">
                <a:solidFill>
                  <a:srgbClr val="FF0000"/>
                </a:solidFill>
                <a:latin typeface="Times New Roman" panose="02020603050405020304" pitchFamily="18" charset="0"/>
                <a:cs typeface="Times New Roman" panose="02020603050405020304" pitchFamily="18" charset="0"/>
              </a:rPr>
              <a:t>beamwidth</a:t>
            </a:r>
            <a:r>
              <a:rPr lang="en-US" sz="1600">
                <a:latin typeface="Times New Roman" panose="02020603050405020304" pitchFamily="18" charset="0"/>
                <a:cs typeface="Times New Roman" panose="02020603050405020304" pitchFamily="18" charset="0"/>
              </a:rPr>
              <a:t>, or simply the </a:t>
            </a:r>
            <a:r>
              <a:rPr lang="en-US" sz="1600" b="1" err="1">
                <a:solidFill>
                  <a:srgbClr val="FF0000"/>
                </a:solidFill>
                <a:latin typeface="Times New Roman" panose="02020603050405020304" pitchFamily="18" charset="0"/>
                <a:cs typeface="Times New Roman" panose="02020603050405020304" pitchFamily="18" charset="0"/>
              </a:rPr>
              <a:t>beamwidth</a:t>
            </a:r>
            <a:r>
              <a:rPr lang="en-US" sz="1600" b="1">
                <a:solidFill>
                  <a:srgbClr val="FF0000"/>
                </a:solidFill>
                <a:latin typeface="Times New Roman" panose="02020603050405020304" pitchFamily="18" charset="0"/>
                <a:cs typeface="Times New Roman" panose="02020603050405020304" pitchFamily="18" charset="0"/>
              </a:rPr>
              <a:t> β</a:t>
            </a:r>
            <a:r>
              <a:rPr lang="en-US" sz="1600">
                <a:latin typeface="Times New Roman" panose="02020603050405020304" pitchFamily="18" charset="0"/>
                <a:cs typeface="Times New Roman" panose="02020603050405020304" pitchFamily="18" charset="0"/>
              </a:rPr>
              <a:t>, is defined as the angular width of the main lobe between the two angles at which the magnitude of F(</a:t>
            </a:r>
            <a:r>
              <a:rPr lang="en-US" sz="1600" err="1">
                <a:latin typeface="Times New Roman" panose="02020603050405020304" pitchFamily="18" charset="0"/>
                <a:cs typeface="Times New Roman" panose="02020603050405020304" pitchFamily="18" charset="0"/>
              </a:rPr>
              <a:t>θ,φ</a:t>
            </a:r>
            <a:r>
              <a:rPr lang="en-US" sz="1600">
                <a:latin typeface="Times New Roman" panose="02020603050405020304" pitchFamily="18" charset="0"/>
                <a:cs typeface="Times New Roman" panose="02020603050405020304" pitchFamily="18" charset="0"/>
              </a:rPr>
              <a:t>) is equal to half of its peak value (or −3 dB on a decibel scale).</a:t>
            </a:r>
          </a:p>
        </p:txBody>
      </p:sp>
      <p:pic>
        <p:nvPicPr>
          <p:cNvPr id="9" name="Picture 8"/>
          <p:cNvPicPr>
            <a:picLocks noChangeAspect="1"/>
          </p:cNvPicPr>
          <p:nvPr/>
        </p:nvPicPr>
        <p:blipFill>
          <a:blip r:embed="rId2"/>
          <a:stretch>
            <a:fillRect/>
          </a:stretch>
        </p:blipFill>
        <p:spPr>
          <a:xfrm>
            <a:off x="3216974" y="2412024"/>
            <a:ext cx="5774626" cy="2641167"/>
          </a:xfrm>
          <a:prstGeom prst="rect">
            <a:avLst/>
          </a:prstGeom>
        </p:spPr>
      </p:pic>
      <p:pic>
        <p:nvPicPr>
          <p:cNvPr id="10" name="Picture 9"/>
          <p:cNvPicPr>
            <a:picLocks noChangeAspect="1"/>
          </p:cNvPicPr>
          <p:nvPr/>
        </p:nvPicPr>
        <p:blipFill>
          <a:blip r:embed="rId3"/>
          <a:stretch>
            <a:fillRect/>
          </a:stretch>
        </p:blipFill>
        <p:spPr>
          <a:xfrm>
            <a:off x="3210596" y="5002824"/>
            <a:ext cx="5854276" cy="1445167"/>
          </a:xfrm>
          <a:prstGeom prst="rect">
            <a:avLst/>
          </a:prstGeom>
        </p:spPr>
      </p:pic>
    </p:spTree>
    <p:extLst>
      <p:ext uri="{BB962C8B-B14F-4D97-AF65-F5344CB8AC3E}">
        <p14:creationId xmlns:p14="http://schemas.microsoft.com/office/powerpoint/2010/main" val="3586120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7112F7D41B13E4785F9979A35F7E50C" ma:contentTypeVersion="8" ma:contentTypeDescription="Create a new document." ma:contentTypeScope="" ma:versionID="25b7c69fb201d66c7ca83f2796782d3f">
  <xsd:schema xmlns:xsd="http://www.w3.org/2001/XMLSchema" xmlns:xs="http://www.w3.org/2001/XMLSchema" xmlns:p="http://schemas.microsoft.com/office/2006/metadata/properties" xmlns:ns2="7d20dd7b-ef9a-4d0a-b1be-71e30c1721f0" targetNamespace="http://schemas.microsoft.com/office/2006/metadata/properties" ma:root="true" ma:fieldsID="77d68379acd4eba344557294dd7a44f0" ns2:_="">
    <xsd:import namespace="7d20dd7b-ef9a-4d0a-b1be-71e30c1721f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0dd7b-ef9a-4d0a-b1be-71e30c1721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5097C0-B6A6-4356-9C8C-383CD809D469}">
  <ds:schemaRefs>
    <ds:schemaRef ds:uri="http://schemas.microsoft.com/sharepoint/v3/contenttype/forms"/>
  </ds:schemaRefs>
</ds:datastoreItem>
</file>

<file path=customXml/itemProps2.xml><?xml version="1.0" encoding="utf-8"?>
<ds:datastoreItem xmlns:ds="http://schemas.openxmlformats.org/officeDocument/2006/customXml" ds:itemID="{340A2DA3-3F9E-4D32-9B1F-3EB1DB3E5F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0dd7b-ef9a-4d0a-b1be-71e30c1721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6E26686-2B01-4548-8710-B845A86B9EAF}">
  <ds:schemaRefs>
    <ds:schemaRef ds:uri="http://schemas.microsoft.com/office/2006/metadata/properties"/>
    <ds:schemaRef ds:uri="http://www.w3.org/2000/xmln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Median</Template>
  <Application>Microsoft Office PowerPoint</Application>
  <PresentationFormat>On-screen Show (4:3)</PresentationFormat>
  <Slides>42</Slides>
  <Notes>0</Notes>
  <HiddenSlides>0</HiddenSlide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Median</vt:lpstr>
      <vt:lpstr>Antenna Radiation Characteristics</vt:lpstr>
      <vt:lpstr>PowerPoint Presentation</vt:lpstr>
      <vt:lpstr>Antenna Pattern Representative Plots</vt:lpstr>
      <vt:lpstr>Example of 3-D Pattern</vt:lpstr>
      <vt:lpstr>PowerPoint Presentation</vt:lpstr>
      <vt:lpstr>Polar and Rectangular Plots</vt:lpstr>
      <vt:lpstr>PowerPoint Presentation</vt:lpstr>
      <vt:lpstr>Beam Dimensions</vt:lpstr>
      <vt:lpstr>PowerPoint Presentation</vt:lpstr>
      <vt:lpstr>Antenna Directivity D</vt:lpstr>
      <vt:lpstr>PowerPoint Presentation</vt:lpstr>
      <vt:lpstr>Antennas with Single Main Lobe</vt:lpstr>
      <vt:lpstr>PowerPoint Presentation</vt:lpstr>
      <vt:lpstr>PowerPoint Presentation</vt:lpstr>
      <vt:lpstr>PowerPoint Presentation</vt:lpstr>
      <vt:lpstr>PowerPoint Presentation</vt:lpstr>
      <vt:lpstr>Radiation Resistance and Efficiency</vt:lpstr>
      <vt:lpstr>PowerPoint Presentation</vt:lpstr>
      <vt:lpstr>PowerPoint Presentation</vt:lpstr>
      <vt:lpstr>PowerPoint Presentation</vt:lpstr>
      <vt:lpstr>PowerPoint Presentation</vt:lpstr>
      <vt:lpstr>PowerPoint Presentation</vt:lpstr>
      <vt:lpstr>Example:</vt:lpstr>
      <vt:lpstr>PowerPoint Presentation</vt:lpstr>
      <vt:lpstr>Radiation Efficiency and Gain  </vt:lpstr>
      <vt:lpstr>Antenna Radiation and Loss Resistances</vt:lpstr>
      <vt:lpstr>PowerPoint Presentation</vt:lpstr>
      <vt:lpstr>Example 9-3 (cont.)</vt:lpstr>
      <vt:lpstr>Please try these</vt:lpstr>
      <vt:lpstr>ELECTROMAGNETIC SPECTRUM &amp; BandWidth (BW)</vt:lpstr>
      <vt:lpstr>PowerPoint Presentation</vt:lpstr>
      <vt:lpstr>BandWidth (BW)</vt:lpstr>
      <vt:lpstr>PowerPoint Presentation</vt:lpstr>
      <vt:lpstr>PowerPoint Presentation</vt:lpstr>
      <vt:lpstr>PowerPoint Presentation</vt:lpstr>
      <vt:lpstr>POLARISATION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EECS 215: Introduction to Circuits</dc:title>
  <dc:creator>jphilli</dc:creator>
  <cp:revision>2</cp:revision>
  <dcterms:created xsi:type="dcterms:W3CDTF">2010-03-29T16:07:11Z</dcterms:created>
  <dcterms:modified xsi:type="dcterms:W3CDTF">2020-12-15T08:51:56Z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0x010100D7112F7D41B13E4785F9979A35F7E50C</vt:lpwstr>
  </property>
</Properties>
</file>