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6" r:id="rId4"/>
  </p:sldMasterIdLst>
  <p:notesMasterIdLst>
    <p:notesMasterId r:id="rId20"/>
  </p:notesMasterIdLst>
  <p:handoutMasterIdLst>
    <p:handoutMasterId r:id="rId21"/>
  </p:handoutMasterIdLst>
  <p:sldIdLst>
    <p:sldId id="256" r:id="rId5"/>
    <p:sldId id="325" r:id="rId6"/>
    <p:sldId id="396" r:id="rId7"/>
    <p:sldId id="327" r:id="rId8"/>
    <p:sldId id="394" r:id="rId9"/>
    <p:sldId id="397" r:id="rId10"/>
    <p:sldId id="395" r:id="rId11"/>
    <p:sldId id="326" r:id="rId12"/>
    <p:sldId id="388" r:id="rId13"/>
    <p:sldId id="389" r:id="rId14"/>
    <p:sldId id="398" r:id="rId15"/>
    <p:sldId id="328" r:id="rId16"/>
    <p:sldId id="392" r:id="rId17"/>
    <p:sldId id="393" r:id="rId18"/>
    <p:sldId id="39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30A0"/>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603A17-F48E-45FA-AE91-7EE025CA1B75}" v="2" dt="2020-10-11T17:26:10.721"/>
    <p1510:client id="{40BD9829-1A1C-4128-995C-AB76B3020356}" v="11" dt="2020-11-12T23:32:53.810"/>
    <p1510:client id="{7B5F0C07-F7BE-4C23-90DC-87BD19C08925}" v="2" dt="2020-10-15T08:47:36.754"/>
    <p1510:client id="{93408A67-07EE-4B90-A9F7-E930F4396924}" v="1" dt="2020-10-26T14:55:41.188"/>
    <p1510:client id="{AFF75705-3656-4367-9223-004A14C874D5}" v="2" dt="2020-11-02T12:22:08.07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7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hmad Mohammad Khaleel Dagher" userId="S::1335713@std.hu.edu.jo::a9694fe2-9846-49a3-8134-41433d4b2c03" providerId="AD" clId="Web-{40BD9829-1A1C-4128-995C-AB76B3020356}"/>
    <pc:docChg chg="modSld">
      <pc:chgData name="Ahmad Mohammad Khaleel Dagher" userId="S::1335713@std.hu.edu.jo::a9694fe2-9846-49a3-8134-41433d4b2c03" providerId="AD" clId="Web-{40BD9829-1A1C-4128-995C-AB76B3020356}" dt="2020-11-12T23:32:53.779" v="10" actId="1076"/>
      <pc:docMkLst>
        <pc:docMk/>
      </pc:docMkLst>
      <pc:sldChg chg="modSp">
        <pc:chgData name="Ahmad Mohammad Khaleel Dagher" userId="S::1335713@std.hu.edu.jo::a9694fe2-9846-49a3-8134-41433d4b2c03" providerId="AD" clId="Web-{40BD9829-1A1C-4128-995C-AB76B3020356}" dt="2020-11-12T23:32:53.779" v="10" actId="1076"/>
        <pc:sldMkLst>
          <pc:docMk/>
          <pc:sldMk cId="0" sldId="327"/>
        </pc:sldMkLst>
        <pc:spChg chg="mod">
          <ac:chgData name="Ahmad Mohammad Khaleel Dagher" userId="S::1335713@std.hu.edu.jo::a9694fe2-9846-49a3-8134-41433d4b2c03" providerId="AD" clId="Web-{40BD9829-1A1C-4128-995C-AB76B3020356}" dt="2020-11-12T23:32:50.701" v="9" actId="1076"/>
          <ac:spMkLst>
            <pc:docMk/>
            <pc:sldMk cId="0" sldId="327"/>
            <ac:spMk id="2" creationId="{00000000-0000-0000-0000-000000000000}"/>
          </ac:spMkLst>
        </pc:spChg>
        <pc:picChg chg="mod">
          <ac:chgData name="Ahmad Mohammad Khaleel Dagher" userId="S::1335713@std.hu.edu.jo::a9694fe2-9846-49a3-8134-41433d4b2c03" providerId="AD" clId="Web-{40BD9829-1A1C-4128-995C-AB76B3020356}" dt="2020-11-12T23:32:53.779" v="10" actId="1076"/>
          <ac:picMkLst>
            <pc:docMk/>
            <pc:sldMk cId="0" sldId="327"/>
            <ac:picMk id="3074" creationId="{00000000-0000-0000-0000-000000000000}"/>
          </ac:picMkLst>
        </pc:picChg>
      </pc:sldChg>
    </pc:docChg>
  </pc:docChgLst>
  <pc:docChgLst>
    <pc:chgData name="Moh'd Hashem Wahid m. tsi" userId="S::1733043@std.hu.edu.jo::b9fba129-2812-486c-ab98-716fc08f003e" providerId="AD" clId="Web-{93408A67-07EE-4B90-A9F7-E930F4396924}"/>
    <pc:docChg chg="delSld">
      <pc:chgData name="Moh'd Hashem Wahid m. tsi" userId="S::1733043@std.hu.edu.jo::b9fba129-2812-486c-ab98-716fc08f003e" providerId="AD" clId="Web-{93408A67-07EE-4B90-A9F7-E930F4396924}" dt="2020-10-26T14:55:41.188" v="0"/>
      <pc:docMkLst>
        <pc:docMk/>
      </pc:docMkLst>
      <pc:sldChg chg="del">
        <pc:chgData name="Moh'd Hashem Wahid m. tsi" userId="S::1733043@std.hu.edu.jo::b9fba129-2812-486c-ab98-716fc08f003e" providerId="AD" clId="Web-{93408A67-07EE-4B90-A9F7-E930F4396924}" dt="2020-10-26T14:55:41.188" v="0"/>
        <pc:sldMkLst>
          <pc:docMk/>
          <pc:sldMk cId="2555993562" sldId="390"/>
        </pc:sldMkLst>
      </pc:sldChg>
    </pc:docChg>
  </pc:docChgLst>
  <pc:docChgLst>
    <pc:chgData name="Ramez Fayez Abdallah al otoum" userId="S::1733005@std.hu.edu.jo::e4c76328-c4a1-4cbd-8168-dd8d016a544e" providerId="AD" clId="Web-{7B5F0C07-F7BE-4C23-90DC-87BD19C08925}"/>
    <pc:docChg chg="modSld">
      <pc:chgData name="Ramez Fayez Abdallah al otoum" userId="S::1733005@std.hu.edu.jo::e4c76328-c4a1-4cbd-8168-dd8d016a544e" providerId="AD" clId="Web-{7B5F0C07-F7BE-4C23-90DC-87BD19C08925}" dt="2020-10-15T08:47:36.738" v="1" actId="1076"/>
      <pc:docMkLst>
        <pc:docMk/>
      </pc:docMkLst>
      <pc:sldChg chg="modSp">
        <pc:chgData name="Ramez Fayez Abdallah al otoum" userId="S::1733005@std.hu.edu.jo::e4c76328-c4a1-4cbd-8168-dd8d016a544e" providerId="AD" clId="Web-{7B5F0C07-F7BE-4C23-90DC-87BD19C08925}" dt="2020-10-15T08:47:36.738" v="1" actId="1076"/>
        <pc:sldMkLst>
          <pc:docMk/>
          <pc:sldMk cId="0" sldId="326"/>
        </pc:sldMkLst>
        <pc:spChg chg="mod">
          <ac:chgData name="Ramez Fayez Abdallah al otoum" userId="S::1733005@std.hu.edu.jo::e4c76328-c4a1-4cbd-8168-dd8d016a544e" providerId="AD" clId="Web-{7B5F0C07-F7BE-4C23-90DC-87BD19C08925}" dt="2020-10-15T08:47:36.738" v="1" actId="1076"/>
          <ac:spMkLst>
            <pc:docMk/>
            <pc:sldMk cId="0" sldId="326"/>
            <ac:spMk id="6" creationId="{00000000-0000-0000-0000-000000000000}"/>
          </ac:spMkLst>
        </pc:spChg>
      </pc:sldChg>
    </pc:docChg>
  </pc:docChgLst>
  <pc:docChgLst>
    <pc:chgData name="Ramez Fayez Abdallah al otoum" userId="S::1733005@std.hu.edu.jo::e4c76328-c4a1-4cbd-8168-dd8d016a544e" providerId="AD" clId="Web-{AFF75705-3656-4367-9223-004A14C874D5}"/>
    <pc:docChg chg="modSld">
      <pc:chgData name="Ramez Fayez Abdallah al otoum" userId="S::1733005@std.hu.edu.jo::e4c76328-c4a1-4cbd-8168-dd8d016a544e" providerId="AD" clId="Web-{AFF75705-3656-4367-9223-004A14C874D5}" dt="2020-11-02T12:22:08.076" v="1"/>
      <pc:docMkLst>
        <pc:docMk/>
      </pc:docMkLst>
      <pc:sldChg chg="addSp delSp">
        <pc:chgData name="Ramez Fayez Abdallah al otoum" userId="S::1733005@std.hu.edu.jo::e4c76328-c4a1-4cbd-8168-dd8d016a544e" providerId="AD" clId="Web-{AFF75705-3656-4367-9223-004A14C874D5}" dt="2020-11-02T12:22:08.076" v="1"/>
        <pc:sldMkLst>
          <pc:docMk/>
          <pc:sldMk cId="2468102751" sldId="396"/>
        </pc:sldMkLst>
        <pc:inkChg chg="add del">
          <ac:chgData name="Ramez Fayez Abdallah al otoum" userId="S::1733005@std.hu.edu.jo::e4c76328-c4a1-4cbd-8168-dd8d016a544e" providerId="AD" clId="Web-{AFF75705-3656-4367-9223-004A14C874D5}" dt="2020-11-02T12:22:08.076" v="1"/>
          <ac:inkMkLst>
            <pc:docMk/>
            <pc:sldMk cId="2468102751" sldId="396"/>
            <ac:inkMk id="2" creationId="{E74D2752-DE1C-4E29-BE81-C0C44FE8CFC3}"/>
          </ac:inkMkLst>
        </pc:inkChg>
      </pc:sldChg>
    </pc:docChg>
  </pc:docChgLst>
  <pc:docChgLst>
    <pc:chgData name="MUSALLAM NAJI N. OTHMAN" userId="S::1733045@std.hu.edu.jo::c37fd718-85cc-4fa6-9a71-c12d13d305ed" providerId="AD" clId="Web-{3B603A17-F48E-45FA-AE91-7EE025CA1B75}"/>
    <pc:docChg chg="modSld">
      <pc:chgData name="MUSALLAM NAJI N. OTHMAN" userId="S::1733045@std.hu.edu.jo::c37fd718-85cc-4fa6-9a71-c12d13d305ed" providerId="AD" clId="Web-{3B603A17-F48E-45FA-AE91-7EE025CA1B75}" dt="2020-10-11T17:26:10.689" v="1" actId="1076"/>
      <pc:docMkLst>
        <pc:docMk/>
      </pc:docMkLst>
      <pc:sldChg chg="modSp">
        <pc:chgData name="MUSALLAM NAJI N. OTHMAN" userId="S::1733045@std.hu.edu.jo::c37fd718-85cc-4fa6-9a71-c12d13d305ed" providerId="AD" clId="Web-{3B603A17-F48E-45FA-AE91-7EE025CA1B75}" dt="2020-10-11T17:26:10.689" v="1" actId="1076"/>
        <pc:sldMkLst>
          <pc:docMk/>
          <pc:sldMk cId="0" sldId="256"/>
        </pc:sldMkLst>
        <pc:picChg chg="mod">
          <ac:chgData name="MUSALLAM NAJI N. OTHMAN" userId="S::1733045@std.hu.edu.jo::c37fd718-85cc-4fa6-9a71-c12d13d305ed" providerId="AD" clId="Web-{3B603A17-F48E-45FA-AE91-7EE025CA1B75}" dt="2020-10-11T17:26:10.689" v="1" actId="1076"/>
          <ac:picMkLst>
            <pc:docMk/>
            <pc:sldMk cId="0" sldId="256"/>
            <ac:picMk id="1026" creationId="{00000000-0000-0000-0000-000000000000}"/>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F1CE4AD-52B9-43DC-881A-444DFC21CF55}" type="datetimeFigureOut">
              <a:rPr lang="en-US" smtClean="0"/>
              <a:t>11/12/2020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0AFF779-3A4D-467D-A901-A73B20E5C110}" type="slidenum">
              <a:rPr lang="en-US" smtClean="0"/>
              <a:t>‹#›</a:t>
            </a:fld>
            <a:endParaRPr lang="en-US"/>
          </a:p>
        </p:txBody>
      </p:sp>
    </p:spTree>
    <p:extLst>
      <p:ext uri="{BB962C8B-B14F-4D97-AF65-F5344CB8AC3E}">
        <p14:creationId xmlns:p14="http://schemas.microsoft.com/office/powerpoint/2010/main" val="363718918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652889-7E82-4C15-B3F9-FE94BD10B7BD}" type="datetimeFigureOut">
              <a:rPr lang="en-US" smtClean="0"/>
              <a:pPr/>
              <a:t>11/12/2020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63415C-2120-44EA-B4D5-CF87D5787ABA}" type="slidenum">
              <a:rPr lang="en-US" smtClean="0"/>
              <a:pPr/>
              <a:t>‹#›</a:t>
            </a:fld>
            <a:endParaRPr lang="en-US"/>
          </a:p>
        </p:txBody>
      </p:sp>
    </p:spTree>
    <p:extLst>
      <p:ext uri="{BB962C8B-B14F-4D97-AF65-F5344CB8AC3E}">
        <p14:creationId xmlns:p14="http://schemas.microsoft.com/office/powerpoint/2010/main" val="377536918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C63415C-2120-44EA-B4D5-CF87D5787ABA}"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168CB3A0-8F23-4335-BA18-2F858D2F9CEA}" type="datetimeFigureOut">
              <a:rPr lang="en-US" smtClean="0"/>
              <a:pPr/>
              <a:t>11/12/2020</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70DCC03-55F8-4B63-9C69-6FF9F41CE20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68CB3A0-8F23-4335-BA18-2F858D2F9CEA}" type="datetimeFigureOut">
              <a:rPr lang="en-US" smtClean="0"/>
              <a:pPr/>
              <a:t>11/12/2020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0DCC03-55F8-4B63-9C69-6FF9F41CE20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168CB3A0-8F23-4335-BA18-2F858D2F9CEA}" type="datetimeFigureOut">
              <a:rPr lang="en-US" smtClean="0"/>
              <a:pPr/>
              <a:t>11/12/2020</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F70DCC03-55F8-4B63-9C69-6FF9F41CE20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168CB3A0-8F23-4335-BA18-2F858D2F9CEA}" type="datetimeFigureOut">
              <a:rPr lang="en-US" smtClean="0"/>
              <a:pPr/>
              <a:t>11/12/2020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F70DCC03-55F8-4B63-9C69-6FF9F41CE208}"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168CB3A0-8F23-4335-BA18-2F858D2F9CEA}" type="datetimeFigureOut">
              <a:rPr lang="en-US" smtClean="0"/>
              <a:pPr/>
              <a:t>11/12/2020</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F70DCC03-55F8-4B63-9C69-6FF9F41CE208}"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168CB3A0-8F23-4335-BA18-2F858D2F9CEA}" type="datetimeFigureOut">
              <a:rPr lang="en-US" smtClean="0"/>
              <a:pPr/>
              <a:t>11/12/2020</a:t>
            </a:fld>
            <a:endParaRPr lang="en-US"/>
          </a:p>
        </p:txBody>
      </p:sp>
      <p:sp>
        <p:nvSpPr>
          <p:cNvPr id="10" name="Slide Number Placeholder 9"/>
          <p:cNvSpPr>
            <a:spLocks noGrp="1"/>
          </p:cNvSpPr>
          <p:nvPr>
            <p:ph type="sldNum" sz="quarter" idx="16"/>
          </p:nvPr>
        </p:nvSpPr>
        <p:spPr/>
        <p:txBody>
          <a:bodyPr rtlCol="0"/>
          <a:lstStyle/>
          <a:p>
            <a:fld id="{F70DCC03-55F8-4B63-9C69-6FF9F41CE208}"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168CB3A0-8F23-4335-BA18-2F858D2F9CEA}" type="datetimeFigureOut">
              <a:rPr lang="en-US" smtClean="0"/>
              <a:pPr/>
              <a:t>11/12/2020</a:t>
            </a:fld>
            <a:endParaRPr lang="en-US"/>
          </a:p>
        </p:txBody>
      </p:sp>
      <p:sp>
        <p:nvSpPr>
          <p:cNvPr id="12" name="Slide Number Placeholder 11"/>
          <p:cNvSpPr>
            <a:spLocks noGrp="1"/>
          </p:cNvSpPr>
          <p:nvPr>
            <p:ph type="sldNum" sz="quarter" idx="16"/>
          </p:nvPr>
        </p:nvSpPr>
        <p:spPr/>
        <p:txBody>
          <a:bodyPr rtlCol="0"/>
          <a:lstStyle/>
          <a:p>
            <a:fld id="{F70DCC03-55F8-4B63-9C69-6FF9F41CE208}"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168CB3A0-8F23-4335-BA18-2F858D2F9CEA}" type="datetimeFigureOut">
              <a:rPr lang="en-US" smtClean="0"/>
              <a:pPr/>
              <a:t>11/12/2020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70DCC03-55F8-4B63-9C69-6FF9F41CE20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8CB3A0-8F23-4335-BA18-2F858D2F9CEA}" type="datetimeFigureOut">
              <a:rPr lang="en-US" smtClean="0"/>
              <a:pPr/>
              <a:t>11/12/2020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F70DCC03-55F8-4B63-9C69-6FF9F41CE20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168CB3A0-8F23-4335-BA18-2F858D2F9CEA}" type="datetimeFigureOut">
              <a:rPr lang="en-US" smtClean="0"/>
              <a:pPr/>
              <a:t>11/12/2020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70DCC03-55F8-4B63-9C69-6FF9F41CE208}"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168CB3A0-8F23-4335-BA18-2F858D2F9CEA}" type="datetimeFigureOut">
              <a:rPr lang="en-US" smtClean="0"/>
              <a:pPr/>
              <a:t>11/12/2020</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F70DCC03-55F8-4B63-9C69-6FF9F41CE208}"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168CB3A0-8F23-4335-BA18-2F858D2F9CEA}" type="datetimeFigureOut">
              <a:rPr lang="en-US" smtClean="0"/>
              <a:pPr/>
              <a:t>11/12/2020</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F70DCC03-55F8-4B63-9C69-6FF9F41CE20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6.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4038600"/>
            <a:ext cx="7086600" cy="1828800"/>
          </a:xfrm>
        </p:spPr>
        <p:txBody>
          <a:bodyPr>
            <a:normAutofit/>
          </a:bodyPr>
          <a:lstStyle/>
          <a:p>
            <a:r>
              <a:rPr lang="en-US" dirty="0"/>
              <a:t>9. Radiation &amp; Antennas</a:t>
            </a:r>
          </a:p>
        </p:txBody>
      </p:sp>
      <p:sp>
        <p:nvSpPr>
          <p:cNvPr id="3" name="Subtitle 2"/>
          <p:cNvSpPr>
            <a:spLocks noGrp="1"/>
          </p:cNvSpPr>
          <p:nvPr>
            <p:ph type="subTitle" idx="1"/>
          </p:nvPr>
        </p:nvSpPr>
        <p:spPr/>
        <p:txBody>
          <a:bodyPr>
            <a:normAutofit/>
          </a:bodyPr>
          <a:lstStyle/>
          <a:p>
            <a:r>
              <a:rPr lang="en-US" dirty="0"/>
              <a:t>  </a:t>
            </a:r>
          </a:p>
        </p:txBody>
      </p:sp>
      <p:sp>
        <p:nvSpPr>
          <p:cNvPr id="5" name="TextBox 4"/>
          <p:cNvSpPr txBox="1"/>
          <p:nvPr/>
        </p:nvSpPr>
        <p:spPr>
          <a:xfrm>
            <a:off x="2590800" y="6172200"/>
            <a:ext cx="4854664" cy="738664"/>
          </a:xfrm>
          <a:prstGeom prst="rect">
            <a:avLst/>
          </a:prstGeom>
          <a:noFill/>
        </p:spPr>
        <p:txBody>
          <a:bodyPr wrap="none" rtlCol="0">
            <a:spAutoFit/>
          </a:bodyPr>
          <a:lstStyle/>
          <a:p>
            <a:r>
              <a:rPr lang="en-US" sz="2400" dirty="0"/>
              <a:t>7e Applied EM by Ulaby and </a:t>
            </a:r>
            <a:r>
              <a:rPr lang="en-US" sz="2400" dirty="0" err="1"/>
              <a:t>Ravaioli</a:t>
            </a:r>
            <a:endParaRPr lang="en-US" sz="2400" dirty="0"/>
          </a:p>
          <a:p>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1790700" y="136923"/>
            <a:ext cx="5562600" cy="4892277"/>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762000" y="152400"/>
            <a:ext cx="8305800" cy="4648200"/>
          </a:xfrm>
          <a:prstGeom prst="rect">
            <a:avLst/>
          </a:prstGeom>
        </p:spPr>
      </p:pic>
      <p:sp>
        <p:nvSpPr>
          <p:cNvPr id="4" name="Rectangle 3"/>
          <p:cNvSpPr/>
          <p:nvPr/>
        </p:nvSpPr>
        <p:spPr>
          <a:xfrm>
            <a:off x="533400" y="4648200"/>
            <a:ext cx="8305800" cy="2031325"/>
          </a:xfrm>
          <a:prstGeom prst="rect">
            <a:avLst/>
          </a:prstGeom>
        </p:spPr>
        <p:txBody>
          <a:bodyPr wrap="square">
            <a:spAutoFit/>
          </a:bodyPr>
          <a:lstStyle/>
          <a:p>
            <a:endParaRPr lang="en-US" dirty="0">
              <a:solidFill>
                <a:srgbClr val="0070C0"/>
              </a:solidFill>
            </a:endParaRPr>
          </a:p>
          <a:p>
            <a:r>
              <a:rPr lang="en-US" dirty="0">
                <a:solidFill>
                  <a:srgbClr val="0070C0"/>
                </a:solidFill>
              </a:rPr>
              <a:t>The directional function characterizing the relative distribution of power radiated by an antenna is known as the antenna radiation pattern, or simply the </a:t>
            </a:r>
            <a:r>
              <a:rPr lang="en-US" b="1" dirty="0">
                <a:solidFill>
                  <a:srgbClr val="FF0000"/>
                </a:solidFill>
              </a:rPr>
              <a:t>antenna pattern</a:t>
            </a:r>
            <a:r>
              <a:rPr lang="en-US" dirty="0">
                <a:solidFill>
                  <a:srgbClr val="0070C0"/>
                </a:solidFill>
              </a:rPr>
              <a:t>. </a:t>
            </a:r>
          </a:p>
          <a:p>
            <a:endParaRPr lang="en-US" dirty="0">
              <a:solidFill>
                <a:srgbClr val="0070C0"/>
              </a:solidFill>
            </a:endParaRPr>
          </a:p>
          <a:p>
            <a:r>
              <a:rPr lang="en-US" dirty="0">
                <a:solidFill>
                  <a:srgbClr val="0070C0"/>
                </a:solidFill>
              </a:rPr>
              <a:t>An </a:t>
            </a:r>
            <a:r>
              <a:rPr lang="en-US" b="1" dirty="0">
                <a:solidFill>
                  <a:srgbClr val="FF0000"/>
                </a:solidFill>
              </a:rPr>
              <a:t>isotropic antenna </a:t>
            </a:r>
            <a:r>
              <a:rPr lang="en-US" dirty="0">
                <a:solidFill>
                  <a:srgbClr val="0070C0"/>
                </a:solidFill>
              </a:rPr>
              <a:t>is a hypothetical antenna that radiates equally in all directions, and it is often used as a reference radiator when describing the radiation properties of real antennas.</a:t>
            </a:r>
          </a:p>
        </p:txBody>
      </p:sp>
    </p:spTree>
    <p:extLst>
      <p:ext uri="{BB962C8B-B14F-4D97-AF65-F5344CB8AC3E}">
        <p14:creationId xmlns:p14="http://schemas.microsoft.com/office/powerpoint/2010/main" val="17421685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57199" y="232653"/>
            <a:ext cx="8382001" cy="6472947"/>
          </a:xfrm>
          <a:prstGeom prst="rect">
            <a:avLst/>
          </a:prstGeom>
          <a:ln>
            <a:solidFill>
              <a:srgbClr val="7030A0"/>
            </a:solidFill>
          </a:ln>
        </p:spPr>
      </p:pic>
    </p:spTree>
    <p:extLst>
      <p:ext uri="{BB962C8B-B14F-4D97-AF65-F5344CB8AC3E}">
        <p14:creationId xmlns:p14="http://schemas.microsoft.com/office/powerpoint/2010/main" val="40246005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Far-Field Approximation</a:t>
            </a:r>
          </a:p>
        </p:txBody>
      </p:sp>
      <p:sp>
        <p:nvSpPr>
          <p:cNvPr id="5" name="TextBox 4"/>
          <p:cNvSpPr txBox="1"/>
          <p:nvPr/>
        </p:nvSpPr>
        <p:spPr>
          <a:xfrm>
            <a:off x="76200" y="1600200"/>
            <a:ext cx="3352800" cy="4708981"/>
          </a:xfrm>
          <a:prstGeom prst="rect">
            <a:avLst/>
          </a:prstGeom>
          <a:noFill/>
        </p:spPr>
        <p:txBody>
          <a:bodyPr wrap="square" rtlCol="0">
            <a:spAutoFit/>
          </a:bodyPr>
          <a:lstStyle/>
          <a:p>
            <a:pPr algn="just"/>
            <a:r>
              <a:rPr lang="en-US" sz="2000" dirty="0">
                <a:solidFill>
                  <a:schemeClr val="tx2"/>
                </a:solidFill>
              </a:rPr>
              <a:t>1.  In close proximity to a radiating source, the wave is </a:t>
            </a:r>
            <a:r>
              <a:rPr lang="en-US" sz="2000" dirty="0">
                <a:solidFill>
                  <a:srgbClr val="FF0000"/>
                </a:solidFill>
              </a:rPr>
              <a:t>spherical</a:t>
            </a:r>
            <a:r>
              <a:rPr lang="en-US" sz="2000" dirty="0">
                <a:solidFill>
                  <a:schemeClr val="tx2"/>
                </a:solidFill>
              </a:rPr>
              <a:t> in shape, but at a far distance, it becomes approximately a </a:t>
            </a:r>
            <a:r>
              <a:rPr lang="en-US" sz="2000" dirty="0">
                <a:solidFill>
                  <a:srgbClr val="FF0000"/>
                </a:solidFill>
              </a:rPr>
              <a:t>plane wave</a:t>
            </a:r>
            <a:r>
              <a:rPr lang="en-US" sz="2000" dirty="0">
                <a:solidFill>
                  <a:schemeClr val="tx2"/>
                </a:solidFill>
              </a:rPr>
              <a:t> as seen by a receiving antenna. </a:t>
            </a:r>
          </a:p>
          <a:p>
            <a:endParaRPr lang="en-US" sz="2000" dirty="0">
              <a:solidFill>
                <a:schemeClr val="tx2"/>
              </a:solidFill>
            </a:endParaRPr>
          </a:p>
          <a:p>
            <a:r>
              <a:rPr lang="en-US" sz="2000" dirty="0">
                <a:solidFill>
                  <a:schemeClr val="tx2"/>
                </a:solidFill>
              </a:rPr>
              <a:t>2.  The far-field approximation </a:t>
            </a:r>
            <a:r>
              <a:rPr lang="en-US" sz="2000" dirty="0">
                <a:solidFill>
                  <a:srgbClr val="FF0000"/>
                </a:solidFill>
              </a:rPr>
              <a:t>simplifies the math.</a:t>
            </a:r>
          </a:p>
          <a:p>
            <a:endParaRPr lang="en-US" sz="2000" dirty="0">
              <a:solidFill>
                <a:schemeClr val="tx2"/>
              </a:solidFill>
            </a:endParaRPr>
          </a:p>
          <a:p>
            <a:pPr algn="just"/>
            <a:r>
              <a:rPr lang="en-US" sz="2000" dirty="0">
                <a:solidFill>
                  <a:schemeClr val="tx2"/>
                </a:solidFill>
              </a:rPr>
              <a:t>3.  The distance beyond which the far-field approximation is valid is called the </a:t>
            </a:r>
            <a:r>
              <a:rPr lang="en-US" sz="2000" dirty="0">
                <a:solidFill>
                  <a:srgbClr val="FF0000"/>
                </a:solidFill>
              </a:rPr>
              <a:t>far-field range </a:t>
            </a:r>
            <a:r>
              <a:rPr lang="en-US" sz="2000" dirty="0">
                <a:solidFill>
                  <a:schemeClr val="tx2"/>
                </a:solidFill>
              </a:rPr>
              <a:t>(will be defined later).</a:t>
            </a:r>
          </a:p>
        </p:txBody>
      </p:sp>
      <p:pic>
        <p:nvPicPr>
          <p:cNvPr id="5122" name="Picture 2"/>
          <p:cNvPicPr>
            <a:picLocks noGrp="1" noChangeAspect="1" noChangeArrowheads="1"/>
          </p:cNvPicPr>
          <p:nvPr>
            <p:ph sz="quarter" idx="1"/>
          </p:nvPr>
        </p:nvPicPr>
        <p:blipFill>
          <a:blip r:embed="rId2" cstate="print"/>
          <a:srcRect/>
          <a:stretch>
            <a:fillRect/>
          </a:stretch>
        </p:blipFill>
        <p:spPr bwMode="auto">
          <a:xfrm>
            <a:off x="3429000" y="1622426"/>
            <a:ext cx="5638800" cy="3751201"/>
          </a:xfrm>
          <a:prstGeom prst="rect">
            <a:avLst/>
          </a:prstGeom>
          <a:noFill/>
          <a:ln w="9525">
            <a:solidFill>
              <a:srgbClr val="7030A0"/>
            </a:solid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0"/>
            <a:ext cx="8153400" cy="990600"/>
          </a:xfrm>
        </p:spPr>
        <p:txBody>
          <a:bodyPr/>
          <a:lstStyle/>
          <a:p>
            <a:r>
              <a:rPr lang="en-US" dirty="0"/>
              <a:t>Near and Far Field Regions</a:t>
            </a:r>
          </a:p>
        </p:txBody>
      </p:sp>
      <p:sp>
        <p:nvSpPr>
          <p:cNvPr id="5" name="TextBox 4"/>
          <p:cNvSpPr txBox="1"/>
          <p:nvPr/>
        </p:nvSpPr>
        <p:spPr>
          <a:xfrm>
            <a:off x="225552" y="5537537"/>
            <a:ext cx="8689848" cy="1015663"/>
          </a:xfrm>
          <a:prstGeom prst="rect">
            <a:avLst/>
          </a:prstGeom>
          <a:noFill/>
        </p:spPr>
        <p:txBody>
          <a:bodyPr wrap="square" rtlCol="0">
            <a:spAutoFit/>
          </a:bodyPr>
          <a:lstStyle/>
          <a:p>
            <a:pPr algn="just"/>
            <a:r>
              <a:rPr lang="en-US" sz="2000" dirty="0">
                <a:solidFill>
                  <a:schemeClr val="tx2"/>
                </a:solidFill>
              </a:rPr>
              <a:t>The field patterns, associated with an antenna, change with distance and are associated with two types of energy: </a:t>
            </a:r>
            <a:r>
              <a:rPr lang="en-US" sz="2000" dirty="0">
                <a:solidFill>
                  <a:srgbClr val="FF0000"/>
                </a:solidFill>
              </a:rPr>
              <a:t>radiating energy </a:t>
            </a:r>
            <a:r>
              <a:rPr lang="en-US" sz="2000" dirty="0">
                <a:solidFill>
                  <a:schemeClr val="tx2"/>
                </a:solidFill>
              </a:rPr>
              <a:t>and </a:t>
            </a:r>
            <a:r>
              <a:rPr lang="en-US" sz="2000" dirty="0">
                <a:solidFill>
                  <a:srgbClr val="FF0000"/>
                </a:solidFill>
              </a:rPr>
              <a:t>reactive energy</a:t>
            </a:r>
            <a:r>
              <a:rPr lang="en-US" sz="2000" dirty="0">
                <a:solidFill>
                  <a:schemeClr val="tx2"/>
                </a:solidFill>
              </a:rPr>
              <a:t>. Hence, the space surrounding an antenna can be divided into three regions. </a:t>
            </a:r>
          </a:p>
        </p:txBody>
      </p:sp>
      <p:grpSp>
        <p:nvGrpSpPr>
          <p:cNvPr id="4" name="Group 3"/>
          <p:cNvGrpSpPr/>
          <p:nvPr/>
        </p:nvGrpSpPr>
        <p:grpSpPr>
          <a:xfrm>
            <a:off x="1447800" y="1676400"/>
            <a:ext cx="5333962" cy="3581400"/>
            <a:chOff x="1447800" y="1676400"/>
            <a:chExt cx="5333962" cy="3581400"/>
          </a:xfrm>
        </p:grpSpPr>
        <p:pic>
          <p:nvPicPr>
            <p:cNvPr id="9" name="Picture 8"/>
            <p:cNvPicPr>
              <a:picLocks noChangeAspect="1"/>
            </p:cNvPicPr>
            <p:nvPr/>
          </p:nvPicPr>
          <p:blipFill>
            <a:blip r:embed="rId2"/>
            <a:stretch>
              <a:fillRect/>
            </a:stretch>
          </p:blipFill>
          <p:spPr>
            <a:xfrm>
              <a:off x="1447800" y="1676400"/>
              <a:ext cx="5333962" cy="3581400"/>
            </a:xfrm>
            <a:prstGeom prst="rect">
              <a:avLst/>
            </a:prstGeom>
          </p:spPr>
        </p:pic>
        <p:sp>
          <p:nvSpPr>
            <p:cNvPr id="3" name="TextBox 2"/>
            <p:cNvSpPr txBox="1"/>
            <p:nvPr/>
          </p:nvSpPr>
          <p:spPr>
            <a:xfrm>
              <a:off x="3698632" y="3979984"/>
              <a:ext cx="756938" cy="307777"/>
            </a:xfrm>
            <a:prstGeom prst="rect">
              <a:avLst/>
            </a:prstGeom>
            <a:noFill/>
          </p:spPr>
          <p:txBody>
            <a:bodyPr wrap="none" rtlCol="0">
              <a:spAutoFit/>
            </a:bodyPr>
            <a:lstStyle/>
            <a:p>
              <a:r>
                <a:rPr lang="en-US" sz="1400" dirty="0"/>
                <a:t>antenna</a:t>
              </a:r>
            </a:p>
          </p:txBody>
        </p:sp>
      </p:grpSp>
    </p:spTree>
    <p:extLst>
      <p:ext uri="{BB962C8B-B14F-4D97-AF65-F5344CB8AC3E}">
        <p14:creationId xmlns:p14="http://schemas.microsoft.com/office/powerpoint/2010/main" val="17291605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86152" y="533400"/>
            <a:ext cx="8382000" cy="5791200"/>
          </a:xfrm>
          <a:prstGeom prst="rect">
            <a:avLst/>
          </a:prstGeom>
        </p:spPr>
      </p:pic>
    </p:spTree>
    <p:extLst>
      <p:ext uri="{BB962C8B-B14F-4D97-AF65-F5344CB8AC3E}">
        <p14:creationId xmlns:p14="http://schemas.microsoft.com/office/powerpoint/2010/main" val="15099225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Radiation sources</a:t>
            </a:r>
          </a:p>
        </p:txBody>
      </p:sp>
      <p:sp>
        <p:nvSpPr>
          <p:cNvPr id="5" name="TextBox 4"/>
          <p:cNvSpPr txBox="1"/>
          <p:nvPr/>
        </p:nvSpPr>
        <p:spPr>
          <a:xfrm>
            <a:off x="76200" y="1600200"/>
            <a:ext cx="8763000" cy="4708981"/>
          </a:xfrm>
          <a:prstGeom prst="rect">
            <a:avLst/>
          </a:prstGeom>
          <a:noFill/>
        </p:spPr>
        <p:txBody>
          <a:bodyPr wrap="square" rtlCol="0">
            <a:spAutoFit/>
          </a:bodyPr>
          <a:lstStyle/>
          <a:p>
            <a:r>
              <a:rPr lang="en-US" sz="2000" dirty="0">
                <a:solidFill>
                  <a:srgbClr val="0070C0"/>
                </a:solidFill>
                <a:latin typeface="Times-Roman"/>
              </a:rPr>
              <a:t>Radiation sources fall into two categories: </a:t>
            </a:r>
            <a:r>
              <a:rPr lang="en-US" sz="2000" dirty="0">
                <a:solidFill>
                  <a:srgbClr val="FF0000"/>
                </a:solidFill>
                <a:latin typeface="Times-Roman"/>
              </a:rPr>
              <a:t>currents</a:t>
            </a:r>
            <a:r>
              <a:rPr lang="en-US" sz="2000" dirty="0">
                <a:solidFill>
                  <a:srgbClr val="0070C0"/>
                </a:solidFill>
                <a:latin typeface="Times-Roman"/>
              </a:rPr>
              <a:t> and </a:t>
            </a:r>
            <a:r>
              <a:rPr lang="en-US" sz="2000" dirty="0">
                <a:solidFill>
                  <a:srgbClr val="FF0000"/>
                </a:solidFill>
                <a:latin typeface="Times-Roman"/>
              </a:rPr>
              <a:t>aperture</a:t>
            </a:r>
            <a:r>
              <a:rPr lang="en-US" sz="2000" dirty="0">
                <a:solidFill>
                  <a:srgbClr val="0070C0"/>
                </a:solidFill>
                <a:latin typeface="Times-Roman"/>
              </a:rPr>
              <a:t> fields. </a:t>
            </a:r>
          </a:p>
          <a:p>
            <a:endParaRPr lang="en-US" sz="2000" dirty="0">
              <a:solidFill>
                <a:srgbClr val="0070C0"/>
              </a:solidFill>
              <a:latin typeface="Times-Roman"/>
            </a:endParaRPr>
          </a:p>
          <a:p>
            <a:pPr algn="just"/>
            <a:r>
              <a:rPr lang="en-US" sz="2000" dirty="0">
                <a:solidFill>
                  <a:srgbClr val="0070C0"/>
                </a:solidFill>
                <a:latin typeface="Times-Roman"/>
              </a:rPr>
              <a:t>The dipole and loop antennas [</a:t>
            </a:r>
            <a:r>
              <a:rPr lang="en-US" sz="2000" b="1" dirty="0">
                <a:solidFill>
                  <a:srgbClr val="0070C0"/>
                </a:solidFill>
                <a:latin typeface="Times-Bold"/>
              </a:rPr>
              <a:t>Fig. 9-2(a) </a:t>
            </a:r>
            <a:r>
              <a:rPr lang="en-US" sz="2000" dirty="0">
                <a:solidFill>
                  <a:srgbClr val="0070C0"/>
                </a:solidFill>
                <a:latin typeface="Times-Roman"/>
              </a:rPr>
              <a:t>and </a:t>
            </a:r>
            <a:r>
              <a:rPr lang="en-US" sz="2000" b="1" dirty="0">
                <a:solidFill>
                  <a:srgbClr val="0070C0"/>
                </a:solidFill>
                <a:latin typeface="Times-Bold"/>
              </a:rPr>
              <a:t>(c)</a:t>
            </a:r>
            <a:r>
              <a:rPr lang="en-US" sz="2000" dirty="0">
                <a:solidFill>
                  <a:srgbClr val="0070C0"/>
                </a:solidFill>
                <a:latin typeface="Times-Roman"/>
              </a:rPr>
              <a:t>] are examples of current sources; the time-varying currents flowing in the conducting wires give rise to the radiated electromagnetic fields. </a:t>
            </a:r>
          </a:p>
          <a:p>
            <a:endParaRPr lang="en-US" sz="2000" dirty="0">
              <a:solidFill>
                <a:srgbClr val="0070C0"/>
              </a:solidFill>
              <a:latin typeface="Times-Roman"/>
            </a:endParaRPr>
          </a:p>
          <a:p>
            <a:pPr algn="just"/>
            <a:r>
              <a:rPr lang="en-US" sz="2000" dirty="0">
                <a:solidFill>
                  <a:srgbClr val="0070C0"/>
                </a:solidFill>
                <a:latin typeface="Times-Roman"/>
              </a:rPr>
              <a:t>A horn antenna [</a:t>
            </a:r>
            <a:r>
              <a:rPr lang="en-US" sz="2000" b="1" dirty="0">
                <a:solidFill>
                  <a:srgbClr val="0070C0"/>
                </a:solidFill>
                <a:latin typeface="Times-Bold"/>
              </a:rPr>
              <a:t>Fig. 9-2(g)</a:t>
            </a:r>
            <a:r>
              <a:rPr lang="en-US" sz="2000" dirty="0">
                <a:solidFill>
                  <a:srgbClr val="0070C0"/>
                </a:solidFill>
                <a:latin typeface="Times-Roman"/>
              </a:rPr>
              <a:t>] is an example of the second group because the electric and magnetic fields across the horn’s aperture serve as the sources of the radiated fields. The aperture fields are themselves induced by time-varying currents on the surfaces of the horn’s walls, and therefore ultimately all radiation is due to time-varying currents. </a:t>
            </a:r>
          </a:p>
          <a:p>
            <a:endParaRPr lang="en-US" sz="2000" dirty="0">
              <a:solidFill>
                <a:srgbClr val="0070C0"/>
              </a:solidFill>
              <a:latin typeface="Times-Roman"/>
            </a:endParaRPr>
          </a:p>
          <a:p>
            <a:pPr algn="just"/>
            <a:r>
              <a:rPr lang="en-US" sz="2000" dirty="0">
                <a:solidFill>
                  <a:srgbClr val="0070C0"/>
                </a:solidFill>
                <a:latin typeface="Times-Roman"/>
              </a:rPr>
              <a:t>The choice of currents or apertures as the sources is merely a computational convenience arising from the structure of the antenna. We will examine the radiation processes associated with both types of sources.</a:t>
            </a:r>
            <a:endParaRPr lang="en-US" sz="2000" dirty="0">
              <a:solidFill>
                <a:srgbClr val="0070C0"/>
              </a:solidFill>
            </a:endParaRPr>
          </a:p>
        </p:txBody>
      </p:sp>
    </p:spTree>
    <p:extLst>
      <p:ext uri="{BB962C8B-B14F-4D97-AF65-F5344CB8AC3E}">
        <p14:creationId xmlns:p14="http://schemas.microsoft.com/office/powerpoint/2010/main" val="2524286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pic>
        <p:nvPicPr>
          <p:cNvPr id="4" name="Content Placeholder 3" descr="ch9t.tiff"/>
          <p:cNvPicPr>
            <a:picLocks noGrp="1" noChangeAspect="1"/>
          </p:cNvPicPr>
          <p:nvPr>
            <p:ph sz="quarter" idx="1"/>
          </p:nvPr>
        </p:nvPicPr>
        <p:blipFill>
          <a:blip r:embed="rId2">
            <a:extLst>
              <a:ext uri="{28A0092B-C50C-407E-A947-70E740481C1C}">
                <a14:useLocalDpi xmlns:a14="http://schemas.microsoft.com/office/drawing/2010/main" val="0"/>
              </a:ext>
            </a:extLst>
          </a:blip>
          <a:srcRect t="-12829" b="-12829"/>
          <a:stretch>
            <a:fillRect/>
          </a:stretch>
        </p:blipFill>
        <p:spPr>
          <a:xfrm>
            <a:off x="205925" y="1371600"/>
            <a:ext cx="8912352" cy="4914288"/>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1850172"/>
            <a:ext cx="8534400" cy="4093428"/>
          </a:xfrm>
          <a:prstGeom prst="rect">
            <a:avLst/>
          </a:prstGeom>
          <a:noFill/>
        </p:spPr>
        <p:txBody>
          <a:bodyPr wrap="square" rtlCol="0">
            <a:spAutoFit/>
          </a:bodyPr>
          <a:lstStyle/>
          <a:p>
            <a:pPr algn="just"/>
            <a:r>
              <a:rPr lang="en-US" sz="2000" dirty="0">
                <a:solidFill>
                  <a:srgbClr val="1F497D"/>
                </a:solidFill>
              </a:rPr>
              <a:t>Antennas are made in various </a:t>
            </a:r>
            <a:r>
              <a:rPr lang="en-US" sz="2000" b="1" dirty="0">
                <a:solidFill>
                  <a:srgbClr val="FF0000"/>
                </a:solidFill>
              </a:rPr>
              <a:t>shapes and sizes </a:t>
            </a:r>
            <a:r>
              <a:rPr lang="en-US" sz="2000" dirty="0">
                <a:solidFill>
                  <a:srgbClr val="1F497D"/>
                </a:solidFill>
              </a:rPr>
              <a:t>(Fig. 9-2) and are used in radio and television broadcasting and reception, radio-wave communication systems, cellular telephones, radar systems, and </a:t>
            </a:r>
            <a:r>
              <a:rPr lang="en-US" sz="2000" dirty="0" err="1">
                <a:solidFill>
                  <a:srgbClr val="1F497D"/>
                </a:solidFill>
              </a:rPr>
              <a:t>anticollision</a:t>
            </a:r>
            <a:r>
              <a:rPr lang="en-US" sz="2000" dirty="0">
                <a:solidFill>
                  <a:srgbClr val="1F497D"/>
                </a:solidFill>
              </a:rPr>
              <a:t> automobile sensors, among many other applications. </a:t>
            </a:r>
          </a:p>
          <a:p>
            <a:endParaRPr lang="en-US" sz="2000" dirty="0">
              <a:solidFill>
                <a:srgbClr val="1F497D"/>
              </a:solidFill>
            </a:endParaRPr>
          </a:p>
          <a:p>
            <a:pPr algn="just"/>
            <a:r>
              <a:rPr lang="en-US" sz="2000" dirty="0">
                <a:solidFill>
                  <a:srgbClr val="1F497D"/>
                </a:solidFill>
              </a:rPr>
              <a:t>The radiation and impedance properties of an antenna are governed by its shape, size, and material properties. </a:t>
            </a:r>
          </a:p>
          <a:p>
            <a:pPr algn="just"/>
            <a:endParaRPr lang="en-US" sz="2000" dirty="0">
              <a:solidFill>
                <a:srgbClr val="1F497D"/>
              </a:solidFill>
            </a:endParaRPr>
          </a:p>
          <a:p>
            <a:pPr algn="just"/>
            <a:r>
              <a:rPr lang="en-US" sz="2000" dirty="0">
                <a:solidFill>
                  <a:srgbClr val="1F497D"/>
                </a:solidFill>
              </a:rPr>
              <a:t>The dimensions of an antenna are usually measured in units of λ of the wave it is launching or receiving; a 1 m long dipole antenna operating at a wavelength λ = 2 m exhibits the same properties as a 1 cm long dipole operating at λ = 2 cm (Hence, in most of our discussions in this chapter, we refer to antenna dimensions in wavelength units).</a:t>
            </a:r>
          </a:p>
        </p:txBody>
      </p:sp>
    </p:spTree>
    <p:extLst>
      <p:ext uri="{BB962C8B-B14F-4D97-AF65-F5344CB8AC3E}">
        <p14:creationId xmlns:p14="http://schemas.microsoft.com/office/powerpoint/2010/main" val="2468102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anchor="ctr">
            <a:normAutofit/>
          </a:bodyPr>
          <a:lstStyle/>
          <a:p>
            <a:r>
              <a:rPr lang="en-US" dirty="0"/>
              <a:t>Examples of Antennas</a:t>
            </a:r>
          </a:p>
        </p:txBody>
      </p:sp>
      <p:pic>
        <p:nvPicPr>
          <p:cNvPr id="3074" name="Picture 2"/>
          <p:cNvPicPr>
            <a:picLocks noGrp="1" noChangeAspect="1" noChangeArrowheads="1"/>
          </p:cNvPicPr>
          <p:nvPr>
            <p:ph sz="quarter" idx="1"/>
          </p:nvPr>
        </p:nvPicPr>
        <p:blipFill>
          <a:blip r:embed="rId2" cstate="print"/>
          <a:srcRect/>
          <a:stretch>
            <a:fillRect/>
          </a:stretch>
        </p:blipFill>
        <p:spPr bwMode="auto">
          <a:xfrm>
            <a:off x="132629" y="1926752"/>
            <a:ext cx="9007169" cy="447576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76200" y="1"/>
            <a:ext cx="2673495" cy="3048000"/>
          </a:xfrm>
          <a:prstGeom prst="rect">
            <a:avLst/>
          </a:prstGeom>
        </p:spPr>
      </p:pic>
      <p:pic>
        <p:nvPicPr>
          <p:cNvPr id="4" name="Picture 3"/>
          <p:cNvPicPr>
            <a:picLocks noChangeAspect="1"/>
          </p:cNvPicPr>
          <p:nvPr/>
        </p:nvPicPr>
        <p:blipFill>
          <a:blip r:embed="rId3"/>
          <a:stretch>
            <a:fillRect/>
          </a:stretch>
        </p:blipFill>
        <p:spPr>
          <a:xfrm>
            <a:off x="3048000" y="152400"/>
            <a:ext cx="2708100" cy="2730867"/>
          </a:xfrm>
          <a:prstGeom prst="rect">
            <a:avLst/>
          </a:prstGeom>
        </p:spPr>
      </p:pic>
      <p:pic>
        <p:nvPicPr>
          <p:cNvPr id="5" name="Picture 4"/>
          <p:cNvPicPr>
            <a:picLocks noChangeAspect="1"/>
          </p:cNvPicPr>
          <p:nvPr/>
        </p:nvPicPr>
        <p:blipFill>
          <a:blip r:embed="rId4"/>
          <a:stretch>
            <a:fillRect/>
          </a:stretch>
        </p:blipFill>
        <p:spPr>
          <a:xfrm>
            <a:off x="6096000" y="152401"/>
            <a:ext cx="2813092" cy="3200399"/>
          </a:xfrm>
          <a:prstGeom prst="rect">
            <a:avLst/>
          </a:prstGeom>
        </p:spPr>
      </p:pic>
      <p:pic>
        <p:nvPicPr>
          <p:cNvPr id="6" name="Picture 5"/>
          <p:cNvPicPr>
            <a:picLocks noChangeAspect="1"/>
          </p:cNvPicPr>
          <p:nvPr/>
        </p:nvPicPr>
        <p:blipFill>
          <a:blip r:embed="rId5"/>
          <a:stretch>
            <a:fillRect/>
          </a:stretch>
        </p:blipFill>
        <p:spPr>
          <a:xfrm>
            <a:off x="76201" y="3352800"/>
            <a:ext cx="4470090" cy="3352800"/>
          </a:xfrm>
          <a:prstGeom prst="rect">
            <a:avLst/>
          </a:prstGeom>
        </p:spPr>
      </p:pic>
      <p:pic>
        <p:nvPicPr>
          <p:cNvPr id="7" name="Picture 6"/>
          <p:cNvPicPr>
            <a:picLocks noChangeAspect="1"/>
          </p:cNvPicPr>
          <p:nvPr/>
        </p:nvPicPr>
        <p:blipFill>
          <a:blip r:embed="rId6"/>
          <a:stretch>
            <a:fillRect/>
          </a:stretch>
        </p:blipFill>
        <p:spPr>
          <a:xfrm>
            <a:off x="4546290" y="3200400"/>
            <a:ext cx="4516728" cy="3657599"/>
          </a:xfrm>
          <a:prstGeom prst="rect">
            <a:avLst/>
          </a:prstGeom>
        </p:spPr>
      </p:pic>
    </p:spTree>
    <p:extLst>
      <p:ext uri="{BB962C8B-B14F-4D97-AF65-F5344CB8AC3E}">
        <p14:creationId xmlns:p14="http://schemas.microsoft.com/office/powerpoint/2010/main" val="17965870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541277" y="3941591"/>
            <a:ext cx="8265641" cy="2535409"/>
          </a:xfrm>
          <a:prstGeom prst="rect">
            <a:avLst/>
          </a:prstGeom>
        </p:spPr>
      </p:pic>
      <p:sp>
        <p:nvSpPr>
          <p:cNvPr id="7" name="TextBox 6"/>
          <p:cNvSpPr txBox="1"/>
          <p:nvPr/>
        </p:nvSpPr>
        <p:spPr>
          <a:xfrm>
            <a:off x="228600" y="1566208"/>
            <a:ext cx="3581400" cy="1631216"/>
          </a:xfrm>
          <a:prstGeom prst="rect">
            <a:avLst/>
          </a:prstGeom>
          <a:noFill/>
        </p:spPr>
        <p:txBody>
          <a:bodyPr wrap="square" rtlCol="0">
            <a:spAutoFit/>
          </a:bodyPr>
          <a:lstStyle/>
          <a:p>
            <a:pPr algn="just"/>
            <a:r>
              <a:rPr lang="en-US" sz="2000" dirty="0">
                <a:solidFill>
                  <a:srgbClr val="1F497D"/>
                </a:solidFill>
              </a:rPr>
              <a:t>Our project:</a:t>
            </a:r>
          </a:p>
          <a:p>
            <a:pPr algn="just"/>
            <a:r>
              <a:rPr lang="en-US" sz="2000" dirty="0">
                <a:solidFill>
                  <a:srgbClr val="1F497D"/>
                </a:solidFill>
              </a:rPr>
              <a:t>PIFA (Planar Inverted F Antenna) is one of the most used in mobile devices, fundamentally for it reduced size. </a:t>
            </a:r>
            <a:r>
              <a:rPr lang="en-US" sz="1400" dirty="0">
                <a:solidFill>
                  <a:srgbClr val="1F497D"/>
                </a:solidFill>
              </a:rPr>
              <a:t>(details later)</a:t>
            </a:r>
          </a:p>
        </p:txBody>
      </p:sp>
      <p:pic>
        <p:nvPicPr>
          <p:cNvPr id="9" name="Picture 8"/>
          <p:cNvPicPr>
            <a:picLocks noChangeAspect="1"/>
          </p:cNvPicPr>
          <p:nvPr/>
        </p:nvPicPr>
        <p:blipFill>
          <a:blip r:embed="rId3"/>
          <a:stretch>
            <a:fillRect/>
          </a:stretch>
        </p:blipFill>
        <p:spPr>
          <a:xfrm>
            <a:off x="4334737" y="76273"/>
            <a:ext cx="4656863" cy="3657527"/>
          </a:xfrm>
          <a:prstGeom prst="rect">
            <a:avLst/>
          </a:prstGeom>
          <a:ln/>
        </p:spPr>
        <p:style>
          <a:lnRef idx="2">
            <a:schemeClr val="accent4"/>
          </a:lnRef>
          <a:fillRef idx="1">
            <a:schemeClr val="lt1"/>
          </a:fillRef>
          <a:effectRef idx="0">
            <a:schemeClr val="accent4"/>
          </a:effectRef>
          <a:fontRef idx="minor">
            <a:schemeClr val="dk1"/>
          </a:fontRef>
        </p:style>
      </p:pic>
    </p:spTree>
    <p:extLst>
      <p:ext uri="{BB962C8B-B14F-4D97-AF65-F5344CB8AC3E}">
        <p14:creationId xmlns:p14="http://schemas.microsoft.com/office/powerpoint/2010/main" val="20065424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8610600" cy="990600"/>
          </a:xfrm>
        </p:spPr>
        <p:txBody>
          <a:bodyPr>
            <a:normAutofit fontScale="90000"/>
          </a:bodyPr>
          <a:lstStyle/>
          <a:p>
            <a:pPr algn="just"/>
            <a:r>
              <a:rPr lang="en-US" dirty="0"/>
              <a:t>MIMO, </a:t>
            </a:r>
            <a:r>
              <a:rPr lang="en-US" sz="2000" dirty="0"/>
              <a:t>or Multiple Input Multiple Output, utilizes multiple antennas at both the transmitter and the receiver (smartphone) to increase link reliability and spectral efficiency.</a:t>
            </a:r>
          </a:p>
        </p:txBody>
      </p:sp>
      <p:pic>
        <p:nvPicPr>
          <p:cNvPr id="3" name="Picture 2"/>
          <p:cNvPicPr>
            <a:picLocks noChangeAspect="1"/>
          </p:cNvPicPr>
          <p:nvPr/>
        </p:nvPicPr>
        <p:blipFill>
          <a:blip r:embed="rId2"/>
          <a:stretch>
            <a:fillRect/>
          </a:stretch>
        </p:blipFill>
        <p:spPr>
          <a:xfrm>
            <a:off x="205197" y="1688488"/>
            <a:ext cx="3528604" cy="3569312"/>
          </a:xfrm>
          <a:prstGeom prst="rect">
            <a:avLst/>
          </a:prstGeom>
        </p:spPr>
      </p:pic>
      <p:pic>
        <p:nvPicPr>
          <p:cNvPr id="4" name="Picture 3"/>
          <p:cNvPicPr>
            <a:picLocks noChangeAspect="1"/>
          </p:cNvPicPr>
          <p:nvPr/>
        </p:nvPicPr>
        <p:blipFill>
          <a:blip r:embed="rId3"/>
          <a:stretch>
            <a:fillRect/>
          </a:stretch>
        </p:blipFill>
        <p:spPr>
          <a:xfrm>
            <a:off x="4114800" y="1905000"/>
            <a:ext cx="4772025" cy="4391025"/>
          </a:xfrm>
          <a:prstGeom prst="rect">
            <a:avLst/>
          </a:prstGeom>
        </p:spPr>
      </p:pic>
    </p:spTree>
    <p:extLst>
      <p:ext uri="{BB962C8B-B14F-4D97-AF65-F5344CB8AC3E}">
        <p14:creationId xmlns:p14="http://schemas.microsoft.com/office/powerpoint/2010/main" val="4840272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153400" cy="990600"/>
          </a:xfrm>
        </p:spPr>
        <p:txBody>
          <a:bodyPr/>
          <a:lstStyle/>
          <a:p>
            <a:r>
              <a:rPr lang="en-US" dirty="0"/>
              <a:t>Antenna Properties</a:t>
            </a:r>
          </a:p>
        </p:txBody>
      </p:sp>
      <p:sp>
        <p:nvSpPr>
          <p:cNvPr id="4" name="TextBox 3"/>
          <p:cNvSpPr txBox="1"/>
          <p:nvPr/>
        </p:nvSpPr>
        <p:spPr>
          <a:xfrm>
            <a:off x="76200" y="1600200"/>
            <a:ext cx="4495800" cy="1631216"/>
          </a:xfrm>
          <a:prstGeom prst="rect">
            <a:avLst/>
          </a:prstGeom>
          <a:noFill/>
        </p:spPr>
        <p:txBody>
          <a:bodyPr wrap="square" rtlCol="0">
            <a:spAutoFit/>
          </a:bodyPr>
          <a:lstStyle/>
          <a:p>
            <a:pPr algn="just"/>
            <a:r>
              <a:rPr lang="en-US" sz="2000" dirty="0">
                <a:solidFill>
                  <a:srgbClr val="0070C0"/>
                </a:solidFill>
              </a:rPr>
              <a:t>1.  </a:t>
            </a:r>
            <a:r>
              <a:rPr lang="en-US" sz="2000" dirty="0">
                <a:solidFill>
                  <a:srgbClr val="1F497D"/>
                </a:solidFill>
              </a:rPr>
              <a:t>An antenna is a </a:t>
            </a:r>
            <a:r>
              <a:rPr lang="en-US" sz="2000" b="1" dirty="0">
                <a:solidFill>
                  <a:srgbClr val="FF0000"/>
                </a:solidFill>
              </a:rPr>
              <a:t>transducer</a:t>
            </a:r>
            <a:r>
              <a:rPr lang="en-US" sz="2000" b="1" i="1" dirty="0">
                <a:solidFill>
                  <a:srgbClr val="1F497D"/>
                </a:solidFill>
              </a:rPr>
              <a:t> </a:t>
            </a:r>
            <a:r>
              <a:rPr lang="en-US" sz="2000" dirty="0">
                <a:solidFill>
                  <a:srgbClr val="1F497D"/>
                </a:solidFill>
              </a:rPr>
              <a:t>that converts a guided wave propagating on a transmission line into an electromagnetic wave propagating in an unbounded medium (usually free space), or vice versa.</a:t>
            </a:r>
          </a:p>
        </p:txBody>
      </p:sp>
      <p:sp>
        <p:nvSpPr>
          <p:cNvPr id="6" name="TextBox 5"/>
          <p:cNvSpPr txBox="1"/>
          <p:nvPr/>
        </p:nvSpPr>
        <p:spPr>
          <a:xfrm>
            <a:off x="76200" y="3429000"/>
            <a:ext cx="4495800" cy="3170099"/>
          </a:xfrm>
          <a:prstGeom prst="rect">
            <a:avLst/>
          </a:prstGeom>
          <a:noFill/>
        </p:spPr>
        <p:txBody>
          <a:bodyPr wrap="square" rtlCol="0">
            <a:spAutoFit/>
          </a:bodyPr>
          <a:lstStyle/>
          <a:p>
            <a:pPr algn="just"/>
            <a:r>
              <a:rPr lang="en-US" sz="2000" dirty="0">
                <a:solidFill>
                  <a:schemeClr val="tx2"/>
                </a:solidFill>
              </a:rPr>
              <a:t>2.  Most antennas are </a:t>
            </a:r>
            <a:r>
              <a:rPr lang="en-US" sz="2000" b="1" dirty="0">
                <a:solidFill>
                  <a:srgbClr val="FF0000"/>
                </a:solidFill>
              </a:rPr>
              <a:t>reciprocal devices, </a:t>
            </a:r>
            <a:r>
              <a:rPr lang="en-US" sz="2000" dirty="0">
                <a:solidFill>
                  <a:srgbClr val="1F497D"/>
                </a:solidFill>
              </a:rPr>
              <a:t>exhibiting the same radiation pattern for transmission as for reception.</a:t>
            </a:r>
          </a:p>
          <a:p>
            <a:endParaRPr lang="en-US" sz="2000" dirty="0">
              <a:solidFill>
                <a:srgbClr val="1F497D"/>
              </a:solidFill>
            </a:endParaRPr>
          </a:p>
          <a:p>
            <a:pPr algn="just"/>
            <a:r>
              <a:rPr lang="en-US" sz="2000" dirty="0">
                <a:solidFill>
                  <a:srgbClr val="1F497D"/>
                </a:solidFill>
              </a:rPr>
              <a:t>3.  </a:t>
            </a:r>
            <a:r>
              <a:rPr lang="en-US" sz="2000" dirty="0">
                <a:solidFill>
                  <a:schemeClr val="tx2"/>
                </a:solidFill>
              </a:rPr>
              <a:t>Being a reciprocal device, an antenna, when operating in the receiving mode, can extract from an incident wave only that component of the wave whose electric field matches the </a:t>
            </a:r>
            <a:r>
              <a:rPr lang="en-US" sz="2000" dirty="0">
                <a:solidFill>
                  <a:srgbClr val="FF0000"/>
                </a:solidFill>
              </a:rPr>
              <a:t>antenna polarization </a:t>
            </a:r>
            <a:r>
              <a:rPr lang="en-US" sz="2000" dirty="0">
                <a:solidFill>
                  <a:schemeClr val="tx2"/>
                </a:solidFill>
              </a:rPr>
              <a:t>state.</a:t>
            </a:r>
          </a:p>
        </p:txBody>
      </p:sp>
      <p:pic>
        <p:nvPicPr>
          <p:cNvPr id="4098" name="Picture 2"/>
          <p:cNvPicPr>
            <a:picLocks noGrp="1" noChangeAspect="1" noChangeArrowheads="1"/>
          </p:cNvPicPr>
          <p:nvPr>
            <p:ph sz="quarter" idx="1"/>
          </p:nvPr>
        </p:nvPicPr>
        <p:blipFill>
          <a:blip r:embed="rId2" cstate="print"/>
          <a:srcRect/>
          <a:stretch>
            <a:fillRect/>
          </a:stretch>
        </p:blipFill>
        <p:spPr bwMode="auto">
          <a:xfrm>
            <a:off x="4743560" y="304800"/>
            <a:ext cx="4326304" cy="64770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153400" cy="685800"/>
          </a:xfrm>
        </p:spPr>
        <p:txBody>
          <a:bodyPr>
            <a:normAutofit fontScale="90000"/>
          </a:bodyPr>
          <a:lstStyle/>
          <a:p>
            <a:r>
              <a:rPr lang="en-US" dirty="0"/>
              <a:t>RECIPROCITY THEOREM</a:t>
            </a:r>
            <a:br>
              <a:rPr lang="en-US" dirty="0"/>
            </a:br>
            <a:endParaRPr lang="en-US" dirty="0"/>
          </a:p>
        </p:txBody>
      </p:sp>
      <p:sp>
        <p:nvSpPr>
          <p:cNvPr id="3" name="Rectangle 2"/>
          <p:cNvSpPr/>
          <p:nvPr/>
        </p:nvSpPr>
        <p:spPr>
          <a:xfrm>
            <a:off x="381000" y="1524000"/>
            <a:ext cx="8534400" cy="5324535"/>
          </a:xfrm>
          <a:prstGeom prst="rect">
            <a:avLst/>
          </a:prstGeom>
        </p:spPr>
        <p:txBody>
          <a:bodyPr wrap="square">
            <a:spAutoFit/>
          </a:bodyPr>
          <a:lstStyle/>
          <a:p>
            <a:pPr algn="just"/>
            <a:r>
              <a:rPr lang="en-US" sz="2000" dirty="0">
                <a:solidFill>
                  <a:srgbClr val="0070C0"/>
                </a:solidFill>
              </a:rPr>
              <a:t>Statement: "In any linear and bilateral network consisting the linear and bilateral impedance the ratio of voltage V applied between any two terminals to the current I measured in any branch is same as the ratio V to I obtained by interchanging the positions of voltage source and the ammeter used for current measurement."</a:t>
            </a:r>
          </a:p>
          <a:p>
            <a:endParaRPr lang="en-US" sz="2000" dirty="0">
              <a:solidFill>
                <a:srgbClr val="0070C0"/>
              </a:solidFill>
            </a:endParaRPr>
          </a:p>
          <a:p>
            <a:pPr algn="just"/>
            <a:r>
              <a:rPr lang="en-US" sz="2000" dirty="0">
                <a:solidFill>
                  <a:srgbClr val="0070C0"/>
                </a:solidFill>
              </a:rPr>
              <a:t>The ratio V to I is generally called transfer impedance. Here both the voltage source and ammeter are assumed to have zero impedance. This theorem holds good if both, voltage source and ammeter have same internal impedances.</a:t>
            </a:r>
          </a:p>
          <a:p>
            <a:endParaRPr lang="en-US" sz="2000" dirty="0">
              <a:solidFill>
                <a:srgbClr val="0070C0"/>
              </a:solidFill>
            </a:endParaRPr>
          </a:p>
          <a:p>
            <a:pPr algn="just"/>
            <a:r>
              <a:rPr lang="en-US" sz="2000" dirty="0">
                <a:solidFill>
                  <a:srgbClr val="0070C0"/>
                </a:solidFill>
              </a:rPr>
              <a:t>This theorem is equally useful in the circuit theory as well as the field theory. Let us consider that the antenna system is represented as a 4-terminal network with pair of terminals at input and another pair of terminals at the output. It is also called two port network as pair of terminals is defined as port. The 4-terminal representation of the antenna system is as shown in the Fig. 10(a). Note that the pair of terminals or ports are nothing but the terminals of the dipoles as shown in the Fig. 10 (b).</a:t>
            </a:r>
          </a:p>
        </p:txBody>
      </p:sp>
    </p:spTree>
    <p:extLst>
      <p:ext uri="{BB962C8B-B14F-4D97-AF65-F5344CB8AC3E}">
        <p14:creationId xmlns:p14="http://schemas.microsoft.com/office/powerpoint/2010/main" val="127227607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7112F7D41B13E4785F9979A35F7E50C" ma:contentTypeVersion="2" ma:contentTypeDescription="Create a new document." ma:contentTypeScope="" ma:versionID="7c71a06543765e0408fd0e76cc60cf2d">
  <xsd:schema xmlns:xsd="http://www.w3.org/2001/XMLSchema" xmlns:xs="http://www.w3.org/2001/XMLSchema" xmlns:p="http://schemas.microsoft.com/office/2006/metadata/properties" xmlns:ns2="7d20dd7b-ef9a-4d0a-b1be-71e30c1721f0" targetNamespace="http://schemas.microsoft.com/office/2006/metadata/properties" ma:root="true" ma:fieldsID="424f5fb85af30938f0feeeceac83b97c" ns2:_="">
    <xsd:import namespace="7d20dd7b-ef9a-4d0a-b1be-71e30c1721f0"/>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20dd7b-ef9a-4d0a-b1be-71e30c1721f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09A9E6C-2366-4F10-96EB-0FFC583590CC}">
  <ds:schemaRefs>
    <ds:schemaRef ds:uri="http://schemas.microsoft.com/sharepoint/v3/contenttype/forms"/>
  </ds:schemaRefs>
</ds:datastoreItem>
</file>

<file path=customXml/itemProps2.xml><?xml version="1.0" encoding="utf-8"?>
<ds:datastoreItem xmlns:ds="http://schemas.openxmlformats.org/officeDocument/2006/customXml" ds:itemID="{F6695A7E-3F8F-49F5-98CE-F8439A972D9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d20dd7b-ef9a-4d0a-b1be-71e30c1721f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68FC123-665C-4952-8315-AF703FB46BD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Median</Template>
  <TotalTime>18293</TotalTime>
  <Words>971</Words>
  <Application>Microsoft Office PowerPoint</Application>
  <PresentationFormat>On-screen Show (4:3)</PresentationFormat>
  <Paragraphs>56</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Median</vt:lpstr>
      <vt:lpstr>9. Radiation &amp; Antennas</vt:lpstr>
      <vt:lpstr>Overview</vt:lpstr>
      <vt:lpstr>PowerPoint Presentation</vt:lpstr>
      <vt:lpstr>Examples of Antennas</vt:lpstr>
      <vt:lpstr>PowerPoint Presentation</vt:lpstr>
      <vt:lpstr>PowerPoint Presentation</vt:lpstr>
      <vt:lpstr>MIMO, or Multiple Input Multiple Output, utilizes multiple antennas at both the transmitter and the receiver (smartphone) to increase link reliability and spectral efficiency.</vt:lpstr>
      <vt:lpstr>Antenna Properties</vt:lpstr>
      <vt:lpstr>RECIPROCITY THEOREM </vt:lpstr>
      <vt:lpstr>PowerPoint Presentation</vt:lpstr>
      <vt:lpstr>PowerPoint Presentation</vt:lpstr>
      <vt:lpstr>Far-Field Approximation</vt:lpstr>
      <vt:lpstr>Near and Far Field Regions</vt:lpstr>
      <vt:lpstr>PowerPoint Presentation</vt:lpstr>
      <vt:lpstr>Radiation 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EECS 215: Introduction to Circuits</dc:title>
  <dc:creator>jphilli</dc:creator>
  <cp:lastModifiedBy>Omar Saraereh</cp:lastModifiedBy>
  <cp:revision>167</cp:revision>
  <dcterms:created xsi:type="dcterms:W3CDTF">2010-03-29T16:07:11Z</dcterms:created>
  <dcterms:modified xsi:type="dcterms:W3CDTF">2020-11-12T23:32:57Z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0x010100D7112F7D41B13E4785F9979A35F7E50C</vt:lpwstr>
  </property>
</Properties>
</file>