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24"/>
  </p:notesMasterIdLst>
  <p:sldIdLst>
    <p:sldId id="360" r:id="rId2"/>
    <p:sldId id="368" r:id="rId3"/>
    <p:sldId id="369" r:id="rId4"/>
    <p:sldId id="361" r:id="rId5"/>
    <p:sldId id="370" r:id="rId6"/>
    <p:sldId id="362" r:id="rId7"/>
    <p:sldId id="371" r:id="rId8"/>
    <p:sldId id="372" r:id="rId9"/>
    <p:sldId id="373" r:id="rId10"/>
    <p:sldId id="374" r:id="rId11"/>
    <p:sldId id="375" r:id="rId12"/>
    <p:sldId id="376" r:id="rId13"/>
    <p:sldId id="363" r:id="rId14"/>
    <p:sldId id="377" r:id="rId15"/>
    <p:sldId id="378" r:id="rId16"/>
    <p:sldId id="379" r:id="rId17"/>
    <p:sldId id="380" r:id="rId18"/>
    <p:sldId id="364" r:id="rId19"/>
    <p:sldId id="365" r:id="rId20"/>
    <p:sldId id="381" r:id="rId21"/>
    <p:sldId id="367" r:id="rId22"/>
    <p:sldId id="38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52889-7E82-4C15-B3F9-FE94BD10B7BD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3415C-2120-44EA-B4D5-CF87D5787A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369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68CB3A0-8F23-4335-BA18-2F858D2F9CEA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8CB3A0-8F23-4335-BA18-2F858D2F9CEA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68CB3A0-8F23-4335-BA18-2F858D2F9CEA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68CB3A0-8F23-4335-BA18-2F858D2F9CEA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68CB3A0-8F23-4335-BA18-2F858D2F9CEA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68CB3A0-8F23-4335-BA18-2F858D2F9CEA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tif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by Aperture Antennas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600200"/>
            <a:ext cx="3457575" cy="51097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1604596"/>
            <a:ext cx="2857500" cy="39719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360" y="4340469"/>
            <a:ext cx="3124200" cy="2476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8909" y="1840889"/>
            <a:ext cx="1809750" cy="1714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5074" y="715104"/>
            <a:ext cx="5933926" cy="15647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5249" y="2566533"/>
            <a:ext cx="5973751" cy="398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5102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424" y="1636100"/>
            <a:ext cx="6013576" cy="499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395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5124" y="1592966"/>
            <a:ext cx="5973751" cy="381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64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0716" y="228600"/>
            <a:ext cx="4134668" cy="55626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68" y="2667000"/>
            <a:ext cx="4858651" cy="3124200"/>
          </a:xfrm>
          <a:prstGeom prst="rect">
            <a:avLst/>
          </a:prstGeom>
          <a:ln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2590800" cy="304800"/>
          </a:xfrm>
        </p:spPr>
        <p:txBody>
          <a:bodyPr>
            <a:noAutofit/>
          </a:bodyPr>
          <a:lstStyle/>
          <a:p>
            <a:r>
              <a:rPr lang="en-US" sz="2800" b="1" dirty="0" err="1" smtClean="0"/>
              <a:t>Beamwidth</a:t>
            </a:r>
            <a:endParaRPr lang="en-US" sz="2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652952"/>
            <a:ext cx="6013576" cy="10863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2514600"/>
            <a:ext cx="5973751" cy="414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1953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037" y="685800"/>
            <a:ext cx="5933926" cy="559130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4609585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654932"/>
            <a:ext cx="6917524" cy="4136267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4358955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1" y="334349"/>
            <a:ext cx="6400800" cy="6189301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6915043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609600"/>
            <a:ext cx="4873752" cy="609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Examples of Radiation Patterns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2209800"/>
            <a:ext cx="38138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Circular aperture has circular beam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4495800"/>
            <a:ext cx="3886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Cylindrical reflector has narrow beam along length direction and wide beam along its width direction  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3200400"/>
            <a:ext cx="3886200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In each principal plane, </a:t>
            </a:r>
            <a:r>
              <a:rPr lang="en-US" sz="2000" dirty="0" err="1" smtClean="0">
                <a:solidFill>
                  <a:schemeClr val="tx2"/>
                </a:solidFill>
              </a:rPr>
              <a:t>beamwidth</a:t>
            </a:r>
            <a:r>
              <a:rPr lang="en-US" sz="2000" dirty="0" smtClean="0">
                <a:solidFill>
                  <a:schemeClr val="tx2"/>
                </a:solidFill>
              </a:rPr>
              <a:t> is inversely proportional to antenna dimension in that plane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4198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4029" y="1524000"/>
            <a:ext cx="4441371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Directivity &amp; Effective Area</a:t>
            </a:r>
            <a:endParaRPr lang="en-US" dirty="0"/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1349" y="1600200"/>
            <a:ext cx="6201301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2602" y="55681"/>
            <a:ext cx="5677952" cy="3331284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2400" y="1600200"/>
            <a:ext cx="3124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rgbClr val="FF0000"/>
                </a:solidFill>
              </a:rPr>
              <a:t>Instead of calculating the radiated fields </a:t>
            </a:r>
            <a:r>
              <a:rPr lang="en-US" sz="2000" i="1" dirty="0" smtClean="0">
                <a:solidFill>
                  <a:srgbClr val="FF0000"/>
                </a:solidFill>
              </a:rPr>
              <a:t>E</a:t>
            </a:r>
            <a:r>
              <a:rPr lang="en-US" sz="2000" dirty="0" smtClean="0">
                <a:solidFill>
                  <a:srgbClr val="FF0000"/>
                </a:solidFill>
              </a:rPr>
              <a:t> and </a:t>
            </a:r>
            <a:r>
              <a:rPr lang="en-US" sz="2000" i="1" dirty="0" smtClean="0">
                <a:solidFill>
                  <a:srgbClr val="FF0000"/>
                </a:solidFill>
              </a:rPr>
              <a:t>H</a:t>
            </a:r>
            <a:r>
              <a:rPr lang="en-US" sz="2000" dirty="0" smtClean="0">
                <a:solidFill>
                  <a:srgbClr val="FF0000"/>
                </a:solidFill>
              </a:rPr>
              <a:t> at </a:t>
            </a:r>
            <a:r>
              <a:rPr lang="en-US" sz="2000" i="1" dirty="0" smtClean="0">
                <a:solidFill>
                  <a:srgbClr val="FF0000"/>
                </a:solidFill>
              </a:rPr>
              <a:t>Q</a:t>
            </a:r>
            <a:r>
              <a:rPr lang="en-US" sz="2000" dirty="0" smtClean="0">
                <a:solidFill>
                  <a:srgbClr val="FF0000"/>
                </a:solidFill>
              </a:rPr>
              <a:t> due to currents in the antenna, with apertures it is also possible to relate the radiated fields to the electric field distribution across the aperture. </a:t>
            </a:r>
            <a:r>
              <a:rPr lang="en-US" i="1" dirty="0" smtClean="0">
                <a:solidFill>
                  <a:srgbClr val="FF0000"/>
                </a:solidFill>
              </a:rPr>
              <a:t>(The </a:t>
            </a:r>
            <a:r>
              <a:rPr lang="en-US" i="1" dirty="0">
                <a:solidFill>
                  <a:srgbClr val="FF0000"/>
                </a:solidFill>
              </a:rPr>
              <a:t>source of radiation is the electric-field distribution across </a:t>
            </a:r>
            <a:r>
              <a:rPr lang="en-US" i="1" dirty="0" smtClean="0">
                <a:solidFill>
                  <a:srgbClr val="FF0000"/>
                </a:solidFill>
              </a:rPr>
              <a:t>the aperture)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07079" y="3657600"/>
            <a:ext cx="554899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solidFill>
                  <a:schemeClr val="tx2"/>
                </a:solidFill>
              </a:rPr>
              <a:t>The </a:t>
            </a:r>
            <a:r>
              <a:rPr lang="en-US" dirty="0">
                <a:solidFill>
                  <a:schemeClr val="tx2"/>
                </a:solidFill>
              </a:rPr>
              <a:t>horn antenna shown </a:t>
            </a:r>
            <a:r>
              <a:rPr lang="en-US" dirty="0" smtClean="0">
                <a:solidFill>
                  <a:schemeClr val="tx2"/>
                </a:solidFill>
              </a:rPr>
              <a:t>above is connected </a:t>
            </a:r>
            <a:r>
              <a:rPr lang="en-US" dirty="0">
                <a:solidFill>
                  <a:schemeClr val="tx2"/>
                </a:solidFill>
              </a:rPr>
              <a:t>to a source through a coaxial transmission line, </a:t>
            </a:r>
            <a:r>
              <a:rPr lang="en-US" dirty="0" smtClean="0">
                <a:solidFill>
                  <a:schemeClr val="tx2"/>
                </a:solidFill>
              </a:rPr>
              <a:t>with the </a:t>
            </a:r>
            <a:r>
              <a:rPr lang="en-US" dirty="0">
                <a:solidFill>
                  <a:schemeClr val="tx2"/>
                </a:solidFill>
              </a:rPr>
              <a:t>outer conductor of the line connected to the metal body </a:t>
            </a:r>
            <a:r>
              <a:rPr lang="en-US" dirty="0" smtClean="0">
                <a:solidFill>
                  <a:schemeClr val="tx2"/>
                </a:solidFill>
              </a:rPr>
              <a:t>of the </a:t>
            </a:r>
            <a:r>
              <a:rPr lang="en-US" dirty="0">
                <a:solidFill>
                  <a:schemeClr val="tx2"/>
                </a:solidFill>
              </a:rPr>
              <a:t>horn and the inner conductor made to protrude, </a:t>
            </a:r>
            <a:r>
              <a:rPr lang="en-US" dirty="0" smtClean="0">
                <a:solidFill>
                  <a:schemeClr val="tx2"/>
                </a:solidFill>
              </a:rPr>
              <a:t>through a </a:t>
            </a:r>
            <a:r>
              <a:rPr lang="en-US" dirty="0">
                <a:solidFill>
                  <a:schemeClr val="tx2"/>
                </a:solidFill>
              </a:rPr>
              <a:t>small hole, partially into the throat end of the horn. </a:t>
            </a:r>
            <a:r>
              <a:rPr lang="en-US" dirty="0" smtClean="0">
                <a:solidFill>
                  <a:schemeClr val="tx2"/>
                </a:solidFill>
              </a:rPr>
              <a:t>The protruding </a:t>
            </a:r>
            <a:r>
              <a:rPr lang="en-US" dirty="0">
                <a:solidFill>
                  <a:schemeClr val="tx2"/>
                </a:solidFill>
              </a:rPr>
              <a:t>conductor acts as a monopole antenna, </a:t>
            </a:r>
            <a:r>
              <a:rPr lang="en-US" dirty="0" smtClean="0">
                <a:solidFill>
                  <a:schemeClr val="tx2"/>
                </a:solidFill>
              </a:rPr>
              <a:t>generating waves </a:t>
            </a:r>
            <a:r>
              <a:rPr lang="en-US" dirty="0">
                <a:solidFill>
                  <a:schemeClr val="tx2"/>
                </a:solidFill>
              </a:rPr>
              <a:t>that radiate outwardly toward the horn’s aperture. </a:t>
            </a:r>
            <a:r>
              <a:rPr lang="en-US" dirty="0" smtClean="0">
                <a:solidFill>
                  <a:schemeClr val="tx2"/>
                </a:solidFill>
              </a:rPr>
              <a:t>The electric </a:t>
            </a:r>
            <a:r>
              <a:rPr lang="en-US" dirty="0">
                <a:solidFill>
                  <a:schemeClr val="tx2"/>
                </a:solidFill>
              </a:rPr>
              <a:t>field of the wave arriving at the aperture, which </a:t>
            </a:r>
            <a:r>
              <a:rPr lang="en-US" dirty="0" smtClean="0">
                <a:solidFill>
                  <a:schemeClr val="tx2"/>
                </a:solidFill>
              </a:rPr>
              <a:t>may vary </a:t>
            </a:r>
            <a:r>
              <a:rPr lang="en-US" dirty="0">
                <a:solidFill>
                  <a:schemeClr val="tx2"/>
                </a:solidFill>
              </a:rPr>
              <a:t>as a function of </a:t>
            </a:r>
            <a:r>
              <a:rPr lang="en-US" dirty="0" err="1">
                <a:solidFill>
                  <a:schemeClr val="tx2"/>
                </a:solidFill>
              </a:rPr>
              <a:t>x</a:t>
            </a:r>
            <a:r>
              <a:rPr lang="en-US" sz="1600" dirty="0" err="1">
                <a:solidFill>
                  <a:schemeClr val="tx2"/>
                </a:solidFill>
              </a:rPr>
              <a:t>a</a:t>
            </a:r>
            <a:r>
              <a:rPr lang="en-US" dirty="0">
                <a:solidFill>
                  <a:schemeClr val="tx2"/>
                </a:solidFill>
              </a:rPr>
              <a:t> and </a:t>
            </a:r>
            <a:r>
              <a:rPr lang="en-US" dirty="0" err="1">
                <a:solidFill>
                  <a:schemeClr val="tx2"/>
                </a:solidFill>
              </a:rPr>
              <a:t>y</a:t>
            </a:r>
            <a:r>
              <a:rPr lang="en-US" sz="1600" dirty="0" err="1">
                <a:solidFill>
                  <a:schemeClr val="tx2"/>
                </a:solidFill>
              </a:rPr>
              <a:t>a</a:t>
            </a:r>
            <a:r>
              <a:rPr lang="en-US" dirty="0">
                <a:solidFill>
                  <a:schemeClr val="tx2"/>
                </a:solidFill>
              </a:rPr>
              <a:t> over the horn’s aperture, </a:t>
            </a:r>
            <a:r>
              <a:rPr lang="en-US" dirty="0" smtClean="0">
                <a:solidFill>
                  <a:schemeClr val="tx2"/>
                </a:solidFill>
              </a:rPr>
              <a:t>is called </a:t>
            </a:r>
            <a:r>
              <a:rPr lang="en-US" dirty="0">
                <a:solidFill>
                  <a:schemeClr val="tx2"/>
                </a:solidFill>
              </a:rPr>
              <a:t>the electric-field aperture distribution or </a:t>
            </a:r>
            <a:r>
              <a:rPr lang="en-US" dirty="0" smtClean="0">
                <a:solidFill>
                  <a:schemeClr val="tx2"/>
                </a:solidFill>
              </a:rPr>
              <a:t>illumination, 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3887" y="6489267"/>
            <a:ext cx="955800" cy="308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38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676400"/>
            <a:ext cx="8762101" cy="2043307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3888566"/>
            <a:ext cx="7543800" cy="274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3995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od94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144000" cy="5619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61" y="1822227"/>
            <a:ext cx="8258439" cy="3472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417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1853148"/>
            <a:ext cx="8458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/>
                </a:solidFill>
              </a:rPr>
              <a:t>Inside </a:t>
            </a:r>
            <a:r>
              <a:rPr lang="en-US" sz="2000" dirty="0">
                <a:solidFill>
                  <a:schemeClr val="tx2"/>
                </a:solidFill>
              </a:rPr>
              <a:t>the horn, wave propagation is guided by </a:t>
            </a:r>
            <a:r>
              <a:rPr lang="en-US" sz="2000" dirty="0" smtClean="0">
                <a:solidFill>
                  <a:schemeClr val="tx2"/>
                </a:solidFill>
              </a:rPr>
              <a:t>the horn’s </a:t>
            </a:r>
            <a:r>
              <a:rPr lang="en-US" sz="2000" dirty="0">
                <a:solidFill>
                  <a:schemeClr val="tx2"/>
                </a:solidFill>
              </a:rPr>
              <a:t>geometry; but as </a:t>
            </a:r>
            <a:r>
              <a:rPr lang="en-US" sz="2000" dirty="0" smtClean="0">
                <a:solidFill>
                  <a:schemeClr val="tx2"/>
                </a:solidFill>
              </a:rPr>
              <a:t>the wave </a:t>
            </a:r>
            <a:r>
              <a:rPr lang="en-US" sz="2000" dirty="0">
                <a:solidFill>
                  <a:schemeClr val="tx2"/>
                </a:solidFill>
              </a:rPr>
              <a:t>transitions from a </a:t>
            </a:r>
            <a:r>
              <a:rPr lang="en-US" sz="2000" dirty="0" smtClean="0">
                <a:solidFill>
                  <a:schemeClr val="tx2"/>
                </a:solidFill>
              </a:rPr>
              <a:t>guided wave into </a:t>
            </a:r>
            <a:r>
              <a:rPr lang="en-US" sz="2000" dirty="0">
                <a:solidFill>
                  <a:schemeClr val="tx2"/>
                </a:solidFill>
              </a:rPr>
              <a:t>an unbounded wave, every point of its </a:t>
            </a:r>
            <a:r>
              <a:rPr lang="en-US" sz="2000" dirty="0" err="1">
                <a:solidFill>
                  <a:schemeClr val="tx2"/>
                </a:solidFill>
              </a:rPr>
              <a:t>wavefront</a:t>
            </a:r>
            <a:r>
              <a:rPr lang="en-US" sz="2000" dirty="0">
                <a:solidFill>
                  <a:schemeClr val="tx2"/>
                </a:solidFill>
              </a:rPr>
              <a:t> serves </a:t>
            </a:r>
            <a:r>
              <a:rPr lang="en-US" sz="2000" dirty="0" smtClean="0">
                <a:solidFill>
                  <a:schemeClr val="tx2"/>
                </a:solidFill>
              </a:rPr>
              <a:t>as a </a:t>
            </a:r>
            <a:r>
              <a:rPr lang="en-US" sz="2000" dirty="0">
                <a:solidFill>
                  <a:schemeClr val="tx2"/>
                </a:solidFill>
              </a:rPr>
              <a:t>source of spherical secondary wavelets. </a:t>
            </a:r>
            <a:endParaRPr lang="en-US" sz="2000" dirty="0" smtClean="0">
              <a:solidFill>
                <a:schemeClr val="tx2"/>
              </a:solidFill>
            </a:endParaRPr>
          </a:p>
          <a:p>
            <a:pPr algn="just"/>
            <a:endParaRPr lang="en-US" sz="2000" dirty="0">
              <a:solidFill>
                <a:schemeClr val="tx2"/>
              </a:solidFill>
            </a:endParaRPr>
          </a:p>
          <a:p>
            <a:pPr algn="just"/>
            <a:r>
              <a:rPr lang="en-US" sz="2000" dirty="0" smtClean="0">
                <a:solidFill>
                  <a:schemeClr val="tx2"/>
                </a:solidFill>
              </a:rPr>
              <a:t>The </a:t>
            </a:r>
            <a:r>
              <a:rPr lang="en-US" sz="2000" dirty="0">
                <a:solidFill>
                  <a:schemeClr val="tx2"/>
                </a:solidFill>
              </a:rPr>
              <a:t>aperture </a:t>
            </a:r>
            <a:r>
              <a:rPr lang="en-US" sz="2000" dirty="0" smtClean="0">
                <a:solidFill>
                  <a:schemeClr val="tx2"/>
                </a:solidFill>
              </a:rPr>
              <a:t>may then </a:t>
            </a:r>
            <a:r>
              <a:rPr lang="en-US" sz="2000" dirty="0">
                <a:solidFill>
                  <a:schemeClr val="tx2"/>
                </a:solidFill>
              </a:rPr>
              <a:t>be represented as a distribution of isotropic radiators. At </a:t>
            </a:r>
            <a:r>
              <a:rPr lang="en-US" sz="2000" dirty="0" smtClean="0">
                <a:solidFill>
                  <a:schemeClr val="tx2"/>
                </a:solidFill>
              </a:rPr>
              <a:t>a distant </a:t>
            </a:r>
            <a:r>
              <a:rPr lang="en-US" sz="2000" dirty="0">
                <a:solidFill>
                  <a:schemeClr val="tx2"/>
                </a:solidFill>
              </a:rPr>
              <a:t>point Q, the combination of all the waves arriving </a:t>
            </a:r>
            <a:r>
              <a:rPr lang="en-US" sz="2000" dirty="0" smtClean="0">
                <a:solidFill>
                  <a:schemeClr val="tx2"/>
                </a:solidFill>
              </a:rPr>
              <a:t>from all </a:t>
            </a:r>
            <a:r>
              <a:rPr lang="en-US" sz="2000" dirty="0">
                <a:solidFill>
                  <a:schemeClr val="tx2"/>
                </a:solidFill>
              </a:rPr>
              <a:t>of these radiators constitutes the total wave that would </a:t>
            </a:r>
            <a:r>
              <a:rPr lang="en-US" sz="2000" dirty="0" smtClean="0">
                <a:solidFill>
                  <a:schemeClr val="tx2"/>
                </a:solidFill>
              </a:rPr>
              <a:t>be observed </a:t>
            </a:r>
            <a:r>
              <a:rPr lang="en-US" sz="2000" dirty="0">
                <a:solidFill>
                  <a:schemeClr val="tx2"/>
                </a:solidFill>
              </a:rPr>
              <a:t>by a receiver placed at that </a:t>
            </a:r>
            <a:r>
              <a:rPr lang="en-US" sz="2000" dirty="0" smtClean="0">
                <a:solidFill>
                  <a:schemeClr val="tx2"/>
                </a:solidFill>
              </a:rPr>
              <a:t>point. </a:t>
            </a:r>
          </a:p>
          <a:p>
            <a:pPr algn="just"/>
            <a:endParaRPr lang="en-US" sz="2000" dirty="0">
              <a:solidFill>
                <a:schemeClr val="tx2"/>
              </a:solidFill>
            </a:endParaRPr>
          </a:p>
          <a:p>
            <a:pPr algn="just"/>
            <a:r>
              <a:rPr lang="en-US" sz="2000" dirty="0" smtClean="0">
                <a:solidFill>
                  <a:schemeClr val="tx2"/>
                </a:solidFill>
              </a:rPr>
              <a:t>The </a:t>
            </a:r>
            <a:r>
              <a:rPr lang="en-US" sz="2000" dirty="0">
                <a:solidFill>
                  <a:schemeClr val="tx2"/>
                </a:solidFill>
              </a:rPr>
              <a:t>radiation process described for the horn </a:t>
            </a:r>
            <a:r>
              <a:rPr lang="en-US" sz="2000" dirty="0" smtClean="0">
                <a:solidFill>
                  <a:schemeClr val="tx2"/>
                </a:solidFill>
              </a:rPr>
              <a:t>antenna is </a:t>
            </a:r>
            <a:r>
              <a:rPr lang="en-US" sz="2000" dirty="0">
                <a:solidFill>
                  <a:schemeClr val="tx2"/>
                </a:solidFill>
              </a:rPr>
              <a:t>equally applicable to any aperture upon which </a:t>
            </a:r>
            <a:r>
              <a:rPr lang="en-US" sz="2000" dirty="0" smtClean="0">
                <a:solidFill>
                  <a:schemeClr val="tx2"/>
                </a:solidFill>
              </a:rPr>
              <a:t>an electromagnetic </a:t>
            </a:r>
            <a:r>
              <a:rPr lang="en-US" sz="2000" dirty="0">
                <a:solidFill>
                  <a:schemeClr val="tx2"/>
                </a:solidFill>
              </a:rPr>
              <a:t>wave is </a:t>
            </a:r>
            <a:r>
              <a:rPr lang="en-US" sz="2000" dirty="0" smtClean="0">
                <a:solidFill>
                  <a:schemeClr val="tx2"/>
                </a:solidFill>
              </a:rPr>
              <a:t>incident.</a:t>
            </a:r>
          </a:p>
          <a:p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84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3429000" cy="99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Examples of Aperture Sources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0162" y="179701"/>
            <a:ext cx="4707638" cy="661304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2400" y="1905000"/>
            <a:ext cx="39624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chemeClr val="tx2"/>
                </a:solidFill>
              </a:rPr>
              <a:t>For example, if a light source is used to illuminate an opening in an opaque screen through a collimating lens, as shown in Fig. 9-21(a), the opening becomes a source of secondary spherical wavelets, much like the aperture of the horn antenna. In the case of the parabolic reflector shown in Fig. 9-21(b), it can be described in terms of an imaginary aperture representing the electric-field distribution across a plane in front of the reflector.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" y="3810000"/>
            <a:ext cx="4953000" cy="28931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/>
            <a:r>
              <a:rPr lang="en-US" sz="2000" dirty="0" smtClean="0">
                <a:solidFill>
                  <a:srgbClr val="FF0000"/>
                </a:solidFill>
              </a:rPr>
              <a:t>-</a:t>
            </a:r>
            <a:r>
              <a:rPr lang="en-US" dirty="0" smtClean="0">
                <a:solidFill>
                  <a:srgbClr val="FF0000"/>
                </a:solidFill>
              </a:rPr>
              <a:t>Both methods are applicable at all wavelengths</a:t>
            </a:r>
            <a:r>
              <a:rPr lang="en-US" dirty="0" smtClean="0"/>
              <a:t>, including the visible spectrum.</a:t>
            </a:r>
          </a:p>
          <a:p>
            <a:endParaRPr lang="en-US" i="1" dirty="0">
              <a:solidFill>
                <a:srgbClr val="FF0000"/>
              </a:solidFill>
            </a:endParaRPr>
          </a:p>
          <a:p>
            <a:pPr algn="just"/>
            <a:r>
              <a:rPr lang="en-US" dirty="0" smtClean="0">
                <a:solidFill>
                  <a:srgbClr val="FF0000"/>
                </a:solidFill>
              </a:rPr>
              <a:t>-Validity of Scalar Formulation.  </a:t>
            </a:r>
            <a:r>
              <a:rPr lang="en-US" dirty="0" smtClean="0"/>
              <a:t>The key requirement for the validity of the scalar formulation is that the antenna aperture be at least several wavelengths long along each of its principal dimensions.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tx2"/>
                </a:solidFill>
              </a:rPr>
              <a:t>We will limit our treatment to the scalar formulation.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762000"/>
            <a:ext cx="4876800" cy="2819400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r>
              <a:rPr lang="en-US" sz="2000" dirty="0" smtClean="0"/>
              <a:t>Two types of mathematical formulations are available for computing the electromagnetic fields of waves radiated by apertures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1800" b="1" i="1" dirty="0" smtClean="0">
                <a:solidFill>
                  <a:srgbClr val="FF0000"/>
                </a:solidFill>
              </a:rPr>
              <a:t>a.</a:t>
            </a:r>
            <a:r>
              <a:rPr lang="en-US" sz="1800" i="1" dirty="0" smtClean="0">
                <a:solidFill>
                  <a:srgbClr val="FF0000"/>
                </a:solidFill>
              </a:rPr>
              <a:t> Vector </a:t>
            </a:r>
            <a:r>
              <a:rPr lang="en-US" sz="1800" i="1" dirty="0">
                <a:solidFill>
                  <a:srgbClr val="FF0000"/>
                </a:solidFill>
              </a:rPr>
              <a:t>Formulation based on Maxwell’s equations- accurate, but mathematically involved</a:t>
            </a:r>
            <a:r>
              <a:rPr lang="en-US" sz="1800" i="1" dirty="0" smtClean="0">
                <a:solidFill>
                  <a:srgbClr val="FF0000"/>
                </a:solidFill>
              </a:rPr>
              <a:t>.</a:t>
            </a:r>
            <a:br>
              <a:rPr lang="en-US" sz="1800" i="1" dirty="0" smtClean="0">
                <a:solidFill>
                  <a:srgbClr val="FF0000"/>
                </a:solidFill>
              </a:rPr>
            </a:br>
            <a:r>
              <a:rPr lang="en-US" sz="1800" i="1" dirty="0">
                <a:solidFill>
                  <a:srgbClr val="FF0000"/>
                </a:solidFill>
              </a:rPr>
              <a:t/>
            </a:r>
            <a:br>
              <a:rPr lang="en-US" sz="1800" i="1" dirty="0">
                <a:solidFill>
                  <a:srgbClr val="FF0000"/>
                </a:solidFill>
              </a:rPr>
            </a:br>
            <a:r>
              <a:rPr lang="en-US" sz="1800" b="1" i="1" dirty="0">
                <a:solidFill>
                  <a:srgbClr val="FF0000"/>
                </a:solidFill>
              </a:rPr>
              <a:t>b.</a:t>
            </a:r>
            <a:r>
              <a:rPr lang="en-US" sz="1800" i="1" dirty="0">
                <a:solidFill>
                  <a:srgbClr val="FF0000"/>
                </a:solidFill>
              </a:rPr>
              <a:t>  Scalar Formulation based on Kirchhoff’s work - easier to implement but restricted to large aperture dimensions (relative to the wavelength).</a:t>
            </a:r>
            <a:r>
              <a:rPr lang="en-US" sz="2000" i="1" dirty="0"/>
              <a:t/>
            </a:r>
            <a:br>
              <a:rPr lang="en-US" sz="2000" i="1" dirty="0"/>
            </a:br>
            <a:endParaRPr lang="en-US" sz="2000" i="1" dirty="0"/>
          </a:p>
        </p:txBody>
      </p:sp>
      <p:sp>
        <p:nvSpPr>
          <p:cNvPr id="7" name="Rectangle 6"/>
          <p:cNvSpPr/>
          <p:nvPr/>
        </p:nvSpPr>
        <p:spPr>
          <a:xfrm>
            <a:off x="5562600" y="1904286"/>
            <a:ext cx="3470031" cy="4801314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chemeClr val="tx2"/>
                </a:solidFill>
              </a:rPr>
              <a:t>A distinctive feature of such an antenna is its high </a:t>
            </a:r>
            <a:r>
              <a:rPr lang="en-US" dirty="0" smtClean="0">
                <a:solidFill>
                  <a:schemeClr val="tx2"/>
                </a:solidFill>
              </a:rPr>
              <a:t>directivity and </a:t>
            </a:r>
            <a:r>
              <a:rPr lang="en-US" dirty="0">
                <a:solidFill>
                  <a:schemeClr val="tx2"/>
                </a:solidFill>
              </a:rPr>
              <a:t>correspondingly narrow beam, which makes it </a:t>
            </a:r>
            <a:r>
              <a:rPr lang="en-US" dirty="0" smtClean="0">
                <a:solidFill>
                  <a:schemeClr val="tx2"/>
                </a:solidFill>
              </a:rPr>
              <a:t>attractive for </a:t>
            </a:r>
            <a:r>
              <a:rPr lang="en-US" dirty="0">
                <a:solidFill>
                  <a:schemeClr val="tx2"/>
                </a:solidFill>
              </a:rPr>
              <a:t>radar and free-space microwave communication systems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pPr algn="just"/>
            <a:r>
              <a:rPr lang="en-US" dirty="0">
                <a:solidFill>
                  <a:schemeClr val="tx2"/>
                </a:solidFill>
              </a:rPr>
              <a:t>The frequency range commonly used for such applications </a:t>
            </a:r>
            <a:r>
              <a:rPr lang="en-US" dirty="0" smtClean="0">
                <a:solidFill>
                  <a:schemeClr val="tx2"/>
                </a:solidFill>
              </a:rPr>
              <a:t>is the </a:t>
            </a:r>
            <a:r>
              <a:rPr lang="en-US" dirty="0">
                <a:solidFill>
                  <a:schemeClr val="tx2"/>
                </a:solidFill>
              </a:rPr>
              <a:t>1- to 30 GHz microwave band. Because the </a:t>
            </a:r>
            <a:r>
              <a:rPr lang="en-US" dirty="0" smtClean="0">
                <a:solidFill>
                  <a:schemeClr val="tx2"/>
                </a:solidFill>
              </a:rPr>
              <a:t>corresponding wavelength </a:t>
            </a:r>
            <a:r>
              <a:rPr lang="en-US" dirty="0">
                <a:solidFill>
                  <a:schemeClr val="tx2"/>
                </a:solidFill>
              </a:rPr>
              <a:t>range is 30 to 1 cm, respectively, it is quite </a:t>
            </a:r>
            <a:r>
              <a:rPr lang="en-US" dirty="0" smtClean="0">
                <a:solidFill>
                  <a:schemeClr val="tx2"/>
                </a:solidFill>
              </a:rPr>
              <a:t>practical to </a:t>
            </a:r>
            <a:r>
              <a:rPr lang="en-US" dirty="0">
                <a:solidFill>
                  <a:schemeClr val="tx2"/>
                </a:solidFill>
              </a:rPr>
              <a:t>construct and use antennas (in this frequency range) </a:t>
            </a:r>
            <a:r>
              <a:rPr lang="en-US" dirty="0" smtClean="0">
                <a:solidFill>
                  <a:schemeClr val="tx2"/>
                </a:solidFill>
              </a:rPr>
              <a:t>with aperture </a:t>
            </a:r>
            <a:r>
              <a:rPr lang="en-US" dirty="0">
                <a:solidFill>
                  <a:schemeClr val="tx2"/>
                </a:solidFill>
              </a:rPr>
              <a:t>dimensions that are many wavelengths in size.</a:t>
            </a:r>
          </a:p>
        </p:txBody>
      </p:sp>
    </p:spTree>
    <p:extLst>
      <p:ext uri="{BB962C8B-B14F-4D97-AF65-F5344CB8AC3E}">
        <p14:creationId xmlns:p14="http://schemas.microsoft.com/office/powerpoint/2010/main" val="150751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Relating Radiated Field to Aperture Distribution</a:t>
            </a:r>
            <a:endParaRPr lang="en-US" sz="3600" dirty="0"/>
          </a:p>
        </p:txBody>
      </p:sp>
      <p:sp>
        <p:nvSpPr>
          <p:cNvPr id="15" name="Rectangle 14"/>
          <p:cNvSpPr/>
          <p:nvPr/>
        </p:nvSpPr>
        <p:spPr>
          <a:xfrm>
            <a:off x="4343400" y="6477000"/>
            <a:ext cx="381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880445"/>
            <a:ext cx="4858651" cy="9767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17" y="2813218"/>
            <a:ext cx="4858651" cy="17441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17" y="4419469"/>
            <a:ext cx="4898476" cy="211293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8593" y="1752600"/>
            <a:ext cx="4079207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4343400" y="6477000"/>
            <a:ext cx="381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749" y="161192"/>
            <a:ext cx="5814451" cy="28205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8332" y="2952874"/>
            <a:ext cx="5854276" cy="366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774" y="457200"/>
            <a:ext cx="5814451" cy="14551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4862" y="1865324"/>
            <a:ext cx="5854276" cy="481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04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28600"/>
            <a:ext cx="4800600" cy="9906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Rectangular Aperture with Uniform Distribution</a:t>
            </a:r>
            <a:endParaRPr lang="en-US" sz="3600" dirty="0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6193" y="3048000"/>
            <a:ext cx="448980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249" y="1597007"/>
            <a:ext cx="5933926" cy="12458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249" y="4058633"/>
            <a:ext cx="5973751" cy="2342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00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112F7D41B13E4785F9979A35F7E50C" ma:contentTypeVersion="2" ma:contentTypeDescription="Create a new document." ma:contentTypeScope="" ma:versionID="7c71a06543765e0408fd0e76cc60cf2d">
  <xsd:schema xmlns:xsd="http://www.w3.org/2001/XMLSchema" xmlns:xs="http://www.w3.org/2001/XMLSchema" xmlns:p="http://schemas.microsoft.com/office/2006/metadata/properties" xmlns:ns2="7d20dd7b-ef9a-4d0a-b1be-71e30c1721f0" targetNamespace="http://schemas.microsoft.com/office/2006/metadata/properties" ma:root="true" ma:fieldsID="424f5fb85af30938f0feeeceac83b97c" ns2:_="">
    <xsd:import namespace="7d20dd7b-ef9a-4d0a-b1be-71e30c1721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20dd7b-ef9a-4d0a-b1be-71e30c1721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B53B951-8274-4266-880F-BC1427896EB4}"/>
</file>

<file path=customXml/itemProps2.xml><?xml version="1.0" encoding="utf-8"?>
<ds:datastoreItem xmlns:ds="http://schemas.openxmlformats.org/officeDocument/2006/customXml" ds:itemID="{3E95200B-F1FE-4B0C-9DDB-BABC7793EF4E}"/>
</file>

<file path=customXml/itemProps3.xml><?xml version="1.0" encoding="utf-8"?>
<ds:datastoreItem xmlns:ds="http://schemas.openxmlformats.org/officeDocument/2006/customXml" ds:itemID="{91B047E4-9448-4E89-B9C1-9486988AEE99}"/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18243</TotalTime>
  <Words>575</Words>
  <Application>Microsoft Office PowerPoint</Application>
  <PresentationFormat>On-screen Show (4:3)</PresentationFormat>
  <Paragraphs>27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Calibri</vt:lpstr>
      <vt:lpstr>Tw Cen MT</vt:lpstr>
      <vt:lpstr>Wingdings</vt:lpstr>
      <vt:lpstr>Wingdings 2</vt:lpstr>
      <vt:lpstr>Median</vt:lpstr>
      <vt:lpstr>Radiation by Aperture Antennas</vt:lpstr>
      <vt:lpstr>PowerPoint Presentation</vt:lpstr>
      <vt:lpstr>PowerPoint Presentation</vt:lpstr>
      <vt:lpstr>Examples of Aperture Sources</vt:lpstr>
      <vt:lpstr>Two types of mathematical formulations are available for computing the electromagnetic fields of waves radiated by apertures:  a. Vector Formulation based on Maxwell’s equations- accurate, but mathematically involved.  b.  Scalar Formulation based on Kirchhoff’s work - easier to implement but restricted to large aperture dimensions (relative to the wavelength). </vt:lpstr>
      <vt:lpstr>Relating Radiated Field to Aperture Distribution</vt:lpstr>
      <vt:lpstr>PowerPoint Presentation</vt:lpstr>
      <vt:lpstr>PowerPoint Presentation</vt:lpstr>
      <vt:lpstr>Rectangular Aperture with Uniform Distribution</vt:lpstr>
      <vt:lpstr>PowerPoint Presentation</vt:lpstr>
      <vt:lpstr>PowerPoint Presentation</vt:lpstr>
      <vt:lpstr>PowerPoint Presentation</vt:lpstr>
      <vt:lpstr>PowerPoint Presentation</vt:lpstr>
      <vt:lpstr>Beamwidth</vt:lpstr>
      <vt:lpstr>PowerPoint Presentation</vt:lpstr>
      <vt:lpstr>PowerPoint Presentation</vt:lpstr>
      <vt:lpstr>PowerPoint Presentation</vt:lpstr>
      <vt:lpstr>Examples of Radiation Patterns</vt:lpstr>
      <vt:lpstr>Directivity &amp; Effective Area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215: Introduction to Circuits</dc:title>
  <dc:creator>jphilli</dc:creator>
  <cp:lastModifiedBy>Omar Saraereh</cp:lastModifiedBy>
  <cp:revision>145</cp:revision>
  <dcterms:created xsi:type="dcterms:W3CDTF">2010-03-29T16:07:11Z</dcterms:created>
  <dcterms:modified xsi:type="dcterms:W3CDTF">2019-03-18T07:59:10Z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0x010100D7112F7D41B13E4785F9979A35F7E50C</vt:lpwstr>
  </property>
</Properties>
</file>