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notesMasterIdLst>
    <p:notesMasterId r:id="rId13"/>
  </p:notesMasterIdLst>
  <p:sldIdLst>
    <p:sldId id="329" r:id="rId2"/>
    <p:sldId id="330" r:id="rId3"/>
    <p:sldId id="331" r:id="rId4"/>
    <p:sldId id="332" r:id="rId5"/>
    <p:sldId id="334" r:id="rId6"/>
    <p:sldId id="333" r:id="rId7"/>
    <p:sldId id="335" r:id="rId8"/>
    <p:sldId id="336" r:id="rId9"/>
    <p:sldId id="388" r:id="rId10"/>
    <p:sldId id="337" r:id="rId11"/>
    <p:sldId id="38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652889-7E82-4C15-B3F9-FE94BD10B7BD}" type="datetimeFigureOut">
              <a:rPr lang="en-US" smtClean="0"/>
              <a:pPr/>
              <a:t>2/11/2019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63415C-2120-44EA-B4D5-CF87D5787A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3691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68CB3A0-8F23-4335-BA18-2F858D2F9CEA}" type="datetimeFigureOut">
              <a:rPr lang="en-US" smtClean="0"/>
              <a:pPr/>
              <a:t>2/11/2019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CB3A0-8F23-4335-BA18-2F858D2F9CEA}" type="datetimeFigureOut">
              <a:rPr lang="en-US" smtClean="0"/>
              <a:pPr/>
              <a:t>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68CB3A0-8F23-4335-BA18-2F858D2F9CEA}" type="datetimeFigureOut">
              <a:rPr lang="en-US" smtClean="0"/>
              <a:pPr/>
              <a:t>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CB3A0-8F23-4335-BA18-2F858D2F9CEA}" type="datetimeFigureOut">
              <a:rPr lang="en-US" smtClean="0"/>
              <a:pPr/>
              <a:t>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CB3A0-8F23-4335-BA18-2F858D2F9CEA}" type="datetimeFigureOut">
              <a:rPr lang="en-US" smtClean="0"/>
              <a:pPr/>
              <a:t>2/11/2019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68CB3A0-8F23-4335-BA18-2F858D2F9CEA}" type="datetimeFigureOut">
              <a:rPr lang="en-US" smtClean="0"/>
              <a:pPr/>
              <a:t>2/11/2019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68CB3A0-8F23-4335-BA18-2F858D2F9CEA}" type="datetimeFigureOut">
              <a:rPr lang="en-US" smtClean="0"/>
              <a:pPr/>
              <a:t>2/11/2019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CB3A0-8F23-4335-BA18-2F858D2F9CEA}" type="datetimeFigureOut">
              <a:rPr lang="en-US" smtClean="0"/>
              <a:pPr/>
              <a:t>2/11/2019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CB3A0-8F23-4335-BA18-2F858D2F9CEA}" type="datetimeFigureOut">
              <a:rPr lang="en-US" smtClean="0"/>
              <a:pPr/>
              <a:t>2/11/2019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CB3A0-8F23-4335-BA18-2F858D2F9CEA}" type="datetimeFigureOut">
              <a:rPr lang="en-US" smtClean="0"/>
              <a:pPr/>
              <a:t>2/11/2019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68CB3A0-8F23-4335-BA18-2F858D2F9CEA}" type="datetimeFigureOut">
              <a:rPr lang="en-US" smtClean="0"/>
              <a:pPr/>
              <a:t>2/11/2019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68CB3A0-8F23-4335-BA18-2F858D2F9CEA}" type="datetimeFigureOut">
              <a:rPr lang="en-US" smtClean="0"/>
              <a:pPr/>
              <a:t>2/11/2019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emf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image" Target="../media/image24.png"/><Relationship Id="rId7" Type="http://schemas.openxmlformats.org/officeDocument/2006/relationships/image" Target="../media/image28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0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Hertzian</a:t>
            </a:r>
            <a:r>
              <a:rPr lang="en-US" dirty="0" smtClean="0"/>
              <a:t> Dipole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" y="1600200"/>
            <a:ext cx="388619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i="1" dirty="0" smtClean="0">
                <a:solidFill>
                  <a:schemeClr val="tx2"/>
                </a:solidFill>
              </a:rPr>
              <a:t>A </a:t>
            </a:r>
            <a:r>
              <a:rPr lang="en-US" sz="2000" i="1" dirty="0" err="1" smtClean="0">
                <a:solidFill>
                  <a:srgbClr val="FF0000"/>
                </a:solidFill>
              </a:rPr>
              <a:t>Hertzian</a:t>
            </a:r>
            <a:r>
              <a:rPr lang="en-US" sz="2000" i="1" dirty="0" smtClean="0">
                <a:solidFill>
                  <a:srgbClr val="FF0000"/>
                </a:solidFill>
              </a:rPr>
              <a:t> dipole </a:t>
            </a:r>
            <a:r>
              <a:rPr lang="en-US" sz="2000" dirty="0" smtClean="0">
                <a:solidFill>
                  <a:schemeClr val="tx2"/>
                </a:solidFill>
              </a:rPr>
              <a:t>is a thin, linear conductor whose length </a:t>
            </a:r>
            <a:r>
              <a:rPr lang="en-US" sz="2000" i="1" dirty="0" err="1" smtClean="0">
                <a:solidFill>
                  <a:schemeClr val="tx2"/>
                </a:solidFill>
              </a:rPr>
              <a:t>l</a:t>
            </a:r>
            <a:r>
              <a:rPr lang="en-US" sz="2000" dirty="0" smtClean="0">
                <a:solidFill>
                  <a:schemeClr val="tx2"/>
                </a:solidFill>
              </a:rPr>
              <a:t> is very short compared with the wavelength </a:t>
            </a:r>
            <a:r>
              <a:rPr lang="en-US" sz="2000" i="1" dirty="0" err="1" smtClean="0">
                <a:solidFill>
                  <a:schemeClr val="tx2"/>
                </a:solidFill>
              </a:rPr>
              <a:t>λ</a:t>
            </a:r>
            <a:r>
              <a:rPr lang="en-US" sz="2000" dirty="0" smtClean="0">
                <a:solidFill>
                  <a:schemeClr val="tx2"/>
                </a:solidFill>
              </a:rPr>
              <a:t>; </a:t>
            </a:r>
            <a:r>
              <a:rPr lang="en-US" sz="2000" i="1" dirty="0" err="1" smtClean="0">
                <a:solidFill>
                  <a:schemeClr val="tx2"/>
                </a:solidFill>
              </a:rPr>
              <a:t>l</a:t>
            </a:r>
            <a:r>
              <a:rPr lang="en-US" sz="2000" dirty="0" smtClean="0">
                <a:solidFill>
                  <a:schemeClr val="tx2"/>
                </a:solidFill>
              </a:rPr>
              <a:t> should not exceed </a:t>
            </a:r>
            <a:r>
              <a:rPr lang="en-US" sz="2000" i="1" dirty="0" smtClean="0">
                <a:solidFill>
                  <a:schemeClr val="tx2"/>
                </a:solidFill>
              </a:rPr>
              <a:t>λ</a:t>
            </a:r>
            <a:r>
              <a:rPr lang="en-US" sz="2000" dirty="0" smtClean="0">
                <a:solidFill>
                  <a:schemeClr val="tx2"/>
                </a:solidFill>
              </a:rPr>
              <a:t>/50.</a:t>
            </a:r>
          </a:p>
          <a:p>
            <a:endParaRPr lang="en-US" sz="2000" dirty="0" smtClean="0">
              <a:solidFill>
                <a:schemeClr val="tx2"/>
              </a:solidFill>
            </a:endParaRPr>
          </a:p>
          <a:p>
            <a:pPr algn="just"/>
            <a:r>
              <a:rPr lang="en-US" sz="2000" dirty="0" smtClean="0">
                <a:solidFill>
                  <a:schemeClr val="tx2"/>
                </a:solidFill>
              </a:rPr>
              <a:t>This restriction allows us to treat the current along the length of the conductor as constant, even though it has to decay to zero at the ends of the wire.</a:t>
            </a:r>
            <a:endParaRPr lang="en-US" sz="2000" dirty="0">
              <a:solidFill>
                <a:schemeClr val="tx2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15273" y="1585569"/>
            <a:ext cx="5228727" cy="3900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 descr="mod91.tiff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890" r="-17890"/>
          <a:stretch>
            <a:fillRect/>
          </a:stretch>
        </p:blipFill>
        <p:spPr>
          <a:xfrm>
            <a:off x="-609600" y="914400"/>
            <a:ext cx="10512552" cy="579664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1956" y="1551087"/>
            <a:ext cx="306224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solidFill>
                  <a:srgbClr val="0070C0"/>
                </a:solidFill>
              </a:rPr>
              <a:t>3D propagation pattern of an electric dipole (</a:t>
            </a:r>
            <a:r>
              <a:rPr lang="en-US" dirty="0" smtClean="0">
                <a:solidFill>
                  <a:srgbClr val="0070C0"/>
                </a:solidFill>
              </a:rPr>
              <a:t>antenna). </a:t>
            </a:r>
            <a:r>
              <a:rPr lang="en-US" dirty="0">
                <a:solidFill>
                  <a:srgbClr val="0070C0"/>
                </a:solidFill>
              </a:rPr>
              <a:t>In addition to the radiation pattern, we also project the transversal and vertical planes of the propagation pattern and actually show how the waves would be propagating in different planes. </a:t>
            </a:r>
          </a:p>
          <a:p>
            <a:pPr algn="just"/>
            <a:endParaRPr lang="en-US" dirty="0">
              <a:solidFill>
                <a:srgbClr val="0070C0"/>
              </a:solidFill>
            </a:endParaRPr>
          </a:p>
          <a:p>
            <a:pPr algn="just"/>
            <a:r>
              <a:rPr lang="en-US" dirty="0">
                <a:solidFill>
                  <a:srgbClr val="0070C0"/>
                </a:solidFill>
              </a:rPr>
              <a:t>Basically, along the transversal plane, the radiation is isotropic and circular. But along the vertical direction, there is  null of the propagation pattern along the direction of the dipole. 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533401"/>
            <a:ext cx="5791200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73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Fields Radiated by </a:t>
            </a:r>
            <a:r>
              <a:rPr lang="en-US" dirty="0" err="1" smtClean="0"/>
              <a:t>Hertzian</a:t>
            </a:r>
            <a:r>
              <a:rPr lang="en-US" dirty="0" smtClean="0"/>
              <a:t> Dipole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1459468"/>
            <a:ext cx="2144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Current along dipole: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2362200"/>
            <a:ext cx="2588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Magnetic Vector Potential: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37338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With:</a:t>
            </a:r>
            <a:r>
              <a:rPr lang="en-US" dirty="0" smtClean="0"/>
              <a:t> </a:t>
            </a:r>
            <a:r>
              <a:rPr lang="en-US" b="1" dirty="0" smtClean="0"/>
              <a:t> 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800600" y="4953000"/>
            <a:ext cx="3463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Given </a:t>
            </a:r>
            <a:r>
              <a:rPr lang="en-US" b="1" i="1" dirty="0" smtClean="0">
                <a:solidFill>
                  <a:srgbClr val="FF0000"/>
                </a:solidFill>
              </a:rPr>
              <a:t>A</a:t>
            </a:r>
            <a:r>
              <a:rPr lang="en-US" dirty="0" smtClean="0">
                <a:solidFill>
                  <a:srgbClr val="FF0000"/>
                </a:solidFill>
              </a:rPr>
              <a:t>, we can determine </a:t>
            </a:r>
            <a:r>
              <a:rPr lang="en-US" i="1" dirty="0" smtClean="0">
                <a:solidFill>
                  <a:srgbClr val="FF0000"/>
                </a:solidFill>
              </a:rPr>
              <a:t>E</a:t>
            </a:r>
            <a:r>
              <a:rPr lang="en-US" dirty="0" smtClean="0">
                <a:solidFill>
                  <a:srgbClr val="FF0000"/>
                </a:solidFill>
              </a:rPr>
              <a:t> and </a:t>
            </a:r>
            <a:r>
              <a:rPr lang="en-US" i="1" dirty="0" smtClean="0">
                <a:solidFill>
                  <a:srgbClr val="FF0000"/>
                </a:solidFill>
              </a:rPr>
              <a:t>H</a:t>
            </a:r>
            <a:endParaRPr lang="en-US" i="1" dirty="0">
              <a:solidFill>
                <a:srgbClr val="FF0000"/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905000"/>
            <a:ext cx="3316288" cy="366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819400"/>
            <a:ext cx="2819400" cy="888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28713" y="3810000"/>
            <a:ext cx="1157287" cy="331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4114800"/>
            <a:ext cx="1219200" cy="265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14400" y="4495800"/>
            <a:ext cx="838200" cy="24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4800600"/>
            <a:ext cx="2743200" cy="1827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08169" y="1524000"/>
            <a:ext cx="4559632" cy="3352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362200" y="381000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Where, S: conductor cross sectional area</a:t>
            </a:r>
            <a:endParaRPr lang="en-US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48000" y="5426333"/>
            <a:ext cx="4779001" cy="13554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86868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Fields Radiated by </a:t>
            </a:r>
            <a:r>
              <a:rPr lang="en-US" dirty="0" err="1" smtClean="0"/>
              <a:t>Hertzian</a:t>
            </a:r>
            <a:r>
              <a:rPr lang="en-US" dirty="0" smtClean="0"/>
              <a:t> Dipole (cont.)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2895600"/>
            <a:ext cx="4179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Upon converting </a:t>
            </a:r>
            <a:r>
              <a:rPr lang="en-US" i="1" dirty="0" err="1" smtClean="0">
                <a:solidFill>
                  <a:srgbClr val="FF0000"/>
                </a:solidFill>
              </a:rPr>
              <a:t>z</a:t>
            </a:r>
            <a:r>
              <a:rPr lang="en-US" dirty="0" smtClean="0">
                <a:solidFill>
                  <a:srgbClr val="FF0000"/>
                </a:solidFill>
              </a:rPr>
              <a:t> to spherical coordinates: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3657600"/>
            <a:ext cx="1004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we have: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066800"/>
            <a:ext cx="2631426" cy="1752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1" y="3276600"/>
            <a:ext cx="2133600" cy="31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0713" y="3962400"/>
            <a:ext cx="3625487" cy="1013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89053" y="762000"/>
            <a:ext cx="4026347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4343400"/>
            <a:ext cx="4486655" cy="2438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86868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Fields Radiated by </a:t>
            </a:r>
            <a:r>
              <a:rPr lang="en-US" dirty="0" err="1" smtClean="0"/>
              <a:t>Hertzian</a:t>
            </a:r>
            <a:r>
              <a:rPr lang="en-US" dirty="0" smtClean="0"/>
              <a:t> Dipole (cont.)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28956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36576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4800" y="2743200"/>
            <a:ext cx="16822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Application of: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3266" y="4038600"/>
            <a:ext cx="10623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leads to: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608" y="685800"/>
            <a:ext cx="3847592" cy="2091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3747" y="2682425"/>
            <a:ext cx="1855075" cy="137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89053" y="2362200"/>
            <a:ext cx="4178747" cy="3637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608" y="4648200"/>
            <a:ext cx="4980176" cy="2162175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14800" y="914400"/>
            <a:ext cx="4938188" cy="1133954"/>
          </a:xfrm>
          <a:prstGeom prst="rect">
            <a:avLst/>
          </a:prstGeom>
          <a:ln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990600"/>
          </a:xfrm>
        </p:spPr>
        <p:txBody>
          <a:bodyPr/>
          <a:lstStyle/>
          <a:p>
            <a:r>
              <a:rPr lang="en-US" dirty="0" smtClean="0"/>
              <a:t>Radiated Electric Field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8140" y="1096963"/>
            <a:ext cx="5767720" cy="576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85580" y="1752600"/>
            <a:ext cx="4696220" cy="2038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9906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Hertzian</a:t>
            </a:r>
            <a:r>
              <a:rPr lang="en-US" dirty="0" smtClean="0"/>
              <a:t> Dipole—Far-Field Approximation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1600200"/>
            <a:ext cx="17816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At any range </a:t>
            </a:r>
            <a:r>
              <a:rPr lang="en-US" sz="2000" i="1" dirty="0" smtClean="0">
                <a:solidFill>
                  <a:srgbClr val="FF0000"/>
                </a:solidFill>
              </a:rPr>
              <a:t>R</a:t>
            </a:r>
            <a:r>
              <a:rPr lang="en-US" sz="2000" dirty="0" smtClean="0">
                <a:solidFill>
                  <a:srgbClr val="FF0000"/>
                </a:solidFill>
              </a:rPr>
              <a:t>: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45720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72150" y="4114800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</a:t>
            </a:r>
            <a:endParaRPr lang="en-US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799" y="4191000"/>
            <a:ext cx="4572001" cy="281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69523" y="4191000"/>
            <a:ext cx="1905000" cy="307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38687" y="5105400"/>
            <a:ext cx="4329113" cy="158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00" y="4495800"/>
            <a:ext cx="4589832" cy="926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67154" y="2286000"/>
            <a:ext cx="2600646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1828800"/>
            <a:ext cx="3752116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Normalized Radiation Intensity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1524000"/>
            <a:ext cx="30233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Electric and Magnetic Fields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" y="3239869"/>
            <a:ext cx="487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Average Power Density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(the </a:t>
            </a:r>
            <a:r>
              <a:rPr lang="en-US" sz="1200" dirty="0">
                <a:solidFill>
                  <a:srgbClr val="FF0000"/>
                </a:solidFill>
              </a:rPr>
              <a:t>time-average </a:t>
            </a:r>
            <a:r>
              <a:rPr lang="en-US" sz="1200" dirty="0" err="1">
                <a:solidFill>
                  <a:srgbClr val="FF0000"/>
                </a:solidFill>
              </a:rPr>
              <a:t>Poynting</a:t>
            </a:r>
            <a:r>
              <a:rPr lang="en-US" sz="1200" dirty="0">
                <a:solidFill>
                  <a:srgbClr val="FF0000"/>
                </a:solidFill>
              </a:rPr>
              <a:t> vector of </a:t>
            </a:r>
            <a:r>
              <a:rPr lang="en-US" sz="1200" dirty="0" smtClean="0">
                <a:solidFill>
                  <a:srgbClr val="FF0000"/>
                </a:solidFill>
              </a:rPr>
              <a:t>the radiated wave)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38600" y="1535668"/>
            <a:ext cx="33062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Normalized Radiation Intensity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905000"/>
            <a:ext cx="3329644" cy="1234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3949256"/>
            <a:ext cx="3429000" cy="54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0" y="4876800"/>
            <a:ext cx="3060533" cy="15716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8600" y="4594200"/>
            <a:ext cx="1821994" cy="358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428" y="5051400"/>
            <a:ext cx="3643988" cy="145513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778814" y="2492276"/>
            <a:ext cx="2641736" cy="2308324"/>
          </a:xfrm>
          <a:prstGeom prst="rect">
            <a:avLst/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solidFill>
                  <a:srgbClr val="0070C0"/>
                </a:solidFill>
              </a:rPr>
              <a:t>The directional pattern of any antenna is described in terms </a:t>
            </a:r>
            <a:r>
              <a:rPr lang="en-US" sz="1600" dirty="0" smtClean="0">
                <a:solidFill>
                  <a:srgbClr val="0070C0"/>
                </a:solidFill>
              </a:rPr>
              <a:t>of the </a:t>
            </a:r>
            <a:r>
              <a:rPr lang="en-US" sz="1600" dirty="0">
                <a:solidFill>
                  <a:srgbClr val="0070C0"/>
                </a:solidFill>
              </a:rPr>
              <a:t>normalized radiation intensity F(</a:t>
            </a:r>
            <a:r>
              <a:rPr lang="en-US" sz="1600" dirty="0" err="1">
                <a:solidFill>
                  <a:srgbClr val="0070C0"/>
                </a:solidFill>
              </a:rPr>
              <a:t>θ,φ</a:t>
            </a:r>
            <a:r>
              <a:rPr lang="en-US" sz="1600" dirty="0">
                <a:solidFill>
                  <a:srgbClr val="0070C0"/>
                </a:solidFill>
              </a:rPr>
              <a:t>), defined as the </a:t>
            </a:r>
            <a:r>
              <a:rPr lang="en-US" sz="1600" dirty="0" smtClean="0">
                <a:solidFill>
                  <a:srgbClr val="0070C0"/>
                </a:solidFill>
              </a:rPr>
              <a:t>ratio of </a:t>
            </a:r>
            <a:r>
              <a:rPr lang="en-US" sz="1600" dirty="0">
                <a:solidFill>
                  <a:srgbClr val="0070C0"/>
                </a:solidFill>
              </a:rPr>
              <a:t>the power density S(R, θ, φ) at a specified range R to </a:t>
            </a:r>
            <a:r>
              <a:rPr lang="en-US" sz="1600" dirty="0" err="1" smtClean="0">
                <a:solidFill>
                  <a:srgbClr val="0070C0"/>
                </a:solidFill>
              </a:rPr>
              <a:t>Smax</a:t>
            </a:r>
            <a:r>
              <a:rPr lang="en-US" sz="1600" dirty="0" smtClean="0">
                <a:solidFill>
                  <a:srgbClr val="0070C0"/>
                </a:solidFill>
              </a:rPr>
              <a:t>, the </a:t>
            </a:r>
            <a:r>
              <a:rPr lang="en-US" sz="1600" dirty="0">
                <a:solidFill>
                  <a:srgbClr val="0070C0"/>
                </a:solidFill>
              </a:rPr>
              <a:t>maximum value of S(R, θ, φ) at the same </a:t>
            </a:r>
            <a:r>
              <a:rPr lang="en-US" sz="1600" dirty="0" smtClean="0">
                <a:solidFill>
                  <a:srgbClr val="0070C0"/>
                </a:solidFill>
              </a:rPr>
              <a:t>range.</a:t>
            </a:r>
            <a:endParaRPr lang="en-US" sz="1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Radiation Pattern of </a:t>
            </a:r>
            <a:r>
              <a:rPr lang="en-US" dirty="0" err="1" smtClean="0"/>
              <a:t>Hertzian</a:t>
            </a:r>
            <a:r>
              <a:rPr lang="en-US" dirty="0" smtClean="0"/>
              <a:t> Dipole</a:t>
            </a:r>
            <a:endParaRPr lang="en-US" dirty="0"/>
          </a:p>
        </p:txBody>
      </p:sp>
      <p:pic>
        <p:nvPicPr>
          <p:cNvPr id="8" name="Picture 7" descr="seq.tif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1" y="1618630"/>
            <a:ext cx="3200400" cy="1246909"/>
          </a:xfrm>
          <a:prstGeom prst="rect">
            <a:avLst/>
          </a:prstGeom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1828799"/>
            <a:ext cx="2819400" cy="495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124200"/>
            <a:ext cx="246529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1" y="3891256"/>
            <a:ext cx="2743199" cy="375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987" y="4572001"/>
            <a:ext cx="6426013" cy="1519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791" y="1600200"/>
            <a:ext cx="8713609" cy="3048000"/>
          </a:xfrm>
          <a:prstGeom prst="rect">
            <a:avLst/>
          </a:prstGeom>
          <a:ln>
            <a:solidFill>
              <a:srgbClr val="7030A0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8230" y="6186856"/>
            <a:ext cx="1712475" cy="3189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791" y="5562600"/>
            <a:ext cx="7208326" cy="598000"/>
          </a:xfrm>
          <a:prstGeom prst="rect">
            <a:avLst/>
          </a:prstGeom>
          <a:ln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293035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7112F7D41B13E4785F9979A35F7E50C" ma:contentTypeVersion="0" ma:contentTypeDescription="Create a new document." ma:contentTypeScope="" ma:versionID="6872e5cafdd61a71e8a636cfc2c23c8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413257cd9829394d17656a545d5fa4e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263530A-8383-4CDB-B3E4-01149257B50C}"/>
</file>

<file path=customXml/itemProps2.xml><?xml version="1.0" encoding="utf-8"?>
<ds:datastoreItem xmlns:ds="http://schemas.openxmlformats.org/officeDocument/2006/customXml" ds:itemID="{010CFD59-BCD7-4F9C-B985-005FFB78CDE0}"/>
</file>

<file path=customXml/itemProps3.xml><?xml version="1.0" encoding="utf-8"?>
<ds:datastoreItem xmlns:ds="http://schemas.openxmlformats.org/officeDocument/2006/customXml" ds:itemID="{BFD66FFF-8808-4A6C-BA25-1B6E75139CE1}"/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18122</TotalTime>
  <Words>299</Words>
  <Application>Microsoft Office PowerPoint</Application>
  <PresentationFormat>On-screen Show (4:3)</PresentationFormat>
  <Paragraphs>33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Calibri</vt:lpstr>
      <vt:lpstr>Tw Cen MT</vt:lpstr>
      <vt:lpstr>Wingdings</vt:lpstr>
      <vt:lpstr>Wingdings 2</vt:lpstr>
      <vt:lpstr>Median</vt:lpstr>
      <vt:lpstr>The Hertzian Dipole</vt:lpstr>
      <vt:lpstr>Fields Radiated by Hertzian Dipole</vt:lpstr>
      <vt:lpstr>Fields Radiated by Hertzian Dipole (cont.)</vt:lpstr>
      <vt:lpstr>Fields Radiated by Hertzian Dipole (cont.)</vt:lpstr>
      <vt:lpstr>Radiated Electric Field</vt:lpstr>
      <vt:lpstr>Hertzian Dipole—Far-Field Approximation</vt:lpstr>
      <vt:lpstr>Normalized Radiation Intensity</vt:lpstr>
      <vt:lpstr>Radiation Pattern of Hertzian Dipole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EECS 215: Introduction to Circuits</dc:title>
  <dc:creator>jphilli</dc:creator>
  <cp:lastModifiedBy>Omar Saraereh</cp:lastModifiedBy>
  <cp:revision>139</cp:revision>
  <dcterms:created xsi:type="dcterms:W3CDTF">2010-03-29T16:07:11Z</dcterms:created>
  <dcterms:modified xsi:type="dcterms:W3CDTF">2019-02-11T07:32:14Z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0x010100D7112F7D41B13E4785F9979A35F7E50C</vt:lpwstr>
  </property>
</Properties>
</file>