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23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22.xml" ContentType="application/vnd.openxmlformats-officedocument.presentationml.slide+xml"/>
  <Override PartName="/ppt/slides/slide36.xml" ContentType="application/vnd.openxmlformats-officedocument.presentationml.slide+xml"/>
  <Override PartName="/ppt/slides/slide34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5.xml" ContentType="application/vnd.openxmlformats-officedocument.presentationml.slide+xml"/>
  <Override PartName="/ppt/slides/slide29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46"/>
  </p:notesMasterIdLst>
  <p:sldIdLst>
    <p:sldId id="366" r:id="rId2"/>
    <p:sldId id="389" r:id="rId3"/>
    <p:sldId id="388" r:id="rId4"/>
    <p:sldId id="390" r:id="rId5"/>
    <p:sldId id="368" r:id="rId6"/>
    <p:sldId id="391" r:id="rId7"/>
    <p:sldId id="392" r:id="rId8"/>
    <p:sldId id="393" r:id="rId9"/>
    <p:sldId id="394" r:id="rId10"/>
    <p:sldId id="395" r:id="rId11"/>
    <p:sldId id="396" r:id="rId12"/>
    <p:sldId id="397" r:id="rId13"/>
    <p:sldId id="398" r:id="rId14"/>
    <p:sldId id="370" r:id="rId15"/>
    <p:sldId id="371" r:id="rId16"/>
    <p:sldId id="372" r:id="rId17"/>
    <p:sldId id="385" r:id="rId18"/>
    <p:sldId id="399" r:id="rId19"/>
    <p:sldId id="373" r:id="rId20"/>
    <p:sldId id="401" r:id="rId21"/>
    <p:sldId id="402" r:id="rId22"/>
    <p:sldId id="403" r:id="rId23"/>
    <p:sldId id="400" r:id="rId24"/>
    <p:sldId id="374" r:id="rId25"/>
    <p:sldId id="386" r:id="rId26"/>
    <p:sldId id="376" r:id="rId27"/>
    <p:sldId id="405" r:id="rId28"/>
    <p:sldId id="404" r:id="rId29"/>
    <p:sldId id="406" r:id="rId30"/>
    <p:sldId id="377" r:id="rId31"/>
    <p:sldId id="407" r:id="rId32"/>
    <p:sldId id="387" r:id="rId33"/>
    <p:sldId id="378" r:id="rId34"/>
    <p:sldId id="409" r:id="rId35"/>
    <p:sldId id="410" r:id="rId36"/>
    <p:sldId id="411" r:id="rId37"/>
    <p:sldId id="412" r:id="rId38"/>
    <p:sldId id="413" r:id="rId39"/>
    <p:sldId id="408" r:id="rId40"/>
    <p:sldId id="380" r:id="rId41"/>
    <p:sldId id="381" r:id="rId42"/>
    <p:sldId id="382" r:id="rId43"/>
    <p:sldId id="383" r:id="rId44"/>
    <p:sldId id="379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customXml" Target="../customXml/item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emf"/><Relationship Id="rId4" Type="http://schemas.openxmlformats.org/officeDocument/2006/relationships/image" Target="../media/image53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tif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emf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153400" cy="990600"/>
          </a:xfrm>
        </p:spPr>
        <p:txBody>
          <a:bodyPr/>
          <a:lstStyle/>
          <a:p>
            <a:r>
              <a:rPr lang="en-US" dirty="0" smtClean="0"/>
              <a:t>Antenna Arrays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066800"/>
            <a:ext cx="3381375" cy="3352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90301"/>
            <a:ext cx="3381374" cy="22589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8071" y="76200"/>
            <a:ext cx="4772025" cy="288727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4000" y="3124200"/>
            <a:ext cx="3810000" cy="37103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51394" y="3112477"/>
            <a:ext cx="1253353" cy="37220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52400"/>
            <a:ext cx="7467599" cy="4857865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0524" y="5067533"/>
            <a:ext cx="5854276" cy="171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060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340348"/>
            <a:ext cx="6705600" cy="6101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6367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4949" y="152400"/>
            <a:ext cx="5894101" cy="51029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4599" y="5105400"/>
            <a:ext cx="5814451" cy="1365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971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81000"/>
            <a:ext cx="6553200" cy="6132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1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7510"/>
            <a:ext cx="6934200" cy="3382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3429000"/>
            <a:ext cx="8460408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8077200" y="64770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791121"/>
            <a:ext cx="8991600" cy="3095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971873"/>
            <a:ext cx="3581400" cy="2047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6096001"/>
            <a:ext cx="2305050" cy="493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05650" y="3971873"/>
            <a:ext cx="4062150" cy="1863767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05650" y="5844636"/>
            <a:ext cx="4062150" cy="99666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729" y="4114800"/>
            <a:ext cx="4571271" cy="2639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-76200"/>
            <a:ext cx="8153400" cy="990600"/>
          </a:xfrm>
        </p:spPr>
        <p:txBody>
          <a:bodyPr/>
          <a:lstStyle/>
          <a:p>
            <a:r>
              <a:rPr lang="en-US" dirty="0" smtClean="0"/>
              <a:t>Example 9-5 (cont.)</a:t>
            </a:r>
            <a:endParaRPr lang="en-US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796" y="838200"/>
            <a:ext cx="7964004" cy="3156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038600"/>
            <a:ext cx="4572001" cy="2090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Straight Connector 8"/>
          <p:cNvCxnSpPr/>
          <p:nvPr/>
        </p:nvCxnSpPr>
        <p:spPr>
          <a:xfrm rot="5400000" flipH="1" flipV="1">
            <a:off x="3352800" y="5410200"/>
            <a:ext cx="2438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5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266" r="-42266"/>
          <a:stretch>
            <a:fillRect/>
          </a:stretch>
        </p:blipFill>
        <p:spPr>
          <a:xfrm>
            <a:off x="-1676400" y="533400"/>
            <a:ext cx="11470037" cy="6324600"/>
          </a:xfrm>
        </p:spPr>
      </p:pic>
    </p:spTree>
    <p:extLst>
      <p:ext uri="{BB962C8B-B14F-4D97-AF65-F5344CB8AC3E}">
        <p14:creationId xmlns:p14="http://schemas.microsoft.com/office/powerpoint/2010/main" val="173981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77" y="1676400"/>
            <a:ext cx="5044538" cy="301818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1600" y="76200"/>
            <a:ext cx="3914766" cy="6477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533400"/>
            <a:ext cx="1600200" cy="400110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Home Work</a:t>
            </a:r>
            <a:endParaRPr lang="en-US" sz="2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25033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686800" cy="990600"/>
          </a:xfrm>
        </p:spPr>
        <p:txBody>
          <a:bodyPr>
            <a:noAutofit/>
          </a:bodyPr>
          <a:lstStyle/>
          <a:p>
            <a:r>
              <a:rPr lang="en-US" sz="3600" dirty="0" smtClean="0"/>
              <a:t>N-Element Array Pattern for Uniform Phase Distribution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371600"/>
            <a:ext cx="7086600" cy="544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595876"/>
            <a:ext cx="6476999" cy="4069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815" y="5548999"/>
            <a:ext cx="6409593" cy="588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70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503782"/>
            <a:ext cx="7696200" cy="6018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5560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1" y="60266"/>
            <a:ext cx="7315200" cy="6737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0325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99466"/>
            <a:ext cx="7238999" cy="625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50166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Arrow Connector 12"/>
          <p:cNvCxnSpPr/>
          <p:nvPr/>
        </p:nvCxnSpPr>
        <p:spPr>
          <a:xfrm>
            <a:off x="3950608" y="4049036"/>
            <a:ext cx="45720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954" y="3505200"/>
            <a:ext cx="3886200" cy="1087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954" y="228600"/>
            <a:ext cx="5814451" cy="17043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3599" y="1625779"/>
            <a:ext cx="4578001" cy="5079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31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399" y="-1"/>
            <a:ext cx="4876801" cy="5619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542355"/>
            <a:ext cx="3962400" cy="4535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d97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615" r="-5615"/>
          <a:stretch>
            <a:fillRect/>
          </a:stretch>
        </p:blipFill>
        <p:spPr>
          <a:xfrm>
            <a:off x="-304800" y="1143000"/>
            <a:ext cx="9674352" cy="5334456"/>
          </a:xfrm>
        </p:spPr>
      </p:pic>
    </p:spTree>
    <p:extLst>
      <p:ext uri="{BB962C8B-B14F-4D97-AF65-F5344CB8AC3E}">
        <p14:creationId xmlns:p14="http://schemas.microsoft.com/office/powerpoint/2010/main" val="19492126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Electronic Steering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304800" y="563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956" y="2107224"/>
            <a:ext cx="7748784" cy="990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4956" y="2955766"/>
            <a:ext cx="7748784" cy="2683034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76200"/>
            <a:ext cx="6934200" cy="633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84134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304800" y="5638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5" name="Picture 14" descr="theta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39000" y="5638800"/>
            <a:ext cx="177800" cy="214842"/>
          </a:xfrm>
          <a:prstGeom prst="rect">
            <a:avLst/>
          </a:prstGeom>
        </p:spPr>
      </p:pic>
      <p:pic>
        <p:nvPicPr>
          <p:cNvPr id="532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6851" y="1981200"/>
            <a:ext cx="3100948" cy="4190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949" y="295903"/>
            <a:ext cx="5814451" cy="2850467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3276600"/>
            <a:ext cx="5814451" cy="329896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079738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15" y="1676400"/>
            <a:ext cx="7101123" cy="302833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15" y="4663702"/>
            <a:ext cx="7101123" cy="116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213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396095"/>
            <a:ext cx="6776415" cy="3277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13549"/>
            <a:ext cx="6934201" cy="3259100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8363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Uniform-Amplitude Excitation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33" y="1712650"/>
            <a:ext cx="7393292" cy="468815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80999" y="2108537"/>
            <a:ext cx="25146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Note that the pattern widens as it is steered away from broadside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52400"/>
            <a:ext cx="5257800" cy="6527898"/>
          </a:xfrm>
          <a:prstGeom prst="rect">
            <a:avLst/>
          </a:prstGeom>
        </p:spPr>
      </p:pic>
      <p:cxnSp>
        <p:nvCxnSpPr>
          <p:cNvPr id="8" name="Straight Arrow Connector 7"/>
          <p:cNvCxnSpPr>
            <a:stCxn id="5" idx="3"/>
          </p:cNvCxnSpPr>
          <p:nvPr/>
        </p:nvCxnSpPr>
        <p:spPr>
          <a:xfrm flipV="1">
            <a:off x="2895600" y="2260937"/>
            <a:ext cx="2971799" cy="355432"/>
          </a:xfrm>
          <a:prstGeom prst="straightConnector1">
            <a:avLst/>
          </a:prstGeom>
          <a:ln w="15875" cmpd="thickThin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8943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od98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564" r="-42564"/>
          <a:stretch>
            <a:fillRect/>
          </a:stretch>
        </p:blipFill>
        <p:spPr>
          <a:xfrm>
            <a:off x="-1752600" y="0"/>
            <a:ext cx="12344400" cy="6806725"/>
          </a:xfrm>
        </p:spPr>
      </p:pic>
    </p:spTree>
    <p:extLst>
      <p:ext uri="{BB962C8B-B14F-4D97-AF65-F5344CB8AC3E}">
        <p14:creationId xmlns:p14="http://schemas.microsoft.com/office/powerpoint/2010/main" val="426112656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 Feeding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753" y="1752600"/>
            <a:ext cx="7419247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1669559"/>
            <a:ext cx="6484767" cy="435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4379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676400"/>
            <a:ext cx="6361294" cy="4856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74191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6746" y="1524000"/>
            <a:ext cx="6516506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5135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457200"/>
            <a:ext cx="7086600" cy="612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3969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68932"/>
            <a:ext cx="7086600" cy="6208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4940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9409" y="2438400"/>
            <a:ext cx="5658391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28601" y="1752600"/>
            <a:ext cx="4343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The electrical lengths of the lines can be changed by changing the broadside frequency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52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743200"/>
            <a:ext cx="4024013" cy="920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195204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524000"/>
            <a:ext cx="8046525" cy="1219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667000"/>
            <a:ext cx="8001000" cy="2922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80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447522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4822401"/>
            <a:ext cx="5257800" cy="919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772400" y="61722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38800" y="1472023"/>
            <a:ext cx="329822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6" y="1828800"/>
            <a:ext cx="3545971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600200"/>
            <a:ext cx="496858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7620000" y="5943600"/>
            <a:ext cx="653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Cont.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9-8 (cont.)</a:t>
            </a:r>
            <a:endParaRPr lang="en-US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896" y="1600200"/>
            <a:ext cx="4085104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" y="1600200"/>
            <a:ext cx="4800600" cy="5095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3862" y="5268763"/>
            <a:ext cx="3917738" cy="136063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9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05" r="-11005"/>
          <a:stretch>
            <a:fillRect/>
          </a:stretch>
        </p:blipFill>
        <p:spPr>
          <a:xfrm>
            <a:off x="-228600" y="1219200"/>
            <a:ext cx="9750552" cy="5376473"/>
          </a:xfr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2435352" cy="990600"/>
          </a:xfrm>
        </p:spPr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pic>
        <p:nvPicPr>
          <p:cNvPr id="60418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533400"/>
            <a:ext cx="6400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04801" y="1905000"/>
            <a:ext cx="85343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dirty="0" smtClean="0">
                <a:solidFill>
                  <a:srgbClr val="1F497D"/>
                </a:solidFill>
              </a:rPr>
              <a:t>An antenna array to a continuous aperture is analogous to digital data to analog.  By controlling the signals fed into individual array elements, </a:t>
            </a:r>
            <a:r>
              <a:rPr lang="en-US" sz="2400" dirty="0" smtClean="0">
                <a:solidFill>
                  <a:srgbClr val="FF0000"/>
                </a:solidFill>
              </a:rPr>
              <a:t>the pattern can be shaped to suit the desired application.</a:t>
            </a:r>
          </a:p>
          <a:p>
            <a:endParaRPr lang="en-US" sz="2400" i="1" dirty="0" smtClean="0">
              <a:solidFill>
                <a:srgbClr val="FF0000"/>
              </a:solidFill>
            </a:endParaRPr>
          </a:p>
          <a:p>
            <a:pPr algn="just"/>
            <a:r>
              <a:rPr lang="en-US" sz="2400" dirty="0" smtClean="0">
                <a:solidFill>
                  <a:schemeClr val="tx2"/>
                </a:solidFill>
              </a:rPr>
              <a:t>Also, through the use of electronically controlled solid-state phase shifters, </a:t>
            </a:r>
            <a:r>
              <a:rPr lang="en-US" sz="2400" dirty="0" smtClean="0">
                <a:solidFill>
                  <a:srgbClr val="FF0000"/>
                </a:solidFill>
              </a:rPr>
              <a:t>the beam direction of the antenna array can be steered electronically </a:t>
            </a:r>
            <a:r>
              <a:rPr lang="en-US" sz="2400" dirty="0" smtClean="0">
                <a:solidFill>
                  <a:schemeClr val="tx2"/>
                </a:solidFill>
              </a:rPr>
              <a:t>by controlling the relative phases of the array elements.</a:t>
            </a:r>
          </a:p>
          <a:p>
            <a:endParaRPr lang="en-US" sz="2400" dirty="0" smtClean="0"/>
          </a:p>
          <a:p>
            <a:pPr algn="just"/>
            <a:r>
              <a:rPr lang="en-US" sz="2400" dirty="0" smtClean="0">
                <a:solidFill>
                  <a:srgbClr val="1F497D"/>
                </a:solidFill>
              </a:rPr>
              <a:t>This flexibility of the array antenna has led to numerous applications, including </a:t>
            </a:r>
            <a:r>
              <a:rPr lang="en-US" sz="2400" b="1" i="1" dirty="0" smtClean="0">
                <a:solidFill>
                  <a:srgbClr val="FF0000"/>
                </a:solidFill>
              </a:rPr>
              <a:t>electronic steering and multiple-beam generation.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330" y="1752600"/>
            <a:ext cx="8356100" cy="2133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862" y="3886910"/>
            <a:ext cx="8103938" cy="2437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571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17232"/>
            <a:ext cx="4191000" cy="66290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600200"/>
            <a:ext cx="4703793" cy="47244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153400" cy="990600"/>
          </a:xfrm>
        </p:spPr>
        <p:txBody>
          <a:bodyPr/>
          <a:lstStyle/>
          <a:p>
            <a:r>
              <a:rPr lang="en-US" dirty="0" smtClean="0"/>
              <a:t>Array Pattern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8745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28800"/>
            <a:ext cx="8318664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035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927" y="457200"/>
            <a:ext cx="7557073" cy="5819994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7407186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112F7D41B13E4785F9979A35F7E50C" ma:contentTypeVersion="2" ma:contentTypeDescription="Create a new document." ma:contentTypeScope="" ma:versionID="7c71a06543765e0408fd0e76cc60cf2d">
  <xsd:schema xmlns:xsd="http://www.w3.org/2001/XMLSchema" xmlns:xs="http://www.w3.org/2001/XMLSchema" xmlns:p="http://schemas.microsoft.com/office/2006/metadata/properties" xmlns:ns2="7d20dd7b-ef9a-4d0a-b1be-71e30c1721f0" targetNamespace="http://schemas.microsoft.com/office/2006/metadata/properties" ma:root="true" ma:fieldsID="424f5fb85af30938f0feeeceac83b97c" ns2:_="">
    <xsd:import namespace="7d20dd7b-ef9a-4d0a-b1be-71e30c172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20dd7b-ef9a-4d0a-b1be-71e30c1721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BAF2FDB-5C32-4BED-BBEF-3C1CC56055BB}"/>
</file>

<file path=customXml/itemProps2.xml><?xml version="1.0" encoding="utf-8"?>
<ds:datastoreItem xmlns:ds="http://schemas.openxmlformats.org/officeDocument/2006/customXml" ds:itemID="{BECDC2A4-FED8-48E1-8D14-8F8D94425985}"/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18197</TotalTime>
  <Words>162</Words>
  <Application>Microsoft Office PowerPoint</Application>
  <PresentationFormat>On-screen Show (4:3)</PresentationFormat>
  <Paragraphs>24</Paragraphs>
  <Slides>44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Calibri</vt:lpstr>
      <vt:lpstr>Tw Cen MT</vt:lpstr>
      <vt:lpstr>Wingdings</vt:lpstr>
      <vt:lpstr>Wingdings 2</vt:lpstr>
      <vt:lpstr>Median</vt:lpstr>
      <vt:lpstr>Antenna Arrays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Array Pattern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9-5 (cont.)</vt:lpstr>
      <vt:lpstr>Example 9-5 (cont.)</vt:lpstr>
      <vt:lpstr>PowerPoint Presentation</vt:lpstr>
      <vt:lpstr>PowerPoint Presentation</vt:lpstr>
      <vt:lpstr>N-Element Array Pattern for Uniform Phase Distribution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Electronic Steering</vt:lpstr>
      <vt:lpstr>PowerPoint Presentation</vt:lpstr>
      <vt:lpstr>PowerPoint Presentation</vt:lpstr>
      <vt:lpstr>PowerPoint Presentation</vt:lpstr>
      <vt:lpstr>Uniform-Amplitude Excitation</vt:lpstr>
      <vt:lpstr>PowerPoint Presentation</vt:lpstr>
      <vt:lpstr>PowerPoint Presentation</vt:lpstr>
      <vt:lpstr>Array Feeding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Example 9-8 (cont.)</vt:lpstr>
      <vt:lpstr>Example 9-8 (cont.)</vt:lpstr>
      <vt:lpstr>PowerPoint Presentation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Omar Saraereh</cp:lastModifiedBy>
  <cp:revision>150</cp:revision>
  <dcterms:created xsi:type="dcterms:W3CDTF">2010-03-29T16:07:11Z</dcterms:created>
  <dcterms:modified xsi:type="dcterms:W3CDTF">2019-03-20T09:22:05Z</dcterms:modified>
</cp:coreProperties>
</file>