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1"/>
  </p:notesMasterIdLst>
  <p:sldIdLst>
    <p:sldId id="366" r:id="rId2"/>
    <p:sldId id="368" r:id="rId3"/>
    <p:sldId id="369" r:id="rId4"/>
    <p:sldId id="37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8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2889-7E82-4C15-B3F9-FE94BD10B7BD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3415C-2120-44EA-B4D5-CF87D5787A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6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8CB3A0-8F23-4335-BA18-2F858D2F9CEA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CC03-55F8-4B63-9C69-6FF9F41CE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153400" cy="990600"/>
          </a:xfrm>
        </p:spPr>
        <p:txBody>
          <a:bodyPr/>
          <a:lstStyle/>
          <a:p>
            <a:r>
              <a:rPr lang="en-US" dirty="0"/>
              <a:t>HEALTH RISKS OF EM FIELDS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524000"/>
            <a:ext cx="3429000" cy="24786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362200"/>
            <a:ext cx="5185964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18" y="1724700"/>
            <a:ext cx="7884682" cy="409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77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563231"/>
            <a:ext cx="8458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constantly bombarded by EM energy, from solar illumination to blackbody radiation emitted by all matter.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bodies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absorb, reflect, and emit EM energy all the time. </a:t>
            </a:r>
            <a:endParaRPr lang="en-US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Living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organisms, including humans, require exposure to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 radiation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survive, but excessive exposure can cause adverse effects. The term excessive exposure connotes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complicated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relationships among such variables as field strength, exposure duration and mode (continuous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pulsed</a:t>
            </a:r>
            <a:r>
              <a:rPr lang="fr-FR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etc.), body part, etc</a:t>
            </a:r>
            <a:r>
              <a:rPr lang="fr-FR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fr-FR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emission standards established by the Federal Communications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 in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U.S. and similar governmental bodies in other countries are based on a combination of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epidemiological studies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experimental observations, and theoretical understanding of how EM energy interacts with biological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material. </a:t>
            </a:r>
          </a:p>
          <a:p>
            <a:pPr algn="just"/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Generally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speaking, the maximum permissible exposure levels specified by these standards are typically two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orders of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magnitude lower than the levels known to cause adverse effects, but in view of the multiplicity of variables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involved, there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 guarantee that adhering to the standards will avoid health risks absolutely. The bottom line is: use 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sense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07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</a:t>
            </a:r>
            <a:r>
              <a:rPr lang="en-US" dirty="0"/>
              <a:t>Absorption Rate (SAR)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627525"/>
            <a:ext cx="8305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interaction of an RF EM wave with a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biological material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complex, and it results in an inhomogeneous distribution of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induced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 field and the current density within the human tissue,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despite 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uniformity of the external exposure field. </a:t>
            </a:r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fact that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leads to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straightforward definition of the exposure parameter of relevance is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observation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only the EM energy absorbed by the human body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cause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bio effect. </a:t>
            </a:r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radiating part of the mobile phone and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human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tissue (hand-head) are only a few millimeters apart in real usage,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evaluation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exposure of a human in the near field of RF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makes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sense and it is accomplished by measuring the E-Field inside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body.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5410200"/>
            <a:ext cx="3429000" cy="131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9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49" y="228601"/>
            <a:ext cx="8761501" cy="381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91249" y="4876800"/>
            <a:ext cx="87615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used for the frequency range between 100 KHz and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10GHz and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depends on the geometry of the body part exposed to the EM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waves and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location of the source of the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energy.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of a device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well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its operational frequency, antenna input power and orientation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respect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body are important factors that affect SAR.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91249" y="4114800"/>
                <a:ext cx="8761501" cy="646331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Example: If </a:t>
                </a:r>
                <a:r>
                  <a:rPr lang="en-US" dirty="0"/>
                  <a:t>Electric field(</a:t>
                </a:r>
                <a:r>
                  <a:rPr lang="en-US" dirty="0" err="1"/>
                  <a:t>rms</a:t>
                </a:r>
                <a:r>
                  <a:rPr lang="en-US" dirty="0"/>
                  <a:t>)= 4 V/m, 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onductivity</a:t>
                </a:r>
                <a:r>
                  <a:rPr lang="en-US" dirty="0" smtClean="0"/>
                  <a:t> </a:t>
                </a:r>
                <a:r>
                  <a:rPr lang="en-US" dirty="0"/>
                  <a:t>of  material =150 S/m, mass density = 1250 </a:t>
                </a:r>
                <a:r>
                  <a:rPr lang="en-US" dirty="0" smtClean="0"/>
                  <a:t>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Then: SAR </a:t>
                </a:r>
                <a:r>
                  <a:rPr lang="en-US" dirty="0"/>
                  <a:t>= 1.92 W/kg </a:t>
                </a:r>
                <a:r>
                  <a:rPr lang="en-US" dirty="0" smtClean="0"/>
                  <a:t>and Power </a:t>
                </a:r>
                <a:r>
                  <a:rPr lang="en-US" dirty="0"/>
                  <a:t>Density = </a:t>
                </a:r>
                <a:r>
                  <a:rPr lang="en-US" dirty="0" smtClean="0"/>
                  <a:t>0.042</a:t>
                </a:r>
                <a:r>
                  <a:rPr lang="en-US" dirty="0"/>
                  <a:t>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49" y="4114800"/>
                <a:ext cx="8761501" cy="646331"/>
              </a:xfrm>
              <a:prstGeom prst="rect">
                <a:avLst/>
              </a:prstGeom>
              <a:blipFill>
                <a:blip r:embed="rId3"/>
                <a:stretch>
                  <a:fillRect l="-486" t="-3704" b="-13889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281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627525"/>
            <a:ext cx="8305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standards set different SAR threshold values to limit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potential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risk from EM radiation from mobile terminals.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deposition expressed in SAR, allowed by the FCC is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W/kg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1g of tissue from exposure to cellular telephone radiation (US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Canada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On the other hand, the International Commission on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Non-Ionizing Radiation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(ICNIRP) guidelines stipulate a maximum SAR of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W/kg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any 10 g of tissue in the head (EU, Japan and Brazil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SAR </a:t>
            </a:r>
            <a:r>
              <a:rPr lang="en-US" sz="3800" dirty="0"/>
              <a:t>Specifications and Standards</a:t>
            </a:r>
            <a:endParaRPr lang="en-US" sz="3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99" y="4372400"/>
            <a:ext cx="7327801" cy="149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22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524000"/>
            <a:ext cx="838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point quality and its value varies from one location to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other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Tissue density, conductivity and most significantly the E-Field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key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 that determine the reliability and accuracy of a given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 value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Normally, the average SAR is considered. We can see from Fig.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that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volume of interest is a cube around a point that expands in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isotropic directions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along the coordinate system until it contains 1g or 10g of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tissue, and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 values are then averaged in the cube.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057" y="3581400"/>
            <a:ext cx="4900943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452584"/>
            <a:ext cx="3418305" cy="95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06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715631"/>
            <a:ext cx="838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FCC and ICNIRP standards for maximum of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averaged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SAR, it is worth mentioning that the volume of tissue used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define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 can greatly influence the SAR values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absorbed energy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averaged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a defined tissue of 10g, the result may be less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strict comparing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1g averaged SAR. The latter performs more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precise representation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localized microwave energy absorption and a better</a:t>
            </a:r>
          </a:p>
          <a:p>
            <a:pPr algn="just"/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of SAR distribution inside the head. 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71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83462"/>
            <a:ext cx="7432423" cy="594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64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790700"/>
            <a:ext cx="8235802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28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73" y="1905000"/>
            <a:ext cx="8280455" cy="346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8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1524000"/>
            <a:ext cx="8534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rgbClr val="1F497D"/>
                </a:solidFill>
              </a:rPr>
              <a:t>Can the use of cell phones cause </a:t>
            </a:r>
            <a:r>
              <a:rPr lang="en-US" sz="2000" dirty="0" smtClean="0">
                <a:solidFill>
                  <a:srgbClr val="FF0000"/>
                </a:solidFill>
              </a:rPr>
              <a:t>cancer </a:t>
            </a:r>
            <a:r>
              <a:rPr lang="en-US" sz="2000" b="1" dirty="0" smtClean="0">
                <a:solidFill>
                  <a:schemeClr val="tx2"/>
                </a:solidFill>
              </a:rPr>
              <a:t>?</a:t>
            </a:r>
            <a:endParaRPr lang="en-US" sz="2000" b="1" dirty="0">
              <a:solidFill>
                <a:schemeClr val="tx2"/>
              </a:solidFill>
            </a:endParaRPr>
          </a:p>
          <a:p>
            <a:pPr algn="just"/>
            <a:r>
              <a:rPr lang="en-US" sz="2000" dirty="0" smtClean="0">
                <a:solidFill>
                  <a:srgbClr val="1F497D"/>
                </a:solidFill>
              </a:rPr>
              <a:t> </a:t>
            </a:r>
          </a:p>
          <a:p>
            <a:pPr algn="just"/>
            <a:r>
              <a:rPr lang="en-US" sz="2000" dirty="0" smtClean="0">
                <a:solidFill>
                  <a:srgbClr val="1F497D"/>
                </a:solidFill>
              </a:rPr>
              <a:t>Does </a:t>
            </a:r>
            <a:r>
              <a:rPr lang="en-US" sz="2000" dirty="0">
                <a:solidFill>
                  <a:srgbClr val="1F497D"/>
                </a:solidFill>
              </a:rPr>
              <a:t>exposure to the electromagnetic fields (EMFs) associated with </a:t>
            </a:r>
            <a:r>
              <a:rPr lang="en-US" sz="2000" dirty="0" smtClean="0">
                <a:solidFill>
                  <a:srgbClr val="1F497D"/>
                </a:solidFill>
              </a:rPr>
              <a:t>power lines </a:t>
            </a:r>
            <a:r>
              <a:rPr lang="en-US" sz="2000" dirty="0">
                <a:solidFill>
                  <a:srgbClr val="1F497D"/>
                </a:solidFill>
              </a:rPr>
              <a:t>pose </a:t>
            </a:r>
            <a:r>
              <a:rPr lang="en-US" sz="2000" dirty="0">
                <a:solidFill>
                  <a:srgbClr val="FF0000"/>
                </a:solidFill>
              </a:rPr>
              <a:t>health risks to </a:t>
            </a:r>
            <a:r>
              <a:rPr lang="en-US" sz="2000" dirty="0" smtClean="0">
                <a:solidFill>
                  <a:srgbClr val="FF0000"/>
                </a:solidFill>
              </a:rPr>
              <a:t>humans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?</a:t>
            </a:r>
          </a:p>
          <a:p>
            <a:pPr algn="just"/>
            <a:r>
              <a:rPr lang="en-US" sz="2000" dirty="0" smtClean="0">
                <a:solidFill>
                  <a:srgbClr val="1F497D"/>
                </a:solidFill>
              </a:rPr>
              <a:t> </a:t>
            </a:r>
          </a:p>
          <a:p>
            <a:pPr algn="just"/>
            <a:r>
              <a:rPr lang="en-US" sz="2000" dirty="0" smtClean="0">
                <a:solidFill>
                  <a:srgbClr val="1F497D"/>
                </a:solidFill>
              </a:rPr>
              <a:t>Are </a:t>
            </a:r>
            <a:r>
              <a:rPr lang="en-US" sz="2000" dirty="0">
                <a:solidFill>
                  <a:srgbClr val="1F497D"/>
                </a:solidFill>
              </a:rPr>
              <a:t>we endangered by EMFs generated by home appliances, telephones, </a:t>
            </a:r>
            <a:r>
              <a:rPr lang="en-US" sz="2000" dirty="0" smtClean="0">
                <a:solidFill>
                  <a:srgbClr val="1F497D"/>
                </a:solidFill>
              </a:rPr>
              <a:t>electrical wiring</a:t>
            </a:r>
            <a:r>
              <a:rPr lang="en-US" sz="2000" dirty="0">
                <a:solidFill>
                  <a:srgbClr val="1F497D"/>
                </a:solidFill>
              </a:rPr>
              <a:t>, and the myriad of electronic gadgets we use every </a:t>
            </a:r>
            <a:r>
              <a:rPr lang="en-US" sz="2000" dirty="0" smtClean="0">
                <a:solidFill>
                  <a:srgbClr val="1F497D"/>
                </a:solidFill>
              </a:rPr>
              <a:t>day (Fig. TF17-1)</a:t>
            </a:r>
            <a:r>
              <a:rPr lang="en-US" sz="2000" b="1" dirty="0" smtClean="0">
                <a:solidFill>
                  <a:schemeClr val="tx2"/>
                </a:solidFill>
              </a:rPr>
              <a:t> ?</a:t>
            </a:r>
          </a:p>
          <a:p>
            <a:pPr algn="just"/>
            <a:endParaRPr lang="en-US" sz="2000" dirty="0" smtClean="0">
              <a:solidFill>
                <a:srgbClr val="1F497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904574"/>
            <a:ext cx="3048000" cy="2724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1" y="1752600"/>
            <a:ext cx="85343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1F497D"/>
                </a:solidFill>
              </a:rPr>
              <a:t>Despite </a:t>
            </a:r>
            <a:r>
              <a:rPr lang="en-US" sz="2000" dirty="0">
                <a:solidFill>
                  <a:srgbClr val="1F497D"/>
                </a:solidFill>
              </a:rPr>
              <a:t>reports in some of the </a:t>
            </a:r>
            <a:r>
              <a:rPr lang="en-US" sz="2000" dirty="0" smtClean="0">
                <a:solidFill>
                  <a:srgbClr val="1F497D"/>
                </a:solidFill>
              </a:rPr>
              <a:t>popular media </a:t>
            </a:r>
            <a:r>
              <a:rPr lang="en-US" sz="2000" dirty="0">
                <a:solidFill>
                  <a:srgbClr val="1F497D"/>
                </a:solidFill>
              </a:rPr>
              <a:t>alleging a causative relationship between low-level EMFs and many diseases, according to reports issued </a:t>
            </a:r>
            <a:r>
              <a:rPr lang="en-US" sz="2000" dirty="0" smtClean="0">
                <a:solidFill>
                  <a:srgbClr val="1F497D"/>
                </a:solidFill>
              </a:rPr>
              <a:t>by governmental </a:t>
            </a:r>
            <a:r>
              <a:rPr lang="en-US" sz="2000" dirty="0">
                <a:solidFill>
                  <a:srgbClr val="1F497D"/>
                </a:solidFill>
              </a:rPr>
              <a:t>and professional boards in the U.S. and Europe, the answer is</a:t>
            </a:r>
            <a:r>
              <a:rPr lang="en-US" sz="2000" dirty="0" smtClean="0">
                <a:solidFill>
                  <a:srgbClr val="1F497D"/>
                </a:solidFill>
              </a:rPr>
              <a:t>:</a:t>
            </a:r>
          </a:p>
          <a:p>
            <a:pPr algn="just"/>
            <a:endParaRPr lang="en-US" sz="2000" dirty="0">
              <a:solidFill>
                <a:srgbClr val="1F497D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Helvetica" panose="020B0604020202020204" pitchFamily="34" charset="0"/>
              </a:rPr>
              <a:t>NO</a:t>
            </a:r>
            <a:r>
              <a:rPr lang="en-US" sz="2000" dirty="0">
                <a:solidFill>
                  <a:schemeClr val="tx2"/>
                </a:solidFill>
                <a:latin typeface="Helvetica" panose="020B0604020202020204" pitchFamily="34" charset="0"/>
              </a:rPr>
              <a:t>, we are not at risk, so long as manufacturers adhere to the approved governmental standards for </a:t>
            </a:r>
            <a:r>
              <a:rPr lang="en-US" sz="2000" b="1" i="1" dirty="0" smtClean="0">
                <a:solidFill>
                  <a:srgbClr val="FF0000"/>
                </a:solidFill>
                <a:latin typeface="Helvetica-BoldOblique"/>
              </a:rPr>
              <a:t>maximum permissible </a:t>
            </a:r>
            <a:r>
              <a:rPr lang="en-US" sz="2000" b="1" i="1" dirty="0">
                <a:solidFill>
                  <a:srgbClr val="FF0000"/>
                </a:solidFill>
                <a:latin typeface="Helvetica-BoldOblique"/>
              </a:rPr>
              <a:t>exposure</a:t>
            </a:r>
            <a:r>
              <a:rPr lang="en-US" sz="2000" b="1" i="1" dirty="0">
                <a:solidFill>
                  <a:schemeClr val="tx2"/>
                </a:solidFill>
                <a:latin typeface="Helvetica-BoldOblique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Helvetica" panose="020B0604020202020204" pitchFamily="34" charset="0"/>
              </a:rPr>
              <a:t>(MPE) levels. </a:t>
            </a:r>
            <a:endParaRPr lang="en-US" sz="2000" dirty="0" smtClean="0">
              <a:solidFill>
                <a:schemeClr val="tx2"/>
              </a:solidFill>
              <a:latin typeface="Helvetica" panose="020B0604020202020204" pitchFamily="34" charset="0"/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Helvetica" panose="020B0604020202020204" pitchFamily="34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Helvetica" panose="020B0604020202020204" pitchFamily="34" charset="0"/>
              </a:rPr>
              <a:t>With </a:t>
            </a:r>
            <a:r>
              <a:rPr lang="en-US" sz="2000" dirty="0">
                <a:solidFill>
                  <a:schemeClr val="tx2"/>
                </a:solidFill>
                <a:latin typeface="Helvetica" panose="020B0604020202020204" pitchFamily="34" charset="0"/>
              </a:rPr>
              <a:t>regard to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</a:rPr>
              <a:t>cell phones</a:t>
            </a:r>
            <a:r>
              <a:rPr lang="en-US" sz="2000" dirty="0">
                <a:solidFill>
                  <a:schemeClr val="tx2"/>
                </a:solidFill>
                <a:latin typeface="Helvetica" panose="020B0604020202020204" pitchFamily="34" charset="0"/>
              </a:rPr>
              <a:t>, the official reports caution that their </a:t>
            </a:r>
            <a:r>
              <a:rPr lang="en-US" sz="2000" dirty="0" smtClean="0">
                <a:solidFill>
                  <a:schemeClr val="tx2"/>
                </a:solidFill>
                <a:latin typeface="Helvetica" panose="020B0604020202020204" pitchFamily="34" charset="0"/>
              </a:rPr>
              <a:t>conclusions are </a:t>
            </a:r>
            <a:r>
              <a:rPr lang="en-US" sz="2000" dirty="0">
                <a:solidFill>
                  <a:schemeClr val="tx2"/>
                </a:solidFill>
                <a:latin typeface="Helvetica" panose="020B0604020202020204" pitchFamily="34" charset="0"/>
              </a:rPr>
              <a:t>limited to phone use of less than 15 years, since data for longer-term use is not yet available. 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3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Physiological Effects of EMFs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33400" y="1524000"/>
                <a:ext cx="8305800" cy="4404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en-US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carried by a photon with an EM frequency 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given by 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i="1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hf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Planck’s constant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interaction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 a photon passing through a material and the material’s atoms or molecules is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 much dependent on 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If 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greater than about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Hz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(which falls in the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Ultraviolet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(UV) band of the EM spectrum), the photon’s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is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sufficient to free an electron and remove it completely, thereby ionizing the affected atom or molecule. </a:t>
                </a:r>
                <a:endParaRPr lang="en-US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Consequently, the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carried by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such </a:t>
                </a:r>
                <a:r>
                  <a:rPr lang="en-US" sz="2000" dirty="0" err="1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EMwaves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called </a:t>
                </a:r>
                <a:r>
                  <a:rPr lang="en-US" sz="20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ionizing radiation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contrast with </a:t>
                </a:r>
                <a:r>
                  <a:rPr lang="en-US" sz="20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non-ionizing radiation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Fig.TF17-2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whose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photons may be able to cause an electron to move to a higher energy level, but not eject it from its host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or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molecule.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524000"/>
                <a:ext cx="8305800" cy="4404732"/>
              </a:xfrm>
              <a:prstGeom prst="rect">
                <a:avLst/>
              </a:prstGeom>
              <a:blipFill>
                <a:blip r:embed="rId2"/>
                <a:stretch>
                  <a:fillRect l="-808" r="-734" b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2553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81" y="2038650"/>
            <a:ext cx="8608672" cy="30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4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524000"/>
            <a:ext cx="8305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Assessing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risks associated with exposure to EMFs is complicated by the number of variables involved,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include:</a:t>
            </a: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the frequency f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the intensities of the electric and magnetic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 </a:t>
            </a:r>
          </a:p>
          <a:p>
            <a:pPr algn="just"/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the exposure duration, whether continuous or discontinuous, and whether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pulsed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</a:t>
            </a: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specific part of the body that is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exposed.</a:t>
            </a:r>
          </a:p>
          <a:p>
            <a:pPr algn="just"/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know that intense laser illumination can cause corneal burn, high-level X-rays can damage living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tissue and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 cancer and, in fact, any form of EM energy can be dangerous if the exposure level and/or duration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 certain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limits. </a:t>
            </a:r>
          </a:p>
        </p:txBody>
      </p:sp>
    </p:spTree>
    <p:extLst>
      <p:ext uri="{BB962C8B-B14F-4D97-AF65-F5344CB8AC3E}">
        <p14:creationId xmlns:p14="http://schemas.microsoft.com/office/powerpoint/2010/main" val="639501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524000"/>
            <a:ext cx="8305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Governmental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professional safety boards are tasked with establishing maximum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permissible exposure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(MPE) levels that protect human beings against adverse health effects associated with EMFs. </a:t>
            </a:r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U.S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relevant standards are IEEE </a:t>
            </a:r>
            <a:r>
              <a:rPr lang="en-US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C95.6 (dated 2002), which addresses EM fields in the 1 Hz to 3 kHz range,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IEEE </a:t>
            </a:r>
            <a:r>
              <a:rPr lang="en-US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95.1 (dated 2005), which deals with the frequency range from 3 kHz to 300 GHz. </a:t>
            </a:r>
            <a:endParaRPr lang="en-U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side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Atlantic, responsibility for establishing MPE levels resides with the Scientific Committee on Emerging and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Newly Identified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Risks (SCENIHR) of the European Commission.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181600"/>
            <a:ext cx="837242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43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057400"/>
            <a:ext cx="8915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94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46" y="1752600"/>
            <a:ext cx="766842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26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2" ma:contentTypeDescription="Create a new document." ma:contentTypeScope="" ma:versionID="7c71a06543765e0408fd0e76cc60cf2d">
  <xsd:schema xmlns:xsd="http://www.w3.org/2001/XMLSchema" xmlns:xs="http://www.w3.org/2001/XMLSchema" xmlns:p="http://schemas.microsoft.com/office/2006/metadata/properties" xmlns:ns2="7d20dd7b-ef9a-4d0a-b1be-71e30c1721f0" targetNamespace="http://schemas.microsoft.com/office/2006/metadata/properties" ma:root="true" ma:fieldsID="424f5fb85af30938f0feeeceac83b97c" ns2:_="">
    <xsd:import namespace="7d20dd7b-ef9a-4d0a-b1be-71e30c1721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0dd7b-ef9a-4d0a-b1be-71e30c1721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3CE655-126F-4F32-935F-290F714E45AF}"/>
</file>

<file path=customXml/itemProps2.xml><?xml version="1.0" encoding="utf-8"?>
<ds:datastoreItem xmlns:ds="http://schemas.openxmlformats.org/officeDocument/2006/customXml" ds:itemID="{6B1E3DE9-1448-46F2-9E51-94870E5FB2B0}"/>
</file>

<file path=customXml/itemProps3.xml><?xml version="1.0" encoding="utf-8"?>
<ds:datastoreItem xmlns:ds="http://schemas.openxmlformats.org/officeDocument/2006/customXml" ds:itemID="{66A633BA-DB80-4B1B-AD8E-8E0697CA63AD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18462</TotalTime>
  <Words>1143</Words>
  <Application>Microsoft Office PowerPoint</Application>
  <PresentationFormat>On-screen Show (4:3)</PresentationFormat>
  <Paragraphs>54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Calibri</vt:lpstr>
      <vt:lpstr>Cambria Math</vt:lpstr>
      <vt:lpstr>Helvetica</vt:lpstr>
      <vt:lpstr>Helvetica-BoldOblique</vt:lpstr>
      <vt:lpstr>Times New Roman</vt:lpstr>
      <vt:lpstr>Tw Cen MT</vt:lpstr>
      <vt:lpstr>Wingdings</vt:lpstr>
      <vt:lpstr>Wingdings 2</vt:lpstr>
      <vt:lpstr>Median</vt:lpstr>
      <vt:lpstr>HEALTH RISKS OF EM FIELDS</vt:lpstr>
      <vt:lpstr>PowerPoint Presentation</vt:lpstr>
      <vt:lpstr>PowerPoint Presentation</vt:lpstr>
      <vt:lpstr>Physiological Effects of EMFs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Specific Absorption Rate (SAR)</vt:lpstr>
      <vt:lpstr>PowerPoint Presentation</vt:lpstr>
      <vt:lpstr>SAR Specifications and Standards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creator>jphilli</dc:creator>
  <cp:lastModifiedBy>Omar Saraereh</cp:lastModifiedBy>
  <cp:revision>167</cp:revision>
  <dcterms:created xsi:type="dcterms:W3CDTF">2010-03-29T16:07:11Z</dcterms:created>
  <dcterms:modified xsi:type="dcterms:W3CDTF">2019-03-25T10:16:09Z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