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6"/>
  </p:notesMasterIdLst>
  <p:sldIdLst>
    <p:sldId id="256" r:id="rId2"/>
    <p:sldId id="273" r:id="rId3"/>
    <p:sldId id="274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75" r:id="rId12"/>
    <p:sldId id="276" r:id="rId13"/>
    <p:sldId id="277" r:id="rId14"/>
    <p:sldId id="278" r:id="rId15"/>
    <p:sldId id="279" r:id="rId16"/>
    <p:sldId id="304" r:id="rId17"/>
    <p:sldId id="305" r:id="rId18"/>
    <p:sldId id="307" r:id="rId19"/>
    <p:sldId id="306" r:id="rId20"/>
    <p:sldId id="308" r:id="rId21"/>
    <p:sldId id="26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293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03" r:id="rId41"/>
    <p:sldId id="265" r:id="rId42"/>
    <p:sldId id="281" r:id="rId43"/>
    <p:sldId id="283" r:id="rId44"/>
    <p:sldId id="284" r:id="rId45"/>
    <p:sldId id="266" r:id="rId46"/>
    <p:sldId id="267" r:id="rId47"/>
    <p:sldId id="268" r:id="rId48"/>
    <p:sldId id="269" r:id="rId49"/>
    <p:sldId id="270" r:id="rId50"/>
    <p:sldId id="271" r:id="rId51"/>
    <p:sldId id="272" r:id="rId52"/>
    <p:sldId id="280" r:id="rId53"/>
    <p:sldId id="282" r:id="rId54"/>
    <p:sldId id="309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552" autoAdjust="0"/>
  </p:normalViewPr>
  <p:slideViewPr>
    <p:cSldViewPr>
      <p:cViewPr varScale="1">
        <p:scale>
          <a:sx n="53" d="100"/>
          <a:sy n="53" d="100"/>
        </p:scale>
        <p:origin x="-18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 sz="2800"/>
            </a:pPr>
            <a:r>
              <a:rPr lang="en-US" sz="2800"/>
              <a:t>Embarassingly Parallel</a:t>
            </a:r>
          </a:p>
        </c:rich>
      </c:tx>
      <c:layout/>
    </c:title>
    <c:plotArea>
      <c:layout>
        <c:manualLayout>
          <c:layoutTarget val="inner"/>
          <c:xMode val="edge"/>
          <c:yMode val="edge"/>
          <c:x val="0.14321331192824199"/>
          <c:y val="0.1502176127237827"/>
          <c:w val="0.74028183370282619"/>
          <c:h val="0.60328162337916735"/>
        </c:manualLayout>
      </c:layout>
      <c:lineChart>
        <c:grouping val="standard"/>
        <c:ser>
          <c:idx val="1"/>
          <c:order val="0"/>
          <c:tx>
            <c:strRef>
              <c:f>ورقة1!$B$1</c:f>
              <c:strCache>
                <c:ptCount val="1"/>
                <c:pt idx="0">
                  <c:v>speedup</c:v>
                </c:pt>
              </c:strCache>
            </c:strRef>
          </c:tx>
          <c:dLbls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/>
                      <a:t>speedup, </a:t>
                    </a:r>
                    <a:r>
                      <a:rPr lang="en-US" dirty="0" smtClean="0"/>
                      <a:t>14.85</a:t>
                    </a:r>
                    <a:endParaRPr lang="en-US" dirty="0"/>
                  </a:p>
                </c:rich>
              </c:tx>
              <c:dLblPos val="r"/>
              <c:showVal val="1"/>
              <c:showSerName val="1"/>
            </c:dLbl>
            <c:delete val="1"/>
            <c:txPr>
              <a:bodyPr/>
              <a:lstStyle/>
              <a:p>
                <a:pPr>
                  <a:defRPr sz="2400"/>
                </a:pPr>
                <a:endParaRPr lang="en-US"/>
              </a:p>
            </c:txPr>
          </c:dLbls>
          <c:cat>
            <c:numRef>
              <c:f>ورقة1!$A$2:$A$7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16</c:v>
                </c:pt>
                <c:pt idx="5">
                  <c:v>24</c:v>
                </c:pt>
              </c:numCache>
            </c:numRef>
          </c:cat>
          <c:val>
            <c:numRef>
              <c:f>ورقة1!$B$2:$B$7</c:f>
              <c:numCache>
                <c:formatCode>General</c:formatCode>
                <c:ptCount val="6"/>
                <c:pt idx="0">
                  <c:v>1</c:v>
                </c:pt>
                <c:pt idx="1">
                  <c:v>1.8894154818325439</c:v>
                </c:pt>
                <c:pt idx="2">
                  <c:v>3.821086261980831</c:v>
                </c:pt>
                <c:pt idx="3">
                  <c:v>7.4517133956386337</c:v>
                </c:pt>
                <c:pt idx="4">
                  <c:v>12.020100502512561</c:v>
                </c:pt>
                <c:pt idx="5">
                  <c:v>14.857142857142865</c:v>
                </c:pt>
              </c:numCache>
            </c:numRef>
          </c:val>
        </c:ser>
        <c:marker val="1"/>
        <c:axId val="64417792"/>
        <c:axId val="64419712"/>
      </c:lineChart>
      <c:catAx>
        <c:axId val="644177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3200"/>
                </a:pPr>
                <a:r>
                  <a:rPr lang="en-US" sz="3200"/>
                  <a:t># of cores</a:t>
                </a:r>
              </a:p>
            </c:rich>
          </c:tx>
          <c:layout/>
        </c:title>
        <c:numFmt formatCode="General" sourceLinked="1"/>
        <c:majorTickMark val="none"/>
        <c:tickLblPos val="low"/>
        <c:txPr>
          <a:bodyPr/>
          <a:lstStyle/>
          <a:p>
            <a:pPr>
              <a:defRPr sz="2400"/>
            </a:pPr>
            <a:endParaRPr lang="en-US"/>
          </a:p>
        </c:txPr>
        <c:crossAx val="64419712"/>
        <c:crosses val="autoZero"/>
        <c:auto val="1"/>
        <c:lblAlgn val="ctr"/>
        <c:lblOffset val="100"/>
      </c:catAx>
      <c:valAx>
        <c:axId val="64419712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 sz="2800"/>
                </a:pPr>
                <a:r>
                  <a:rPr lang="en-US" sz="2800"/>
                  <a:t>speedup</a:t>
                </a:r>
              </a:p>
            </c:rich>
          </c:tx>
          <c:layout/>
        </c:title>
        <c:numFmt formatCode="General" sourceLinked="1"/>
        <c:maj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64417792"/>
        <c:crosses val="autoZero"/>
        <c:crossBetween val="between"/>
        <c:majorUnit val="2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71510B-6511-44A0-B689-B709D7E1CE0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605E1C-4682-4EE3-9D4E-72D8E9719E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Privatization</a:t>
            </a:r>
          </a:p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05E1C-4682-4EE3-9D4E-72D8E9719E3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 the loop in Fig. 6(a), in the two assignments a[</a:t>
            </a:r>
            <a:r>
              <a:rPr lang="en-US" dirty="0" err="1" smtClean="0"/>
              <a:t>i</a:t>
            </a:r>
            <a:r>
              <a:rPr lang="en-US" dirty="0" smtClean="0"/>
              <a:t>] = b[</a:t>
            </a:r>
            <a:r>
              <a:rPr lang="en-US" dirty="0" err="1" smtClean="0"/>
              <a:t>i</a:t>
            </a:r>
            <a:r>
              <a:rPr lang="en-US" dirty="0" smtClean="0"/>
              <a:t>] + b[j] and c[</a:t>
            </a:r>
            <a:r>
              <a:rPr lang="en-US" dirty="0" err="1" smtClean="0"/>
              <a:t>i</a:t>
            </a:r>
            <a:r>
              <a:rPr lang="en-US" dirty="0" smtClean="0"/>
              <a:t>] = c[j] × b[</a:t>
            </a:r>
            <a:r>
              <a:rPr lang="en-US" dirty="0" err="1" smtClean="0"/>
              <a:t>i</a:t>
            </a:r>
            <a:r>
              <a:rPr lang="en-US" dirty="0" smtClean="0"/>
              <a:t>], j and wrap are not constants or affine functions of index variable </a:t>
            </a:r>
            <a:r>
              <a:rPr lang="en-US" dirty="0" err="1" smtClean="0"/>
              <a:t>i</a:t>
            </a:r>
            <a:r>
              <a:rPr lang="en-US" dirty="0" smtClean="0"/>
              <a:t>, so we have no way to directly parallelize any of them, and we can not even unroll the loop since we do not know what is going on for loop-carried dependences. If peeling or unfolding the loop for two iterations, however, the remaining loop in Fig. 6(b) is very suitable for parallelization and loop unrolling. Statement a[</a:t>
            </a:r>
            <a:r>
              <a:rPr lang="en-US" dirty="0" err="1" smtClean="0"/>
              <a:t>i</a:t>
            </a:r>
            <a:r>
              <a:rPr lang="en-US" dirty="0" smtClean="0"/>
              <a:t>] = b[</a:t>
            </a:r>
            <a:r>
              <a:rPr lang="en-US" dirty="0" err="1" smtClean="0"/>
              <a:t>i</a:t>
            </a:r>
            <a:r>
              <a:rPr lang="en-US" dirty="0" smtClean="0"/>
              <a:t>] + b[i-2] can be parallelized to be a[3: n] = b[3: n] + b[1: n-2], and statement c[</a:t>
            </a:r>
            <a:r>
              <a:rPr lang="en-US" dirty="0" err="1" smtClean="0"/>
              <a:t>i</a:t>
            </a:r>
            <a:r>
              <a:rPr lang="en-US" dirty="0" smtClean="0"/>
              <a:t>] = c[i-2] × b[</a:t>
            </a:r>
            <a:r>
              <a:rPr lang="en-US" dirty="0" err="1" smtClean="0"/>
              <a:t>i</a:t>
            </a:r>
            <a:r>
              <a:rPr lang="en-US" dirty="0" smtClean="0"/>
              <a:t>] can be unrolled to be c[</a:t>
            </a:r>
            <a:r>
              <a:rPr lang="en-US" dirty="0" err="1" smtClean="0"/>
              <a:t>i</a:t>
            </a:r>
            <a:r>
              <a:rPr lang="en-US" dirty="0" smtClean="0"/>
              <a:t>] = c[i-2] × b[</a:t>
            </a:r>
            <a:r>
              <a:rPr lang="en-US" dirty="0" err="1" smtClean="0"/>
              <a:t>i</a:t>
            </a:r>
            <a:r>
              <a:rPr lang="en-US" dirty="0" smtClean="0"/>
              <a:t>]; c[i+1] = c[i-1] × b[i+1]; such that the two statements can be executed in parallel since there is no loop-carried dependence among them</a:t>
            </a:r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605E1C-4682-4EE3-9D4E-72D8E9719E34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FE51-7B87-43B0-8EBB-26E7DA714DB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1DB-BD56-431C-8527-F62C3C9160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FE51-7B87-43B0-8EBB-26E7DA714DB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1DB-BD56-431C-8527-F62C3C9160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FE51-7B87-43B0-8EBB-26E7DA714DB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1DB-BD56-431C-8527-F62C3C9160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FE51-7B87-43B0-8EBB-26E7DA714DB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1DB-BD56-431C-8527-F62C3C9160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FE51-7B87-43B0-8EBB-26E7DA714DB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1DB-BD56-431C-8527-F62C3C9160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FE51-7B87-43B0-8EBB-26E7DA714DB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1DB-BD56-431C-8527-F62C3C9160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FE51-7B87-43B0-8EBB-26E7DA714DB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1DB-BD56-431C-8527-F62C3C9160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FE51-7B87-43B0-8EBB-26E7DA714DB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1DB-BD56-431C-8527-F62C3C9160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FE51-7B87-43B0-8EBB-26E7DA714DB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1DB-BD56-431C-8527-F62C3C9160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FE51-7B87-43B0-8EBB-26E7DA714DB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1DB-BD56-431C-8527-F62C3C9160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40FE51-7B87-43B0-8EBB-26E7DA714DB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BC1DB-BD56-431C-8527-F62C3C91608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40FE51-7B87-43B0-8EBB-26E7DA714DB0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DBC1DB-BD56-431C-8527-F62C3C9160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people.math.umass.edu/~johnston/PHI_WG_2014/OpenMPSlides_tamu_sc.pdf" TargetMode="External"/><Relationship Id="rId2" Type="http://schemas.openxmlformats.org/officeDocument/2006/relationships/hyperlink" Target="https://en.wikipedia.org/wiki/Loop_dependence_analysis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Loop Parallelization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Dheya</a:t>
            </a:r>
            <a:r>
              <a:rPr lang="en-US" dirty="0" smtClean="0"/>
              <a:t> Mustafa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solution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x,y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;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#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pragma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omp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parallel for private(y)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for</a:t>
            </a:r>
            <a:r>
              <a:rPr lang="en-US" sz="2800" b="1" dirty="0" smtClean="0"/>
              <a:t>(</a:t>
            </a:r>
            <a:r>
              <a:rPr lang="en-US" sz="2800" dirty="0" smtClean="0"/>
              <a:t>x</a:t>
            </a:r>
            <a:r>
              <a:rPr lang="en-US" sz="2800" b="1" dirty="0" smtClean="0"/>
              <a:t>=</a:t>
            </a:r>
            <a:r>
              <a:rPr lang="en-US" sz="2800" dirty="0" smtClean="0"/>
              <a:t>0</a:t>
            </a:r>
            <a:r>
              <a:rPr lang="en-US" sz="2800" b="1" dirty="0" smtClean="0"/>
              <a:t>;</a:t>
            </a:r>
            <a:r>
              <a:rPr lang="en-US" sz="2800" dirty="0" smtClean="0"/>
              <a:t> x</a:t>
            </a:r>
            <a:r>
              <a:rPr lang="en-US" sz="2800" b="1" dirty="0" smtClean="0"/>
              <a:t> &lt;</a:t>
            </a:r>
            <a:r>
              <a:rPr lang="en-US" sz="2800" dirty="0" smtClean="0"/>
              <a:t> width</a:t>
            </a:r>
            <a:r>
              <a:rPr lang="en-US" sz="2800" b="1" dirty="0" smtClean="0"/>
              <a:t>;</a:t>
            </a:r>
            <a:r>
              <a:rPr lang="en-US" sz="2800" dirty="0" smtClean="0"/>
              <a:t> x</a:t>
            </a:r>
            <a:r>
              <a:rPr lang="en-US" sz="2800" b="1" dirty="0" smtClean="0"/>
              <a:t>++) {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      for</a:t>
            </a:r>
            <a:r>
              <a:rPr lang="en-US" sz="2800" b="1" dirty="0" smtClean="0"/>
              <a:t>(</a:t>
            </a:r>
            <a:r>
              <a:rPr lang="en-US" sz="2800" dirty="0" smtClean="0"/>
              <a:t>y</a:t>
            </a:r>
            <a:r>
              <a:rPr lang="en-US" sz="2800" b="1" dirty="0" smtClean="0"/>
              <a:t>=</a:t>
            </a:r>
            <a:r>
              <a:rPr lang="en-US" sz="2800" dirty="0" smtClean="0"/>
              <a:t>0</a:t>
            </a:r>
            <a:r>
              <a:rPr lang="en-US" sz="2800" b="1" dirty="0" smtClean="0"/>
              <a:t>;</a:t>
            </a:r>
            <a:r>
              <a:rPr lang="en-US" sz="2800" dirty="0" smtClean="0"/>
              <a:t> y</a:t>
            </a:r>
            <a:r>
              <a:rPr lang="en-US" sz="2800" b="1" dirty="0" smtClean="0"/>
              <a:t> &lt;</a:t>
            </a:r>
            <a:r>
              <a:rPr lang="en-US" sz="2800" dirty="0" smtClean="0"/>
              <a:t> height</a:t>
            </a:r>
            <a:r>
              <a:rPr lang="en-US" sz="2800" b="1" dirty="0" smtClean="0"/>
              <a:t>;</a:t>
            </a:r>
            <a:r>
              <a:rPr lang="en-US" sz="2800" dirty="0" smtClean="0"/>
              <a:t> y</a:t>
            </a:r>
            <a:r>
              <a:rPr lang="en-US" sz="2800" b="1" dirty="0" smtClean="0"/>
              <a:t>++) {</a:t>
            </a:r>
            <a:r>
              <a:rPr lang="en-US" sz="2800" dirty="0" smtClean="0"/>
              <a:t>      </a:t>
            </a:r>
            <a:br>
              <a:rPr lang="en-US" sz="2800" dirty="0" smtClean="0"/>
            </a:br>
            <a:r>
              <a:rPr lang="en-US" sz="2800" dirty="0" smtClean="0"/>
              <a:t>             </a:t>
            </a:r>
            <a:r>
              <a:rPr lang="en-US" sz="2800" dirty="0" err="1" smtClean="0"/>
              <a:t>finalImage</a:t>
            </a:r>
            <a:r>
              <a:rPr lang="en-US" sz="2800" b="1" dirty="0" smtClean="0"/>
              <a:t>[</a:t>
            </a:r>
            <a:r>
              <a:rPr lang="en-US" sz="2800" dirty="0" smtClean="0"/>
              <a:t>x</a:t>
            </a:r>
            <a:r>
              <a:rPr lang="en-US" sz="2800" b="1" dirty="0" smtClean="0"/>
              <a:t>][</a:t>
            </a:r>
            <a:r>
              <a:rPr lang="en-US" sz="2800" dirty="0" smtClean="0"/>
              <a:t>y</a:t>
            </a:r>
            <a:r>
              <a:rPr lang="en-US" sz="2800" b="1" dirty="0" smtClean="0"/>
              <a:t>] =</a:t>
            </a:r>
            <a:r>
              <a:rPr lang="en-US" sz="2800" dirty="0" smtClean="0"/>
              <a:t> </a:t>
            </a:r>
            <a:r>
              <a:rPr lang="en-US" sz="2800" dirty="0" err="1" smtClean="0"/>
              <a:t>RenderPixel</a:t>
            </a:r>
            <a:r>
              <a:rPr lang="en-US" sz="2800" b="1" dirty="0" smtClean="0"/>
              <a:t>(</a:t>
            </a:r>
            <a:r>
              <a:rPr lang="en-US" sz="2800" dirty="0" err="1" smtClean="0"/>
              <a:t>x</a:t>
            </a:r>
            <a:r>
              <a:rPr lang="en-US" sz="2800" b="1" dirty="0" err="1" smtClean="0"/>
              <a:t>,</a:t>
            </a:r>
            <a:r>
              <a:rPr lang="en-US" sz="2800" dirty="0" err="1" smtClean="0"/>
              <a:t>y</a:t>
            </a:r>
            <a:r>
              <a:rPr lang="en-US" sz="2800" b="1" dirty="0" smtClean="0"/>
              <a:t>, &amp;</a:t>
            </a:r>
            <a:r>
              <a:rPr lang="en-US" sz="2800" dirty="0" smtClean="0"/>
              <a:t>Data</a:t>
            </a:r>
            <a:r>
              <a:rPr lang="en-US" sz="2800" b="1" dirty="0" smtClean="0"/>
              <a:t>); </a:t>
            </a:r>
            <a:br>
              <a:rPr lang="en-US" sz="2800" b="1" dirty="0" smtClean="0"/>
            </a:br>
            <a:r>
              <a:rPr lang="en-US" sz="2800" b="1" dirty="0" smtClean="0"/>
              <a:t>       }</a:t>
            </a:r>
            <a:br>
              <a:rPr lang="en-US" sz="2800" b="1" dirty="0" smtClean="0"/>
            </a:br>
            <a:r>
              <a:rPr lang="en-US" sz="2800" b="1" dirty="0" smtClean="0"/>
              <a:t> }</a:t>
            </a:r>
            <a:endParaRPr lang="en-US" b="1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program that computes a simple matrix vector multiplication b=Ax. Use </a:t>
            </a:r>
            <a:r>
              <a:rPr lang="en-US" dirty="0" err="1" smtClean="0"/>
              <a:t>OpenMP</a:t>
            </a:r>
            <a:r>
              <a:rPr lang="en-US" dirty="0" smtClean="0"/>
              <a:t> directives to make it run in parallel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a program a program that finds the largest number in an array A. Use </a:t>
            </a:r>
            <a:r>
              <a:rPr lang="en-US" dirty="0" err="1" smtClean="0"/>
              <a:t>OpenMP</a:t>
            </a:r>
            <a:r>
              <a:rPr lang="en-US" dirty="0" smtClean="0"/>
              <a:t> directives to make it run in parallel.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6705600"/>
          </a:xfrm>
        </p:spPr>
        <p:txBody>
          <a:bodyPr>
            <a:noAutofit/>
          </a:bodyPr>
          <a:lstStyle/>
          <a:p>
            <a:r>
              <a:rPr lang="en-US" sz="2200" dirty="0" smtClean="0"/>
              <a:t>#include &lt;</a:t>
            </a:r>
            <a:r>
              <a:rPr lang="en-US" sz="2200" dirty="0" err="1" smtClean="0"/>
              <a:t>stdio.h</a:t>
            </a:r>
            <a:r>
              <a:rPr lang="en-US" sz="2200" dirty="0" smtClean="0"/>
              <a:t>&gt;</a:t>
            </a:r>
            <a:br>
              <a:rPr lang="en-US" sz="2200" dirty="0" smtClean="0"/>
            </a:br>
            <a:r>
              <a:rPr lang="en-US" sz="2200" dirty="0" smtClean="0"/>
              <a:t>#include &lt;</a:t>
            </a:r>
            <a:r>
              <a:rPr lang="en-US" sz="2200" dirty="0" err="1" smtClean="0"/>
              <a:t>omp.h</a:t>
            </a:r>
            <a:r>
              <a:rPr lang="en-US" sz="2200" dirty="0" smtClean="0"/>
              <a:t>&gt;</a:t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err="1" smtClean="0"/>
              <a:t>int</a:t>
            </a:r>
            <a:r>
              <a:rPr lang="en-US" sz="2200" dirty="0" smtClean="0"/>
              <a:t> main(){</a:t>
            </a:r>
            <a:br>
              <a:rPr lang="en-US" sz="2200" dirty="0" smtClean="0"/>
            </a:br>
            <a:r>
              <a:rPr lang="en-US" sz="2200" dirty="0" smtClean="0"/>
              <a:t>    double </a:t>
            </a:r>
            <a:r>
              <a:rPr lang="en-US" sz="2200" dirty="0" err="1" smtClean="0"/>
              <a:t>arr</a:t>
            </a:r>
            <a:r>
              <a:rPr lang="en-US" sz="2200" dirty="0" smtClean="0"/>
              <a:t>[10];</a:t>
            </a:r>
            <a:br>
              <a:rPr lang="en-US" sz="2200" dirty="0" smtClean="0"/>
            </a:br>
            <a:r>
              <a:rPr lang="en-US" sz="2200" dirty="0" smtClean="0"/>
              <a:t>    </a:t>
            </a:r>
            <a:r>
              <a:rPr lang="en-US" sz="2200" dirty="0" err="1" smtClean="0"/>
              <a:t>omp_set_num_threads</a:t>
            </a:r>
            <a:r>
              <a:rPr lang="en-US" sz="2200" dirty="0" smtClean="0"/>
              <a:t>(4);</a:t>
            </a:r>
            <a:br>
              <a:rPr lang="en-US" sz="2200" dirty="0" smtClean="0"/>
            </a:br>
            <a:r>
              <a:rPr lang="en-US" sz="2200" dirty="0" smtClean="0"/>
              <a:t>    double </a:t>
            </a:r>
            <a:r>
              <a:rPr lang="en-US" sz="2200" dirty="0" err="1" smtClean="0"/>
              <a:t>max_val</a:t>
            </a:r>
            <a:r>
              <a:rPr lang="en-US" sz="2200" dirty="0" smtClean="0"/>
              <a:t>=0.0;</a:t>
            </a:r>
            <a:br>
              <a:rPr lang="en-US" sz="2200" dirty="0" smtClean="0"/>
            </a:br>
            <a:r>
              <a:rPr lang="en-US" sz="2200" dirty="0" smtClean="0"/>
              <a:t>    </a:t>
            </a:r>
            <a:r>
              <a:rPr lang="en-US" sz="2200" dirty="0" err="1" smtClean="0"/>
              <a:t>int</a:t>
            </a:r>
            <a:r>
              <a:rPr lang="en-US" sz="2200" dirty="0" smtClean="0"/>
              <a:t> </a:t>
            </a:r>
            <a:r>
              <a:rPr lang="en-US" sz="2200" dirty="0" err="1" smtClean="0"/>
              <a:t>i</a:t>
            </a:r>
            <a:r>
              <a:rPr lang="en-US" sz="2200" dirty="0" smtClean="0"/>
              <a:t>;</a:t>
            </a:r>
            <a:br>
              <a:rPr lang="en-US" sz="2200" dirty="0" smtClean="0"/>
            </a:br>
            <a:r>
              <a:rPr lang="en-US" sz="2200" dirty="0" smtClean="0"/>
              <a:t>    for( </a:t>
            </a:r>
            <a:r>
              <a:rPr lang="en-US" sz="2200" dirty="0" err="1" smtClean="0"/>
              <a:t>i</a:t>
            </a:r>
            <a:r>
              <a:rPr lang="en-US" sz="2200" dirty="0" smtClean="0"/>
              <a:t>=0; </a:t>
            </a:r>
            <a:r>
              <a:rPr lang="en-US" sz="2200" dirty="0" err="1" smtClean="0"/>
              <a:t>i</a:t>
            </a:r>
            <a:r>
              <a:rPr lang="en-US" sz="2200" dirty="0" smtClean="0"/>
              <a:t>&lt;10; </a:t>
            </a:r>
            <a:r>
              <a:rPr lang="en-US" sz="2200" dirty="0" err="1" smtClean="0"/>
              <a:t>i</a:t>
            </a:r>
            <a:r>
              <a:rPr lang="en-US" sz="2200" dirty="0" smtClean="0"/>
              <a:t>++)</a:t>
            </a:r>
            <a:br>
              <a:rPr lang="en-US" sz="2200" dirty="0" smtClean="0"/>
            </a:br>
            <a:r>
              <a:rPr lang="en-US" sz="2200" dirty="0" smtClean="0"/>
              <a:t>        </a:t>
            </a:r>
            <a:r>
              <a:rPr lang="en-US" sz="2200" dirty="0" err="1" smtClean="0"/>
              <a:t>arr</a:t>
            </a:r>
            <a:r>
              <a:rPr lang="en-US" sz="2200" dirty="0" smtClean="0"/>
              <a:t>[</a:t>
            </a:r>
            <a:r>
              <a:rPr lang="en-US" sz="2200" dirty="0" err="1" smtClean="0"/>
              <a:t>i</a:t>
            </a:r>
            <a:r>
              <a:rPr lang="en-US" sz="2200" dirty="0" smtClean="0"/>
              <a:t>] = 2.0 + </a:t>
            </a:r>
            <a:r>
              <a:rPr lang="en-US" sz="2200" dirty="0" err="1" smtClean="0"/>
              <a:t>i</a:t>
            </a:r>
            <a:r>
              <a:rPr lang="en-US" sz="2200" dirty="0" smtClean="0"/>
              <a:t>;</a:t>
            </a:r>
            <a:br>
              <a:rPr lang="en-US" sz="2200" dirty="0" smtClean="0"/>
            </a:b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    #</a:t>
            </a:r>
            <a:r>
              <a:rPr lang="en-US" sz="2200" dirty="0" err="1" smtClean="0"/>
              <a:t>pragma</a:t>
            </a:r>
            <a:r>
              <a:rPr lang="en-US" sz="2200" dirty="0" smtClean="0"/>
              <a:t> </a:t>
            </a:r>
            <a:r>
              <a:rPr lang="en-US" sz="2200" dirty="0" err="1" smtClean="0"/>
              <a:t>omp</a:t>
            </a:r>
            <a:r>
              <a:rPr lang="en-US" sz="2200" dirty="0" smtClean="0"/>
              <a:t> parallel for reduction(</a:t>
            </a:r>
            <a:r>
              <a:rPr lang="en-US" sz="2200" b="1" dirty="0" smtClean="0"/>
              <a:t>max</a:t>
            </a:r>
            <a:r>
              <a:rPr lang="en-US" sz="2200" dirty="0" smtClean="0"/>
              <a:t> : </a:t>
            </a:r>
            <a:r>
              <a:rPr lang="en-US" sz="2200" dirty="0" err="1" smtClean="0"/>
              <a:t>max_val</a:t>
            </a:r>
            <a:r>
              <a:rPr lang="en-US" sz="2200" dirty="0" smtClean="0"/>
              <a:t>)</a:t>
            </a:r>
            <a:br>
              <a:rPr lang="en-US" sz="2200" dirty="0" smtClean="0"/>
            </a:br>
            <a:r>
              <a:rPr lang="en-US" sz="2200" dirty="0" smtClean="0"/>
              <a:t>    for( </a:t>
            </a:r>
            <a:r>
              <a:rPr lang="en-US" sz="2200" dirty="0" err="1" smtClean="0"/>
              <a:t>i</a:t>
            </a:r>
            <a:r>
              <a:rPr lang="en-US" sz="2200" dirty="0" smtClean="0"/>
              <a:t>=0;i&lt;10; </a:t>
            </a:r>
            <a:r>
              <a:rPr lang="en-US" sz="2200" dirty="0" err="1" smtClean="0"/>
              <a:t>i</a:t>
            </a:r>
            <a:r>
              <a:rPr lang="en-US" sz="2200" dirty="0" smtClean="0"/>
              <a:t>++){</a:t>
            </a:r>
            <a:br>
              <a:rPr lang="en-US" sz="2200" dirty="0" smtClean="0"/>
            </a:br>
            <a:r>
              <a:rPr lang="en-US" sz="2200" dirty="0" smtClean="0"/>
              <a:t>        </a:t>
            </a:r>
            <a:r>
              <a:rPr lang="en-US" sz="2200" dirty="0" err="1" smtClean="0"/>
              <a:t>printf</a:t>
            </a:r>
            <a:r>
              <a:rPr lang="en-US" sz="2200" dirty="0" smtClean="0"/>
              <a:t>("thread id = %d and </a:t>
            </a:r>
            <a:r>
              <a:rPr lang="en-US" sz="2200" dirty="0" err="1" smtClean="0"/>
              <a:t>i</a:t>
            </a:r>
            <a:r>
              <a:rPr lang="en-US" sz="2200" dirty="0" smtClean="0"/>
              <a:t> = %d", </a:t>
            </a:r>
            <a:r>
              <a:rPr lang="en-US" sz="2200" dirty="0" err="1" smtClean="0"/>
              <a:t>omp_get_thread_num</a:t>
            </a:r>
            <a:r>
              <a:rPr lang="en-US" sz="2200" dirty="0" smtClean="0"/>
              <a:t>(), </a:t>
            </a:r>
            <a:r>
              <a:rPr lang="en-US" sz="2200" dirty="0" err="1" smtClean="0"/>
              <a:t>i</a:t>
            </a:r>
            <a:r>
              <a:rPr lang="en-US" sz="2200" dirty="0" smtClean="0"/>
              <a:t>);</a:t>
            </a:r>
            <a:br>
              <a:rPr lang="en-US" sz="2200" dirty="0" smtClean="0"/>
            </a:br>
            <a:r>
              <a:rPr lang="en-US" sz="2200" dirty="0" smtClean="0"/>
              <a:t>        if(</a:t>
            </a:r>
            <a:r>
              <a:rPr lang="en-US" sz="2200" dirty="0" err="1" smtClean="0"/>
              <a:t>arr</a:t>
            </a:r>
            <a:r>
              <a:rPr lang="en-US" sz="2200" dirty="0" smtClean="0"/>
              <a:t>[</a:t>
            </a:r>
            <a:r>
              <a:rPr lang="en-US" sz="2200" dirty="0" err="1" smtClean="0"/>
              <a:t>i</a:t>
            </a:r>
            <a:r>
              <a:rPr lang="en-US" sz="2200" dirty="0" smtClean="0"/>
              <a:t>] &gt; </a:t>
            </a:r>
            <a:r>
              <a:rPr lang="en-US" sz="2200" dirty="0" err="1" smtClean="0"/>
              <a:t>max_val</a:t>
            </a:r>
            <a:r>
              <a:rPr lang="en-US" sz="2200" dirty="0" smtClean="0"/>
              <a:t>){</a:t>
            </a:r>
            <a:br>
              <a:rPr lang="en-US" sz="2200" dirty="0" smtClean="0"/>
            </a:br>
            <a:r>
              <a:rPr lang="en-US" sz="2200" dirty="0" smtClean="0"/>
              <a:t>            </a:t>
            </a:r>
            <a:r>
              <a:rPr lang="en-US" sz="2200" dirty="0" err="1" smtClean="0"/>
              <a:t>max_val</a:t>
            </a:r>
            <a:r>
              <a:rPr lang="en-US" sz="2200" dirty="0" smtClean="0"/>
              <a:t> = </a:t>
            </a:r>
            <a:r>
              <a:rPr lang="en-US" sz="2200" dirty="0" err="1" smtClean="0"/>
              <a:t>arr</a:t>
            </a:r>
            <a:r>
              <a:rPr lang="en-US" sz="2200" dirty="0" smtClean="0"/>
              <a:t>[</a:t>
            </a:r>
            <a:r>
              <a:rPr lang="en-US" sz="2200" dirty="0" err="1" smtClean="0"/>
              <a:t>i</a:t>
            </a:r>
            <a:r>
              <a:rPr lang="en-US" sz="2200" dirty="0" smtClean="0"/>
              <a:t>];   </a:t>
            </a:r>
            <a:br>
              <a:rPr lang="en-US" sz="2200" dirty="0" smtClean="0"/>
            </a:br>
            <a:r>
              <a:rPr lang="en-US" sz="2200" dirty="0" smtClean="0"/>
              <a:t>        }</a:t>
            </a:r>
            <a:br>
              <a:rPr lang="en-US" sz="2200" dirty="0" smtClean="0"/>
            </a:br>
            <a:r>
              <a:rPr lang="en-US" sz="2200" dirty="0" smtClean="0"/>
              <a:t>    }</a:t>
            </a:r>
            <a:br>
              <a:rPr lang="en-US" sz="2200" dirty="0" smtClean="0"/>
            </a:br>
            <a:r>
              <a:rPr lang="en-US" sz="2200" dirty="0" smtClean="0"/>
              <a:t>    </a:t>
            </a:r>
            <a:r>
              <a:rPr lang="en-US" sz="2200" dirty="0" err="1" smtClean="0"/>
              <a:t>printf</a:t>
            </a:r>
            <a:r>
              <a:rPr lang="en-US" sz="2200" dirty="0" smtClean="0"/>
              <a:t>("\</a:t>
            </a:r>
            <a:r>
              <a:rPr lang="en-US" sz="2200" dirty="0" err="1" smtClean="0"/>
              <a:t>nmax_val</a:t>
            </a:r>
            <a:r>
              <a:rPr lang="en-US" sz="2200" dirty="0" smtClean="0"/>
              <a:t> = %f", </a:t>
            </a:r>
            <a:r>
              <a:rPr lang="en-US" sz="2200" dirty="0" err="1" smtClean="0"/>
              <a:t>max_val</a:t>
            </a:r>
            <a:r>
              <a:rPr lang="en-US" sz="2200" dirty="0" smtClean="0"/>
              <a:t>);</a:t>
            </a:r>
            <a:br>
              <a:rPr lang="en-US" sz="2200" dirty="0" smtClean="0"/>
            </a:br>
            <a:r>
              <a:rPr lang="en-US" sz="2200" dirty="0" smtClean="0"/>
              <a:t>}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705600"/>
          </a:xfrm>
        </p:spPr>
        <p:txBody>
          <a:bodyPr>
            <a:normAutofit fontScale="47500" lnSpcReduction="20000"/>
          </a:bodyPr>
          <a:lstStyle/>
          <a:p>
            <a:r>
              <a:rPr lang="en-US" b="1" dirty="0" smtClean="0"/>
              <a:t>/* Shared Variables */ </a:t>
            </a:r>
            <a:br>
              <a:rPr lang="en-US" b="1" dirty="0" smtClean="0"/>
            </a:br>
            <a:r>
              <a:rPr lang="en-US" b="1" dirty="0" smtClean="0"/>
              <a:t>double x[1000000]; // Must be SHARED (accessed by worker threads !!) </a:t>
            </a:r>
            <a:br>
              <a:rPr lang="en-US" b="1" dirty="0" smtClean="0"/>
            </a:br>
            <a:r>
              <a:rPr lang="en-US" b="1" dirty="0" err="1" smtClean="0"/>
              <a:t>int</a:t>
            </a:r>
            <a:r>
              <a:rPr lang="en-US" b="1" dirty="0" smtClean="0"/>
              <a:t> start[100]; // Contain starting array index of each thread double min[100]; // Contain the minimum found by each thread </a:t>
            </a:r>
            <a:br>
              <a:rPr lang="en-US" b="1" dirty="0" smtClean="0"/>
            </a:br>
            <a:r>
              <a:rPr lang="en-US" b="1" dirty="0" err="1" smtClean="0"/>
              <a:t>int</a:t>
            </a:r>
            <a:r>
              <a:rPr lang="en-US" b="1" dirty="0" smtClean="0"/>
              <a:t> </a:t>
            </a:r>
            <a:r>
              <a:rPr lang="en-US" b="1" dirty="0" err="1" smtClean="0"/>
              <a:t>num_threads</a:t>
            </a:r>
            <a:r>
              <a:rPr lang="en-US" b="1" dirty="0" smtClean="0"/>
              <a:t>; </a:t>
            </a:r>
            <a:br>
              <a:rPr lang="en-US" b="1" dirty="0" smtClean="0"/>
            </a:br>
            <a:r>
              <a:rPr lang="en-US" b="1" dirty="0" err="1" smtClean="0"/>
              <a:t>int</a:t>
            </a:r>
            <a:r>
              <a:rPr lang="en-US" b="1" dirty="0" smtClean="0"/>
              <a:t> main(...) { </a:t>
            </a:r>
            <a:br>
              <a:rPr lang="en-US" b="1" dirty="0" smtClean="0"/>
            </a:br>
            <a:r>
              <a:rPr lang="en-US" b="1" dirty="0" smtClean="0"/>
              <a:t>for (</a:t>
            </a:r>
            <a:r>
              <a:rPr lang="en-US" b="1" dirty="0" err="1" smtClean="0"/>
              <a:t>i</a:t>
            </a:r>
            <a:r>
              <a:rPr lang="en-US" b="1" dirty="0" smtClean="0"/>
              <a:t> = 0; </a:t>
            </a:r>
            <a:r>
              <a:rPr lang="en-US" b="1" dirty="0" err="1" smtClean="0"/>
              <a:t>i</a:t>
            </a:r>
            <a:r>
              <a:rPr lang="en-US" b="1" dirty="0" smtClean="0"/>
              <a:t> &lt; MAX; </a:t>
            </a:r>
            <a:r>
              <a:rPr lang="en-US" b="1" dirty="0" err="1" smtClean="0"/>
              <a:t>i</a:t>
            </a:r>
            <a:r>
              <a:rPr lang="en-US" b="1" dirty="0" smtClean="0"/>
              <a:t>++) </a:t>
            </a:r>
            <a:br>
              <a:rPr lang="en-US" b="1" dirty="0" smtClean="0"/>
            </a:br>
            <a:r>
              <a:rPr lang="en-US" b="1" dirty="0" smtClean="0"/>
              <a:t>	x[</a:t>
            </a:r>
            <a:r>
              <a:rPr lang="en-US" b="1" dirty="0" err="1" smtClean="0"/>
              <a:t>i</a:t>
            </a:r>
            <a:r>
              <a:rPr lang="en-US" b="1" dirty="0" smtClean="0"/>
              <a:t>] = random()/(double)1147483648; </a:t>
            </a:r>
            <a:br>
              <a:rPr lang="en-US" b="1" dirty="0" smtClean="0"/>
            </a:br>
            <a:endParaRPr lang="en-US" b="1" dirty="0" smtClean="0"/>
          </a:p>
          <a:p>
            <a:r>
              <a:rPr lang="en-US" b="1" dirty="0" smtClean="0"/>
              <a:t>#</a:t>
            </a:r>
            <a:r>
              <a:rPr lang="en-US" b="1" dirty="0" err="1" smtClean="0"/>
              <a:t>pragma</a:t>
            </a:r>
            <a:r>
              <a:rPr lang="en-US" b="1" dirty="0" smtClean="0"/>
              <a:t> </a:t>
            </a:r>
            <a:r>
              <a:rPr lang="en-US" b="1" dirty="0" err="1" smtClean="0"/>
              <a:t>omp</a:t>
            </a:r>
            <a:r>
              <a:rPr lang="en-US" b="1" dirty="0" smtClean="0"/>
              <a:t> parallel { </a:t>
            </a:r>
            <a:br>
              <a:rPr lang="en-US" b="1" dirty="0" smtClean="0"/>
            </a:br>
            <a:r>
              <a:rPr lang="en-US" b="1" dirty="0" smtClean="0"/>
              <a:t>	</a:t>
            </a:r>
            <a:r>
              <a:rPr lang="en-US" b="1" dirty="0" err="1" smtClean="0"/>
              <a:t>int</a:t>
            </a:r>
            <a:r>
              <a:rPr lang="en-US" b="1" dirty="0" smtClean="0"/>
              <a:t> id; </a:t>
            </a:r>
            <a:br>
              <a:rPr lang="en-US" b="1" dirty="0" smtClean="0"/>
            </a:br>
            <a:r>
              <a:rPr lang="en-US" b="1" dirty="0" smtClean="0"/>
              <a:t>	</a:t>
            </a:r>
            <a:r>
              <a:rPr lang="en-US" b="1" dirty="0" err="1" smtClean="0"/>
              <a:t>int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, n, start, stop; </a:t>
            </a:r>
            <a:br>
              <a:rPr lang="en-US" b="1" dirty="0" smtClean="0"/>
            </a:br>
            <a:r>
              <a:rPr lang="en-US" b="1" dirty="0" smtClean="0"/>
              <a:t>	double </a:t>
            </a:r>
            <a:r>
              <a:rPr lang="en-US" b="1" dirty="0" err="1" smtClean="0"/>
              <a:t>my_min</a:t>
            </a:r>
            <a:r>
              <a:rPr lang="en-US" b="1" dirty="0" smtClean="0"/>
              <a:t>; </a:t>
            </a:r>
            <a:br>
              <a:rPr lang="en-US" b="1" dirty="0" smtClean="0"/>
            </a:br>
            <a:r>
              <a:rPr lang="en-US" b="1" dirty="0" smtClean="0"/>
              <a:t>	n = MAX/</a:t>
            </a:r>
            <a:r>
              <a:rPr lang="en-US" b="1" dirty="0" err="1" smtClean="0"/>
              <a:t>omp_get_num_threads</a:t>
            </a:r>
            <a:r>
              <a:rPr lang="en-US" b="1" dirty="0" smtClean="0"/>
              <a:t>(); // step = MAX/number of threads. 	</a:t>
            </a:r>
            <a:br>
              <a:rPr lang="en-US" b="1" dirty="0" smtClean="0"/>
            </a:br>
            <a:r>
              <a:rPr lang="en-US" b="1" dirty="0" smtClean="0"/>
              <a:t>             id = </a:t>
            </a:r>
            <a:r>
              <a:rPr lang="en-US" b="1" dirty="0" err="1" smtClean="0"/>
              <a:t>omp_get_thread_num</a:t>
            </a:r>
            <a:r>
              <a:rPr lang="en-US" b="1" dirty="0" smtClean="0"/>
              <a:t>(); // id is one of 0, 1, ..., (num_threads-1) 	start = id * n; </a:t>
            </a:r>
          </a:p>
          <a:p>
            <a:pPr>
              <a:buNone/>
            </a:pPr>
            <a:r>
              <a:rPr lang="en-US" b="1" dirty="0" smtClean="0"/>
              <a:t>		if ( id != (num_threads-1) ) { </a:t>
            </a:r>
            <a:br>
              <a:rPr lang="en-US" b="1" dirty="0" smtClean="0"/>
            </a:br>
            <a:r>
              <a:rPr lang="en-US" b="1" dirty="0" smtClean="0"/>
              <a:t>		stop = start + n; </a:t>
            </a:r>
          </a:p>
          <a:p>
            <a:pPr>
              <a:buNone/>
            </a:pPr>
            <a:r>
              <a:rPr lang="en-US" b="1" dirty="0" smtClean="0"/>
              <a:t>		} </a:t>
            </a:r>
            <a:br>
              <a:rPr lang="en-US" b="1" dirty="0" smtClean="0"/>
            </a:br>
            <a:r>
              <a:rPr lang="en-US" b="1" dirty="0" smtClean="0"/>
              <a:t>	else { </a:t>
            </a:r>
            <a:br>
              <a:rPr lang="en-US" b="1" dirty="0" smtClean="0"/>
            </a:br>
            <a:r>
              <a:rPr lang="en-US" b="1" dirty="0" smtClean="0"/>
              <a:t>		stop = MAX; </a:t>
            </a:r>
            <a:br>
              <a:rPr lang="en-US" b="1" dirty="0" smtClean="0"/>
            </a:br>
            <a:r>
              <a:rPr lang="en-US" b="1" dirty="0" smtClean="0"/>
              <a:t>	} </a:t>
            </a:r>
            <a:br>
              <a:rPr lang="en-US" b="1" dirty="0" smtClean="0"/>
            </a:br>
            <a:r>
              <a:rPr lang="en-US" b="1" dirty="0" smtClean="0"/>
              <a:t>	</a:t>
            </a:r>
            <a:r>
              <a:rPr lang="en-US" b="1" dirty="0" err="1" smtClean="0"/>
              <a:t>my_min</a:t>
            </a:r>
            <a:r>
              <a:rPr lang="en-US" b="1" dirty="0" smtClean="0"/>
              <a:t> = x[start]; </a:t>
            </a:r>
            <a:br>
              <a:rPr lang="en-US" b="1" dirty="0" smtClean="0"/>
            </a:br>
            <a:r>
              <a:rPr lang="en-US" b="1" dirty="0" smtClean="0"/>
              <a:t>	for (</a:t>
            </a:r>
            <a:r>
              <a:rPr lang="en-US" b="1" dirty="0" err="1" smtClean="0"/>
              <a:t>i</a:t>
            </a:r>
            <a:r>
              <a:rPr lang="en-US" b="1" dirty="0" smtClean="0"/>
              <a:t> = start+1; </a:t>
            </a:r>
            <a:r>
              <a:rPr lang="en-US" b="1" dirty="0" err="1" smtClean="0"/>
              <a:t>i</a:t>
            </a:r>
            <a:r>
              <a:rPr lang="en-US" b="1" dirty="0" smtClean="0"/>
              <a:t> &lt; stop; </a:t>
            </a:r>
            <a:r>
              <a:rPr lang="en-US" b="1" dirty="0" err="1" smtClean="0"/>
              <a:t>i</a:t>
            </a:r>
            <a:r>
              <a:rPr lang="en-US" b="1" dirty="0" smtClean="0"/>
              <a:t>++ ) { </a:t>
            </a:r>
            <a:br>
              <a:rPr lang="en-US" b="1" dirty="0" smtClean="0"/>
            </a:br>
            <a:r>
              <a:rPr lang="en-US" b="1" dirty="0" smtClean="0"/>
              <a:t>		if ( x[</a:t>
            </a:r>
            <a:r>
              <a:rPr lang="en-US" b="1" dirty="0" err="1" smtClean="0"/>
              <a:t>i</a:t>
            </a:r>
            <a:r>
              <a:rPr lang="en-US" b="1" dirty="0" smtClean="0"/>
              <a:t>] &lt; </a:t>
            </a:r>
            <a:r>
              <a:rPr lang="en-US" b="1" dirty="0" err="1" smtClean="0"/>
              <a:t>my_min</a:t>
            </a:r>
            <a:r>
              <a:rPr lang="en-US" b="1" dirty="0" smtClean="0"/>
              <a:t> ) </a:t>
            </a:r>
            <a:br>
              <a:rPr lang="en-US" b="1" dirty="0" smtClean="0"/>
            </a:br>
            <a:r>
              <a:rPr lang="en-US" b="1" dirty="0" smtClean="0"/>
              <a:t>			</a:t>
            </a:r>
            <a:r>
              <a:rPr lang="en-US" b="1" dirty="0" err="1" smtClean="0"/>
              <a:t>my_min</a:t>
            </a:r>
            <a:r>
              <a:rPr lang="en-US" b="1" dirty="0" smtClean="0"/>
              <a:t> = x[</a:t>
            </a:r>
            <a:r>
              <a:rPr lang="en-US" b="1" dirty="0" err="1" smtClean="0"/>
              <a:t>i</a:t>
            </a:r>
            <a:r>
              <a:rPr lang="en-US" b="1" dirty="0" smtClean="0"/>
              <a:t>]; </a:t>
            </a:r>
            <a:br>
              <a:rPr lang="en-US" b="1" dirty="0" smtClean="0"/>
            </a:br>
            <a:r>
              <a:rPr lang="en-US" b="1" dirty="0" smtClean="0"/>
              <a:t>	} </a:t>
            </a:r>
            <a:br>
              <a:rPr lang="en-US" b="1" dirty="0" smtClean="0"/>
            </a:br>
            <a:r>
              <a:rPr lang="en-US" b="1" dirty="0" smtClean="0"/>
              <a:t>	min[id] = </a:t>
            </a:r>
            <a:r>
              <a:rPr lang="en-US" b="1" dirty="0" err="1" smtClean="0"/>
              <a:t>my_min</a:t>
            </a:r>
            <a:r>
              <a:rPr lang="en-US" b="1" dirty="0" smtClean="0"/>
              <a:t>; // Store result in min[id] </a:t>
            </a:r>
            <a:br>
              <a:rPr lang="en-US" b="1" dirty="0" smtClean="0"/>
            </a:br>
            <a:r>
              <a:rPr lang="en-US" b="1" dirty="0" smtClean="0"/>
              <a:t>} // ---------------------------------------- </a:t>
            </a:r>
            <a:br>
              <a:rPr lang="en-US" b="1" dirty="0" smtClean="0"/>
            </a:br>
            <a:r>
              <a:rPr lang="en-US" b="1" dirty="0" smtClean="0"/>
              <a:t> // Post processing: Find actual minimum </a:t>
            </a:r>
            <a:br>
              <a:rPr lang="en-US" b="1" dirty="0" smtClean="0"/>
            </a:br>
            <a:r>
              <a:rPr lang="en-US" b="1" dirty="0" smtClean="0"/>
              <a:t>// ---------------------------------------- </a:t>
            </a:r>
            <a:br>
              <a:rPr lang="en-US" b="1" dirty="0" smtClean="0"/>
            </a:br>
            <a:r>
              <a:rPr lang="en-US" b="1" dirty="0" err="1" smtClean="0"/>
              <a:t>my_min</a:t>
            </a:r>
            <a:r>
              <a:rPr lang="en-US" b="1" dirty="0" smtClean="0"/>
              <a:t> = min[0]; </a:t>
            </a:r>
            <a:br>
              <a:rPr lang="en-US" b="1" dirty="0" smtClean="0"/>
            </a:br>
            <a:r>
              <a:rPr lang="en-US" b="1" dirty="0" smtClean="0"/>
              <a:t>for (</a:t>
            </a:r>
            <a:r>
              <a:rPr lang="en-US" b="1" dirty="0" err="1" smtClean="0"/>
              <a:t>i</a:t>
            </a:r>
            <a:r>
              <a:rPr lang="en-US" b="1" dirty="0" smtClean="0"/>
              <a:t> = 1; </a:t>
            </a:r>
            <a:r>
              <a:rPr lang="en-US" b="1" dirty="0" err="1" smtClean="0"/>
              <a:t>i</a:t>
            </a:r>
            <a:r>
              <a:rPr lang="en-US" b="1" dirty="0" smtClean="0"/>
              <a:t> &lt; </a:t>
            </a:r>
            <a:r>
              <a:rPr lang="en-US" b="1" dirty="0" err="1" smtClean="0"/>
              <a:t>num_threads</a:t>
            </a:r>
            <a:r>
              <a:rPr lang="en-US" b="1" dirty="0" smtClean="0"/>
              <a:t>; </a:t>
            </a:r>
            <a:r>
              <a:rPr lang="en-US" b="1" dirty="0" err="1" smtClean="0"/>
              <a:t>i</a:t>
            </a:r>
            <a:r>
              <a:rPr lang="en-US" b="1" dirty="0" smtClean="0"/>
              <a:t>++) </a:t>
            </a:r>
            <a:br>
              <a:rPr lang="en-US" b="1" dirty="0" smtClean="0"/>
            </a:br>
            <a:r>
              <a:rPr lang="en-US" b="1" dirty="0" smtClean="0"/>
              <a:t>	if ( min[</a:t>
            </a:r>
            <a:r>
              <a:rPr lang="en-US" b="1" dirty="0" err="1" smtClean="0"/>
              <a:t>i</a:t>
            </a:r>
            <a:r>
              <a:rPr lang="en-US" b="1" dirty="0" smtClean="0"/>
              <a:t>] &lt; </a:t>
            </a:r>
            <a:r>
              <a:rPr lang="en-US" b="1" dirty="0" err="1" smtClean="0"/>
              <a:t>my_min</a:t>
            </a:r>
            <a:r>
              <a:rPr lang="en-US" b="1" dirty="0" smtClean="0"/>
              <a:t> ) </a:t>
            </a:r>
            <a:r>
              <a:rPr lang="en-US" b="1" dirty="0" err="1" smtClean="0"/>
              <a:t>my_min</a:t>
            </a:r>
            <a:r>
              <a:rPr lang="en-US" b="1" dirty="0" smtClean="0"/>
              <a:t> = min[</a:t>
            </a:r>
            <a:r>
              <a:rPr lang="en-US" b="1" dirty="0" err="1" smtClean="0"/>
              <a:t>i</a:t>
            </a:r>
            <a:r>
              <a:rPr lang="en-US" b="1" dirty="0" smtClean="0"/>
              <a:t>]; </a:t>
            </a:r>
            <a:br>
              <a:rPr lang="en-US" b="1" dirty="0" smtClean="0"/>
            </a:br>
            <a:r>
              <a:rPr lang="en-US" b="1" dirty="0" smtClean="0"/>
              <a:t>}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REDUCTION exercise we created a program that computes the sum of all the elements in an array A. Create another program that does the same, without using the REDUCE clause. Compare the two versions.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instrumentation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Profiling: collecting runtime information </a:t>
            </a:r>
          </a:p>
          <a:p>
            <a:pPr lvl="1"/>
            <a:r>
              <a:rPr lang="en-US" dirty="0" smtClean="0"/>
              <a:t>memory space</a:t>
            </a:r>
          </a:p>
          <a:p>
            <a:pPr lvl="1"/>
            <a:r>
              <a:rPr lang="en-US" dirty="0" smtClean="0"/>
              <a:t>time </a:t>
            </a:r>
          </a:p>
          <a:p>
            <a:pPr lvl="1"/>
            <a:r>
              <a:rPr lang="en-US" dirty="0" smtClean="0"/>
              <a:t>frequency and duration of function calls,</a:t>
            </a:r>
          </a:p>
          <a:p>
            <a:r>
              <a:rPr lang="en-US" dirty="0" smtClean="0"/>
              <a:t>Instrumentation: profiling technique that adds to the program instructions(code) to collect the required information</a:t>
            </a:r>
          </a:p>
          <a:p>
            <a:pPr lvl="1"/>
            <a:r>
              <a:rPr lang="en-US" dirty="0" smtClean="0"/>
              <a:t>Overhead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Conditional Compilation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Preprocessor macro: _OPENMP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1998" y="2209800"/>
            <a:ext cx="8319447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038600"/>
            <a:ext cx="7995478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-36811"/>
            <a:ext cx="6553199" cy="685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Execution time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3999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#include&lt;</a:t>
            </a:r>
            <a:r>
              <a:rPr lang="en-US" dirty="0" err="1" smtClean="0"/>
              <a:t>iostream</a:t>
            </a:r>
            <a:r>
              <a:rPr lang="en-US" dirty="0" smtClean="0"/>
              <a:t>&gt; </a:t>
            </a:r>
            <a:br>
              <a:rPr lang="en-US" dirty="0" smtClean="0"/>
            </a:br>
            <a:r>
              <a:rPr lang="en-US" dirty="0" smtClean="0"/>
              <a:t>#include ”</a:t>
            </a:r>
            <a:r>
              <a:rPr lang="en-US" dirty="0" err="1" smtClean="0"/>
              <a:t>omp.h</a:t>
            </a:r>
            <a:r>
              <a:rPr lang="en-US" dirty="0" smtClean="0"/>
              <a:t>” </a:t>
            </a:r>
            <a:br>
              <a:rPr lang="en-US" dirty="0" smtClean="0"/>
            </a:br>
            <a:r>
              <a:rPr lang="en-US" dirty="0" err="1" smtClean="0"/>
              <a:t>int</a:t>
            </a:r>
            <a:r>
              <a:rPr lang="en-US" dirty="0" smtClean="0"/>
              <a:t> main() </a:t>
            </a:r>
            <a:br>
              <a:rPr lang="en-US" dirty="0" smtClean="0"/>
            </a:br>
            <a:r>
              <a:rPr lang="en-US" dirty="0" smtClean="0"/>
              <a:t>{ </a:t>
            </a:r>
            <a:br>
              <a:rPr lang="en-US" dirty="0" smtClean="0"/>
            </a:br>
            <a:r>
              <a:rPr lang="en-US" dirty="0" smtClean="0"/>
              <a:t>   #</a:t>
            </a:r>
            <a:r>
              <a:rPr lang="en-US" dirty="0" err="1" smtClean="0"/>
              <a:t>pragma</a:t>
            </a:r>
            <a:r>
              <a:rPr lang="en-US" dirty="0" smtClean="0"/>
              <a:t> </a:t>
            </a:r>
            <a:r>
              <a:rPr lang="en-US" dirty="0" err="1" smtClean="0"/>
              <a:t>omp</a:t>
            </a:r>
            <a:r>
              <a:rPr lang="en-US" dirty="0" smtClean="0"/>
              <a:t> parallel { </a:t>
            </a:r>
            <a:br>
              <a:rPr lang="en-US" dirty="0" smtClean="0"/>
            </a:br>
            <a:r>
              <a:rPr lang="en-US" dirty="0" smtClean="0"/>
              <a:t>   std::</a:t>
            </a:r>
            <a:r>
              <a:rPr lang="en-US" dirty="0" err="1" smtClean="0"/>
              <a:t>cout</a:t>
            </a:r>
            <a:r>
              <a:rPr lang="en-US" dirty="0" smtClean="0"/>
              <a:t> &lt;&lt; ”Hello World\n” </a:t>
            </a:r>
            <a:br>
              <a:rPr lang="en-US" dirty="0" smtClean="0"/>
            </a:br>
            <a:r>
              <a:rPr lang="en-US" dirty="0" smtClean="0"/>
              <a:t>   } </a:t>
            </a:r>
            <a:br>
              <a:rPr lang="en-US" dirty="0" smtClean="0"/>
            </a:br>
            <a:r>
              <a:rPr lang="en-US" dirty="0" smtClean="0"/>
              <a:t>return 0; 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gnu: g++ -</a:t>
            </a:r>
            <a:r>
              <a:rPr lang="en-US" dirty="0" err="1" smtClean="0"/>
              <a:t>fopenmp</a:t>
            </a:r>
            <a:r>
              <a:rPr lang="en-US" dirty="0" smtClean="0"/>
              <a:t> -o </a:t>
            </a:r>
            <a:r>
              <a:rPr lang="en-US" dirty="0" err="1" smtClean="0"/>
              <a:t>hi.x</a:t>
            </a:r>
            <a:r>
              <a:rPr lang="en-US" dirty="0" smtClean="0"/>
              <a:t> </a:t>
            </a:r>
            <a:r>
              <a:rPr lang="en-US" dirty="0" err="1" smtClean="0"/>
              <a:t>hello.f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Export OMP_NUM_THREADS=4 </a:t>
            </a:r>
            <a:br>
              <a:rPr lang="en-US" dirty="0" smtClean="0"/>
            </a:br>
            <a:r>
              <a:rPr lang="en-US" dirty="0" smtClean="0"/>
              <a:t>./</a:t>
            </a:r>
            <a:r>
              <a:rPr lang="en-US" dirty="0" err="1" smtClean="0"/>
              <a:t>hi.x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Speedup</a:t>
            </a:r>
            <a:endParaRPr lang="en-US" dirty="0"/>
          </a:p>
        </p:txBody>
      </p:sp>
      <p:graphicFrame>
        <p:nvGraphicFramePr>
          <p:cNvPr id="4" name="مخطط 3"/>
          <p:cNvGraphicFramePr/>
          <p:nvPr/>
        </p:nvGraphicFramePr>
        <p:xfrm>
          <a:off x="838200" y="1447800"/>
          <a:ext cx="78486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dependence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https://en.wikipedia.org/wiki/Loop_dependence_analysis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https://people.math.umass.edu/~johnston/PHI_WG_2014/OpenMPSlides_tamu_sc.pdf</a:t>
            </a:r>
            <a:endParaRPr lang="en-US" dirty="0" smtClean="0"/>
          </a:p>
          <a:p>
            <a:r>
              <a:rPr lang="en-US" smtClean="0"/>
              <a:t>Slide 37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Dependencies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Not all loops can be parallelized. Before adding </a:t>
            </a:r>
            <a:r>
              <a:rPr lang="en-US" dirty="0" err="1" smtClean="0"/>
              <a:t>OpenMP</a:t>
            </a:r>
            <a:r>
              <a:rPr lang="en-US" dirty="0" smtClean="0"/>
              <a:t> directives need to check for any dependencies: </a:t>
            </a:r>
          </a:p>
          <a:p>
            <a:r>
              <a:rPr lang="en-US" dirty="0" smtClean="0"/>
              <a:t>We categorize three types of dependencies: </a:t>
            </a:r>
          </a:p>
          <a:p>
            <a:pPr lvl="1"/>
            <a:r>
              <a:rPr lang="en-US" dirty="0" smtClean="0"/>
              <a:t>Flow dependence: Read after Write (RAW) </a:t>
            </a:r>
          </a:p>
          <a:p>
            <a:pPr lvl="1"/>
            <a:r>
              <a:rPr lang="en-US" dirty="0" smtClean="0"/>
              <a:t>Anti dependence: Write after Read (WAR) </a:t>
            </a:r>
          </a:p>
          <a:p>
            <a:pPr lvl="1"/>
            <a:r>
              <a:rPr lang="en-US" dirty="0" smtClean="0"/>
              <a:t>Output dependence (Write after Write (WAW)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u="sng" dirty="0" smtClean="0"/>
              <a:t>FLOW</a:t>
            </a:r>
            <a:r>
              <a:rPr lang="en-US" dirty="0" smtClean="0"/>
              <a:t>               </a:t>
            </a:r>
            <a:r>
              <a:rPr lang="en-US" u="sng" dirty="0" smtClean="0"/>
              <a:t>ANTI</a:t>
            </a:r>
            <a:r>
              <a:rPr lang="en-US" dirty="0" smtClean="0"/>
              <a:t>                         </a:t>
            </a:r>
            <a:r>
              <a:rPr lang="en-US" u="sng" dirty="0" smtClean="0"/>
              <a:t>OUTPUT</a:t>
            </a:r>
          </a:p>
          <a:p>
            <a:pPr lvl="1">
              <a:buNone/>
            </a:pPr>
            <a:r>
              <a:rPr lang="en-US" dirty="0" smtClean="0"/>
              <a:t>X = 21              PRINT *, X               </a:t>
            </a:r>
            <a:r>
              <a:rPr lang="en-US" dirty="0" err="1" smtClean="0"/>
              <a:t>X</a:t>
            </a:r>
            <a:r>
              <a:rPr lang="en-US" dirty="0" smtClean="0"/>
              <a:t> = 21 </a:t>
            </a:r>
          </a:p>
          <a:p>
            <a:pPr lvl="1">
              <a:buNone/>
            </a:pPr>
            <a:r>
              <a:rPr lang="en-US" dirty="0" smtClean="0"/>
              <a:t>PRINT *, X        </a:t>
            </a:r>
            <a:r>
              <a:rPr lang="en-US" dirty="0" err="1" smtClean="0"/>
              <a:t>X</a:t>
            </a:r>
            <a:r>
              <a:rPr lang="en-US" dirty="0" smtClean="0"/>
              <a:t> = 21                     X = 21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797" y="432885"/>
            <a:ext cx="8233186" cy="825866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208279" rIns="0" bIns="0" rtlCol="0">
            <a:spAutoFit/>
          </a:bodyPr>
          <a:lstStyle/>
          <a:p>
            <a:pPr marL="2136140">
              <a:lnSpc>
                <a:spcPct val="100000"/>
              </a:lnSpc>
              <a:spcBef>
                <a:spcPts val="1639"/>
              </a:spcBef>
            </a:pPr>
            <a:r>
              <a:rPr sz="4000" dirty="0">
                <a:solidFill>
                  <a:srgbClr val="3B3B3B"/>
                </a:solidFill>
              </a:rPr>
              <a:t>Data</a:t>
            </a:r>
            <a:r>
              <a:rPr sz="4000" spc="-10" dirty="0">
                <a:solidFill>
                  <a:srgbClr val="3B3B3B"/>
                </a:solidFill>
              </a:rPr>
              <a:t> </a:t>
            </a:r>
            <a:r>
              <a:rPr sz="4000" dirty="0">
                <a:solidFill>
                  <a:srgbClr val="3B3B3B"/>
                </a:solidFill>
              </a:rPr>
              <a:t>Dependencies</a:t>
            </a:r>
            <a:endParaRPr sz="4000"/>
          </a:p>
        </p:txBody>
      </p:sp>
      <p:sp>
        <p:nvSpPr>
          <p:cNvPr id="4" name="object 4"/>
          <p:cNvSpPr/>
          <p:nvPr/>
        </p:nvSpPr>
        <p:spPr>
          <a:xfrm>
            <a:off x="2021243" y="3810895"/>
            <a:ext cx="107576" cy="1210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021243" y="4081182"/>
            <a:ext cx="107576" cy="1210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021243" y="4352813"/>
            <a:ext cx="107576" cy="1210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794137" y="2190525"/>
            <a:ext cx="5414085" cy="2783583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12700" marR="5080">
              <a:lnSpc>
                <a:spcPts val="2010"/>
              </a:lnSpc>
              <a:spcBef>
                <a:spcPts val="290"/>
              </a:spcBef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Not all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loops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can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be parallelized.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Before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adding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OpenMP 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directives need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to check for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any</a:t>
            </a:r>
            <a:r>
              <a:rPr sz="1800" spc="3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dependencies: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600">
              <a:latin typeface="Times New Roman"/>
              <a:cs typeface="Times New Roman"/>
            </a:endParaRPr>
          </a:p>
          <a:p>
            <a:pPr marL="419100" indent="-177800">
              <a:lnSpc>
                <a:spcPct val="100000"/>
              </a:lnSpc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We categorize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three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types of</a:t>
            </a:r>
            <a:r>
              <a:rPr sz="1800" spc="10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dependencies: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750">
              <a:latin typeface="Times New Roman"/>
              <a:cs typeface="Times New Roman"/>
            </a:endParaRPr>
          </a:p>
          <a:p>
            <a:pPr marL="419100" marR="734695">
              <a:lnSpc>
                <a:spcPct val="93300"/>
              </a:lnSpc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Flow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dependence: Read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after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Write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(RAW)  Anti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dependence: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Write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after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Read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(WAR)  Output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dependence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(Write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after Write</a:t>
            </a:r>
            <a:r>
              <a:rPr sz="1800" spc="-3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(WAW)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2009289" y="5095090"/>
            <a:ext cx="847464" cy="10849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u="sng" spc="-5" dirty="0">
                <a:solidFill>
                  <a:srgbClr val="3B3B3B"/>
                </a:solidFill>
                <a:uFill>
                  <a:solidFill>
                    <a:srgbClr val="3B3B3B"/>
                  </a:solidFill>
                </a:uFill>
                <a:latin typeface="Arial"/>
                <a:cs typeface="Arial"/>
              </a:rPr>
              <a:t>FLOW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ts val="1570"/>
              </a:lnSpc>
              <a:spcBef>
                <a:spcPts val="1360"/>
              </a:spcBef>
            </a:pPr>
            <a:r>
              <a:rPr sz="1400" i="1" dirty="0">
                <a:solidFill>
                  <a:srgbClr val="3B3B3B"/>
                </a:solidFill>
                <a:latin typeface="Arial"/>
                <a:cs typeface="Arial"/>
              </a:rPr>
              <a:t>X = </a:t>
            </a:r>
            <a:r>
              <a:rPr sz="1400" i="1" spc="-5" dirty="0">
                <a:solidFill>
                  <a:srgbClr val="3B3B3B"/>
                </a:solidFill>
                <a:latin typeface="Arial"/>
                <a:cs typeface="Arial"/>
              </a:rPr>
              <a:t>21  </a:t>
            </a:r>
            <a:r>
              <a:rPr sz="1400" i="1" dirty="0">
                <a:solidFill>
                  <a:srgbClr val="3B3B3B"/>
                </a:solidFill>
                <a:latin typeface="Arial"/>
                <a:cs typeface="Arial"/>
              </a:rPr>
              <a:t>PRINT *,</a:t>
            </a:r>
            <a:r>
              <a:rPr sz="1400" i="1" spc="-7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3B3B3B"/>
                </a:solidFill>
                <a:latin typeface="Arial"/>
                <a:cs typeface="Arial"/>
              </a:rPr>
              <a:t>X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945666" y="5095090"/>
            <a:ext cx="847464" cy="8797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u="sng" spc="-5" dirty="0">
                <a:solidFill>
                  <a:srgbClr val="3B3B3B"/>
                </a:solidFill>
                <a:uFill>
                  <a:solidFill>
                    <a:srgbClr val="3B3B3B"/>
                  </a:solidFill>
                </a:uFill>
                <a:latin typeface="Arial"/>
                <a:cs typeface="Arial"/>
              </a:rPr>
              <a:t>ANTI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ts val="1570"/>
              </a:lnSpc>
              <a:spcBef>
                <a:spcPts val="1360"/>
              </a:spcBef>
            </a:pPr>
            <a:r>
              <a:rPr sz="1400" i="1" dirty="0">
                <a:solidFill>
                  <a:srgbClr val="3B3B3B"/>
                </a:solidFill>
                <a:latin typeface="Arial"/>
                <a:cs typeface="Arial"/>
              </a:rPr>
              <a:t>PRINT *,</a:t>
            </a:r>
            <a:r>
              <a:rPr sz="1400" i="1" spc="-7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3B3B3B"/>
                </a:solidFill>
                <a:latin typeface="Arial"/>
                <a:cs typeface="Arial"/>
              </a:rPr>
              <a:t>X  X =</a:t>
            </a:r>
            <a:r>
              <a:rPr sz="1400" i="1" spc="-20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400" i="1" spc="-5" dirty="0">
                <a:solidFill>
                  <a:srgbClr val="3B3B3B"/>
                </a:solidFill>
                <a:latin typeface="Arial"/>
                <a:cs typeface="Arial"/>
              </a:rPr>
              <a:t>21</a:t>
            </a:r>
            <a:endParaRPr sz="14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882043" y="5095090"/>
            <a:ext cx="907826" cy="11310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u="sng" spc="-5" dirty="0">
                <a:solidFill>
                  <a:srgbClr val="3B3B3B"/>
                </a:solidFill>
                <a:uFill>
                  <a:solidFill>
                    <a:srgbClr val="3B3B3B"/>
                  </a:solidFill>
                </a:uFill>
                <a:latin typeface="Arial"/>
                <a:cs typeface="Arial"/>
              </a:rPr>
              <a:t>OUTPUT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ts val="1625"/>
              </a:lnSpc>
              <a:spcBef>
                <a:spcPts val="1220"/>
              </a:spcBef>
            </a:pPr>
            <a:r>
              <a:rPr sz="1400" i="1" dirty="0">
                <a:solidFill>
                  <a:srgbClr val="3B3B3B"/>
                </a:solidFill>
                <a:latin typeface="Arial"/>
                <a:cs typeface="Arial"/>
              </a:rPr>
              <a:t>X =</a:t>
            </a:r>
            <a:r>
              <a:rPr sz="1400" i="1" spc="-9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400" i="1" spc="-5" dirty="0">
                <a:solidFill>
                  <a:srgbClr val="3B3B3B"/>
                </a:solidFill>
                <a:latin typeface="Arial"/>
                <a:cs typeface="Arial"/>
              </a:rPr>
              <a:t>21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625"/>
              </a:lnSpc>
            </a:pPr>
            <a:r>
              <a:rPr sz="1400" i="1" dirty="0">
                <a:solidFill>
                  <a:srgbClr val="3B3B3B"/>
                </a:solidFill>
                <a:latin typeface="Arial"/>
                <a:cs typeface="Arial"/>
              </a:rPr>
              <a:t>X =</a:t>
            </a:r>
            <a:r>
              <a:rPr sz="1400" i="1" spc="-9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400" i="1" spc="-5" dirty="0">
                <a:solidFill>
                  <a:srgbClr val="3B3B3B"/>
                </a:solidFill>
                <a:latin typeface="Arial"/>
                <a:cs typeface="Arial"/>
              </a:rPr>
              <a:t>21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797" y="432885"/>
            <a:ext cx="8233186" cy="825866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208279" rIns="0" bIns="0" rtlCol="0">
            <a:spAutoFit/>
          </a:bodyPr>
          <a:lstStyle/>
          <a:p>
            <a:pPr marL="1755139">
              <a:lnSpc>
                <a:spcPct val="100000"/>
              </a:lnSpc>
              <a:spcBef>
                <a:spcPts val="1639"/>
              </a:spcBef>
            </a:pPr>
            <a:r>
              <a:rPr sz="4000" dirty="0">
                <a:solidFill>
                  <a:srgbClr val="3B3B3B"/>
                </a:solidFill>
              </a:rPr>
              <a:t>Data Dependencies</a:t>
            </a:r>
            <a:r>
              <a:rPr sz="4000" spc="-10" dirty="0">
                <a:solidFill>
                  <a:srgbClr val="3B3B3B"/>
                </a:solidFill>
              </a:rPr>
              <a:t> </a:t>
            </a:r>
            <a:r>
              <a:rPr sz="4000" dirty="0">
                <a:solidFill>
                  <a:srgbClr val="3B3B3B"/>
                </a:solidFill>
              </a:rPr>
              <a:t>(2)</a:t>
            </a:r>
            <a:endParaRPr sz="400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458200" cy="5304401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732790" marR="5080">
              <a:spcBef>
                <a:spcPts val="275"/>
              </a:spcBef>
            </a:pPr>
            <a:r>
              <a:rPr i="1" spc="-5" dirty="0">
                <a:latin typeface="Times" pitchFamily="18" charset="0"/>
              </a:rPr>
              <a:t>For our purpose (openMP parallel loops) </a:t>
            </a:r>
            <a:r>
              <a:rPr i="1" dirty="0">
                <a:latin typeface="Times" pitchFamily="18" charset="0"/>
              </a:rPr>
              <a:t>we </a:t>
            </a:r>
            <a:r>
              <a:rPr i="1" spc="-5" dirty="0">
                <a:latin typeface="Times" pitchFamily="18" charset="0"/>
              </a:rPr>
              <a:t>only care about loop carried  </a:t>
            </a:r>
            <a:r>
              <a:rPr spc="-5" dirty="0">
                <a:latin typeface="Times" pitchFamily="18" charset="0"/>
              </a:rPr>
              <a:t>dependencies (dependencies between instructions </a:t>
            </a:r>
            <a:r>
              <a:rPr dirty="0">
                <a:latin typeface="Times" pitchFamily="18" charset="0"/>
              </a:rPr>
              <a:t>in </a:t>
            </a:r>
            <a:r>
              <a:rPr spc="-5" dirty="0">
                <a:latin typeface="Times" pitchFamily="18" charset="0"/>
              </a:rPr>
              <a:t>different iterations of the</a:t>
            </a:r>
            <a:r>
              <a:rPr spc="-15" dirty="0">
                <a:latin typeface="Times" pitchFamily="18" charset="0"/>
              </a:rPr>
              <a:t> </a:t>
            </a:r>
            <a:r>
              <a:rPr spc="-5" dirty="0">
                <a:latin typeface="Times" pitchFamily="18" charset="0"/>
              </a:rPr>
              <a:t>loop)</a:t>
            </a:r>
          </a:p>
          <a:p>
            <a:pPr marL="1647189"/>
            <a:r>
              <a:rPr i="0" spc="-5" dirty="0" smtClean="0">
                <a:solidFill>
                  <a:srgbClr val="3B3B3B"/>
                </a:solidFill>
                <a:latin typeface="Arial"/>
                <a:cs typeface="Arial"/>
              </a:rPr>
              <a:t>Let's </a:t>
            </a:r>
            <a:r>
              <a:rPr i="0" spc="-10" dirty="0">
                <a:solidFill>
                  <a:srgbClr val="3B3B3B"/>
                </a:solidFill>
                <a:latin typeface="Arial"/>
                <a:cs typeface="Arial"/>
              </a:rPr>
              <a:t>find </a:t>
            </a:r>
            <a:r>
              <a:rPr i="0" spc="-5" dirty="0">
                <a:solidFill>
                  <a:srgbClr val="3B3B3B"/>
                </a:solidFill>
                <a:latin typeface="Arial"/>
                <a:cs typeface="Arial"/>
              </a:rPr>
              <a:t>the </a:t>
            </a:r>
            <a:r>
              <a:rPr i="0" spc="-10" dirty="0">
                <a:solidFill>
                  <a:srgbClr val="3B3B3B"/>
                </a:solidFill>
                <a:latin typeface="Arial"/>
                <a:cs typeface="Arial"/>
              </a:rPr>
              <a:t>dependencies </a:t>
            </a:r>
            <a:r>
              <a:rPr i="0" spc="-5" dirty="0">
                <a:solidFill>
                  <a:srgbClr val="3B3B3B"/>
                </a:solidFill>
                <a:latin typeface="Arial"/>
                <a:cs typeface="Arial"/>
              </a:rPr>
              <a:t>in the </a:t>
            </a:r>
            <a:r>
              <a:rPr i="0" spc="-10" dirty="0">
                <a:solidFill>
                  <a:srgbClr val="3B3B3B"/>
                </a:solidFill>
                <a:latin typeface="Arial"/>
                <a:cs typeface="Arial"/>
              </a:rPr>
              <a:t>following</a:t>
            </a:r>
            <a:r>
              <a:rPr i="0" spc="2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i="0" spc="-10" dirty="0" smtClean="0">
                <a:solidFill>
                  <a:srgbClr val="3B3B3B"/>
                </a:solidFill>
                <a:latin typeface="Arial"/>
                <a:cs typeface="Arial"/>
              </a:rPr>
              <a:t>loop</a:t>
            </a:r>
            <a:endParaRPr lang="en-US" i="0" spc="-10" dirty="0" smtClean="0">
              <a:solidFill>
                <a:srgbClr val="3B3B3B"/>
              </a:solidFill>
              <a:latin typeface="Arial"/>
              <a:cs typeface="Arial"/>
            </a:endParaRPr>
          </a:p>
          <a:p>
            <a:pPr marL="1647189"/>
            <a:r>
              <a:rPr sz="2400" i="1" spc="-5" dirty="0" smtClean="0">
                <a:solidFill>
                  <a:srgbClr val="3B3B3B"/>
                </a:solidFill>
              </a:rPr>
              <a:t>S1</a:t>
            </a:r>
            <a:r>
              <a:rPr sz="2400" i="1" spc="-5" dirty="0">
                <a:solidFill>
                  <a:srgbClr val="3B3B3B"/>
                </a:solidFill>
              </a:rPr>
              <a:t>: </a:t>
            </a:r>
            <a:r>
              <a:rPr sz="2400" i="1" spc="5" dirty="0">
                <a:solidFill>
                  <a:srgbClr val="3B3B3B"/>
                </a:solidFill>
              </a:rPr>
              <a:t>DO</a:t>
            </a:r>
            <a:r>
              <a:rPr sz="2400" i="1" spc="10" dirty="0">
                <a:solidFill>
                  <a:srgbClr val="3B3B3B"/>
                </a:solidFill>
              </a:rPr>
              <a:t> </a:t>
            </a:r>
            <a:r>
              <a:rPr sz="2400" i="1" spc="-5" dirty="0" smtClean="0">
                <a:solidFill>
                  <a:srgbClr val="3B3B3B"/>
                </a:solidFill>
              </a:rPr>
              <a:t>I=1,10</a:t>
            </a:r>
            <a:endParaRPr lang="en-US" sz="2400" dirty="0" smtClean="0"/>
          </a:p>
          <a:p>
            <a:pPr marL="1647189"/>
            <a:r>
              <a:rPr sz="2400" i="1" spc="-5" dirty="0" smtClean="0">
                <a:solidFill>
                  <a:srgbClr val="3B3B3B"/>
                </a:solidFill>
              </a:rPr>
              <a:t>S2:</a:t>
            </a:r>
            <a:r>
              <a:rPr lang="en-US" sz="2400" i="1" spc="-5" dirty="0" smtClean="0">
                <a:solidFill>
                  <a:srgbClr val="3B3B3B"/>
                </a:solidFill>
              </a:rPr>
              <a:t>        </a:t>
            </a:r>
            <a:r>
              <a:rPr sz="2400" i="1" spc="-5" dirty="0" smtClean="0">
                <a:solidFill>
                  <a:srgbClr val="3B3B3B"/>
                </a:solidFill>
              </a:rPr>
              <a:t>B(</a:t>
            </a:r>
            <a:r>
              <a:rPr sz="2400" i="1" spc="-5" dirty="0" err="1" smtClean="0">
                <a:solidFill>
                  <a:srgbClr val="3B3B3B"/>
                </a:solidFill>
              </a:rPr>
              <a:t>i</a:t>
            </a:r>
            <a:r>
              <a:rPr sz="2400" i="1" spc="-5" dirty="0">
                <a:solidFill>
                  <a:srgbClr val="3B3B3B"/>
                </a:solidFill>
              </a:rPr>
              <a:t>) </a:t>
            </a:r>
            <a:r>
              <a:rPr sz="2400" i="1" dirty="0" smtClean="0">
                <a:solidFill>
                  <a:srgbClr val="3B3B3B"/>
                </a:solidFill>
              </a:rPr>
              <a:t>=</a:t>
            </a:r>
            <a:r>
              <a:rPr sz="2400" i="1" spc="-5" dirty="0" smtClean="0">
                <a:solidFill>
                  <a:srgbClr val="3B3B3B"/>
                </a:solidFill>
              </a:rPr>
              <a:t>temp  </a:t>
            </a:r>
            <a:endParaRPr lang="en-US" sz="2400" i="1" spc="-5" dirty="0" smtClean="0">
              <a:solidFill>
                <a:srgbClr val="3B3B3B"/>
              </a:solidFill>
            </a:endParaRPr>
          </a:p>
          <a:p>
            <a:pPr marL="1647189"/>
            <a:r>
              <a:rPr sz="2400" spc="-5" dirty="0" smtClean="0">
                <a:solidFill>
                  <a:srgbClr val="3B3B3B"/>
                </a:solidFill>
              </a:rPr>
              <a:t>S3:</a:t>
            </a:r>
            <a:r>
              <a:rPr lang="en-US" sz="2400" spc="-5" dirty="0" smtClean="0">
                <a:solidFill>
                  <a:srgbClr val="3B3B3B"/>
                </a:solidFill>
              </a:rPr>
              <a:t>         </a:t>
            </a:r>
            <a:r>
              <a:rPr sz="2400" spc="-5" dirty="0" smtClean="0">
                <a:solidFill>
                  <a:srgbClr val="3B3B3B"/>
                </a:solidFill>
              </a:rPr>
              <a:t>A(i+1)</a:t>
            </a:r>
            <a:r>
              <a:rPr sz="2400" dirty="0" smtClean="0">
                <a:solidFill>
                  <a:srgbClr val="3B3B3B"/>
                </a:solidFill>
              </a:rPr>
              <a:t>=</a:t>
            </a:r>
            <a:r>
              <a:rPr sz="2400" spc="-5" dirty="0" smtClean="0">
                <a:solidFill>
                  <a:srgbClr val="3B3B3B"/>
                </a:solidFill>
              </a:rPr>
              <a:t>B(i1)</a:t>
            </a:r>
            <a:endParaRPr lang="en-US" sz="2400" dirty="0" smtClean="0"/>
          </a:p>
          <a:p>
            <a:pPr marL="1647189"/>
            <a:r>
              <a:rPr sz="2400" i="1" spc="-5" dirty="0" smtClean="0">
                <a:solidFill>
                  <a:srgbClr val="3B3B3B"/>
                </a:solidFill>
              </a:rPr>
              <a:t>S4:</a:t>
            </a:r>
            <a:r>
              <a:rPr lang="en-US" sz="2400" i="1" spc="-5" dirty="0" smtClean="0">
                <a:solidFill>
                  <a:srgbClr val="3B3B3B"/>
                </a:solidFill>
              </a:rPr>
              <a:t>          </a:t>
            </a:r>
            <a:r>
              <a:rPr sz="2400" i="1" spc="-5" dirty="0" smtClean="0">
                <a:solidFill>
                  <a:srgbClr val="3B3B3B"/>
                </a:solidFill>
              </a:rPr>
              <a:t>temp </a:t>
            </a:r>
            <a:r>
              <a:rPr sz="2400" i="1" dirty="0">
                <a:solidFill>
                  <a:srgbClr val="3B3B3B"/>
                </a:solidFill>
              </a:rPr>
              <a:t>=</a:t>
            </a:r>
            <a:r>
              <a:rPr sz="2400" i="1" spc="5" dirty="0">
                <a:solidFill>
                  <a:srgbClr val="3B3B3B"/>
                </a:solidFill>
              </a:rPr>
              <a:t> </a:t>
            </a:r>
            <a:r>
              <a:rPr sz="2400" i="1" spc="-5" dirty="0" smtClean="0">
                <a:solidFill>
                  <a:srgbClr val="3B3B3B"/>
                </a:solidFill>
              </a:rPr>
              <a:t>A(</a:t>
            </a:r>
            <a:r>
              <a:rPr sz="2400" i="1" spc="-5" dirty="0" err="1" smtClean="0">
                <a:solidFill>
                  <a:srgbClr val="3B3B3B"/>
                </a:solidFill>
              </a:rPr>
              <a:t>i</a:t>
            </a:r>
            <a:r>
              <a:rPr sz="2400" i="1" spc="-5" dirty="0" smtClean="0">
                <a:solidFill>
                  <a:srgbClr val="3B3B3B"/>
                </a:solidFill>
              </a:rPr>
              <a:t>)</a:t>
            </a:r>
            <a:endParaRPr lang="en-US" sz="2400" dirty="0" smtClean="0"/>
          </a:p>
          <a:p>
            <a:pPr marL="1647189"/>
            <a:r>
              <a:rPr sz="2400" i="1" spc="-5" dirty="0" smtClean="0">
                <a:solidFill>
                  <a:srgbClr val="3B3B3B"/>
                </a:solidFill>
              </a:rPr>
              <a:t>S5</a:t>
            </a:r>
            <a:r>
              <a:rPr sz="2400" i="1" spc="-5" dirty="0">
                <a:solidFill>
                  <a:srgbClr val="3B3B3B"/>
                </a:solidFill>
              </a:rPr>
              <a:t>:</a:t>
            </a:r>
            <a:r>
              <a:rPr sz="2400" i="1" spc="5" dirty="0">
                <a:solidFill>
                  <a:srgbClr val="3B3B3B"/>
                </a:solidFill>
              </a:rPr>
              <a:t> </a:t>
            </a:r>
            <a:r>
              <a:rPr sz="2400" i="1" dirty="0">
                <a:solidFill>
                  <a:srgbClr val="3B3B3B"/>
                </a:solidFill>
              </a:rPr>
              <a:t>ENDDO</a:t>
            </a:r>
            <a:endParaRPr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3"/>
          <p:cNvSpPr txBox="1">
            <a:spLocks/>
          </p:cNvSpPr>
          <p:nvPr/>
        </p:nvSpPr>
        <p:spPr>
          <a:xfrm>
            <a:off x="381000" y="1295400"/>
            <a:ext cx="8458200" cy="5304401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732790" marR="5080" lvl="0" indent="-342900" algn="l" defTabSz="914400" rtl="0" eaLnBrk="1" fontAlgn="auto" latinLnBrk="0" hangingPunct="1">
              <a:lnSpc>
                <a:spcPct val="100000"/>
              </a:lnSpc>
              <a:spcBef>
                <a:spcPts val="275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1" u="none" strike="noStrike" kern="120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For our purpose (</a:t>
            </a:r>
            <a:r>
              <a:rPr kumimoji="0" lang="en-US" sz="3200" b="0" i="1" u="none" strike="noStrike" kern="1200" cap="none" spc="-5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openMP</a:t>
            </a:r>
            <a:r>
              <a:rPr kumimoji="0" lang="en-US" sz="3200" b="0" i="1" u="none" strike="noStrike" kern="120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 parallel loops)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we </a:t>
            </a:r>
            <a:r>
              <a:rPr kumimoji="0" lang="en-US" sz="3200" b="0" i="1" u="none" strike="noStrike" kern="120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only care about loop carried  </a:t>
            </a:r>
            <a:r>
              <a:rPr kumimoji="0" lang="en-US" sz="3200" b="0" i="0" u="none" strike="noStrike" kern="120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dependencies (dependencies between instructions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in </a:t>
            </a:r>
            <a:r>
              <a:rPr kumimoji="0" lang="en-US" sz="3200" b="0" i="0" u="none" strike="noStrike" kern="120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different iterations of the</a:t>
            </a:r>
            <a:r>
              <a:rPr kumimoji="0" lang="en-US" sz="3200" b="0" i="0" u="none" strike="noStrike" kern="1200" cap="none" spc="-1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loop)</a:t>
            </a:r>
          </a:p>
          <a:p>
            <a:pPr marL="1647189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Let's </a:t>
            </a:r>
            <a:r>
              <a:rPr kumimoji="0" lang="en-US" sz="32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find </a:t>
            </a:r>
            <a:r>
              <a:rPr kumimoji="0" lang="en-US" sz="32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</a:t>
            </a:r>
            <a:r>
              <a:rPr kumimoji="0" lang="en-US" sz="32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dependencies </a:t>
            </a:r>
            <a:r>
              <a:rPr kumimoji="0" lang="en-US" sz="32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 the </a:t>
            </a:r>
            <a:r>
              <a:rPr kumimoji="0" lang="en-US" sz="32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following</a:t>
            </a:r>
            <a:r>
              <a:rPr kumimoji="0" lang="en-US" sz="3200" b="0" i="0" u="none" strike="noStrike" kern="1200" cap="none" spc="2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US" sz="32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loop</a:t>
            </a:r>
          </a:p>
          <a:p>
            <a:pPr marL="1647189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1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S1: </a:t>
            </a:r>
            <a:r>
              <a:rPr kumimoji="0" lang="en-US" sz="2400" b="0" i="1" u="none" strike="noStrike" kern="1200" cap="none" spc="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</a:t>
            </a:r>
            <a:r>
              <a:rPr kumimoji="0" lang="en-US" sz="2400" b="0" i="1" u="none" strike="noStrike" kern="1200" cap="none" spc="10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I=1,10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47189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1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S2:        B(</a:t>
            </a:r>
            <a:r>
              <a:rPr kumimoji="0" lang="en-US" sz="2400" b="0" i="1" u="none" strike="noStrike" kern="1200" cap="none" spc="-5" normalizeH="0" baseline="0" noProof="0" dirty="0" err="1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400" b="0" i="1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</a:t>
            </a:r>
            <a:r>
              <a:rPr kumimoji="0" lang="en-US" sz="2400" b="0" i="1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temp  </a:t>
            </a:r>
          </a:p>
          <a:p>
            <a:pPr marL="1647189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S3:         A(i+1)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</a:t>
            </a:r>
            <a:r>
              <a:rPr kumimoji="0" lang="en-US" sz="2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B(i1)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47189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1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S4:          temp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</a:t>
            </a:r>
            <a:r>
              <a:rPr kumimoji="0" lang="en-US" sz="2400" b="0" i="1" u="none" strike="noStrike" kern="1200" cap="none" spc="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A(</a:t>
            </a:r>
            <a:r>
              <a:rPr kumimoji="0" lang="en-US" sz="2400" b="0" i="1" u="none" strike="noStrike" kern="1200" cap="none" spc="-5" normalizeH="0" baseline="0" noProof="0" dirty="0" err="1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400" b="0" i="1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47189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1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S5:</a:t>
            </a:r>
            <a:r>
              <a:rPr kumimoji="0" lang="en-US" sz="2400" b="0" i="1" u="none" strike="noStrike" kern="1200" cap="none" spc="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ENDDO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797" y="432885"/>
            <a:ext cx="8233186" cy="825866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208279" rIns="0" bIns="0" rtlCol="0">
            <a:spAutoFit/>
          </a:bodyPr>
          <a:lstStyle/>
          <a:p>
            <a:pPr marL="1755139">
              <a:lnSpc>
                <a:spcPct val="100000"/>
              </a:lnSpc>
              <a:spcBef>
                <a:spcPts val="1639"/>
              </a:spcBef>
            </a:pPr>
            <a:r>
              <a:rPr sz="4000" dirty="0">
                <a:solidFill>
                  <a:srgbClr val="3B3B3B"/>
                </a:solidFill>
              </a:rPr>
              <a:t>Data Dependencies</a:t>
            </a:r>
            <a:r>
              <a:rPr sz="4000" spc="-10" dirty="0">
                <a:solidFill>
                  <a:srgbClr val="3B3B3B"/>
                </a:solidFill>
              </a:rPr>
              <a:t> </a:t>
            </a:r>
            <a:r>
              <a:rPr sz="4000" dirty="0">
                <a:solidFill>
                  <a:srgbClr val="3B3B3B"/>
                </a:solidFill>
              </a:rPr>
              <a:t>(2)</a:t>
            </a:r>
            <a:endParaRPr sz="4000"/>
          </a:p>
        </p:txBody>
      </p:sp>
      <p:sp>
        <p:nvSpPr>
          <p:cNvPr id="6" name="object 6"/>
          <p:cNvSpPr txBox="1"/>
          <p:nvPr/>
        </p:nvSpPr>
        <p:spPr>
          <a:xfrm>
            <a:off x="6019800" y="5032635"/>
            <a:ext cx="2366682" cy="30136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vert="horz" wrap="square" lIns="0" tIns="24130" rIns="0" bIns="0" rtlCol="0">
            <a:spAutoFit/>
          </a:bodyPr>
          <a:lstStyle/>
          <a:p>
            <a:pPr marL="90170">
              <a:lnSpc>
                <a:spcPct val="100000"/>
              </a:lnSpc>
              <a:spcBef>
                <a:spcPts val="190"/>
              </a:spcBef>
            </a:pPr>
            <a:r>
              <a:rPr sz="1800" spc="-10" dirty="0">
                <a:solidFill>
                  <a:srgbClr val="C80015"/>
                </a:solidFill>
                <a:latin typeface="Arial"/>
                <a:cs typeface="Arial"/>
              </a:rPr>
              <a:t>1: </a:t>
            </a:r>
            <a:r>
              <a:rPr sz="1800" spc="-5" dirty="0">
                <a:solidFill>
                  <a:srgbClr val="C80015"/>
                </a:solidFill>
                <a:latin typeface="Arial"/>
                <a:cs typeface="Arial"/>
              </a:rPr>
              <a:t>S3 </a:t>
            </a:r>
            <a:r>
              <a:rPr sz="1800" dirty="0">
                <a:solidFill>
                  <a:srgbClr val="C80015"/>
                </a:solidFill>
                <a:latin typeface="Arial"/>
                <a:cs typeface="Arial"/>
              </a:rPr>
              <a:t>→ </a:t>
            </a:r>
            <a:r>
              <a:rPr sz="1800" spc="-5" dirty="0">
                <a:solidFill>
                  <a:srgbClr val="C80015"/>
                </a:solidFill>
                <a:latin typeface="Arial"/>
                <a:cs typeface="Arial"/>
              </a:rPr>
              <a:t>S2 </a:t>
            </a:r>
            <a:r>
              <a:rPr sz="1800" spc="-10" dirty="0">
                <a:solidFill>
                  <a:srgbClr val="C80015"/>
                </a:solidFill>
                <a:latin typeface="Arial"/>
                <a:cs typeface="Arial"/>
              </a:rPr>
              <a:t>anti</a:t>
            </a:r>
            <a:r>
              <a:rPr sz="1800" spc="-25" dirty="0">
                <a:solidFill>
                  <a:srgbClr val="C80015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C80015"/>
                </a:solidFill>
                <a:latin typeface="Arial"/>
                <a:cs typeface="Arial"/>
              </a:rPr>
              <a:t>(B)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4800600" y="5029200"/>
            <a:ext cx="1056640" cy="379654"/>
          </a:xfrm>
          <a:custGeom>
            <a:avLst/>
            <a:gdLst/>
            <a:ahLst/>
            <a:cxnLst/>
            <a:rect l="l" t="t" r="r" b="b"/>
            <a:pathLst>
              <a:path w="1122679" h="214630">
                <a:moveTo>
                  <a:pt x="299719" y="0"/>
                </a:moveTo>
                <a:lnTo>
                  <a:pt x="1122461" y="78541"/>
                </a:lnTo>
                <a:lnTo>
                  <a:pt x="922813" y="147319"/>
                </a:lnTo>
                <a:lnTo>
                  <a:pt x="336688" y="196095"/>
                </a:lnTo>
                <a:lnTo>
                  <a:pt x="0" y="214629"/>
                </a:lnTo>
              </a:path>
            </a:pathLst>
          </a:custGeom>
          <a:ln w="36830">
            <a:solidFill>
              <a:srgbClr val="7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953000" y="4953000"/>
            <a:ext cx="236668" cy="173467"/>
          </a:xfrm>
          <a:custGeom>
            <a:avLst/>
            <a:gdLst/>
            <a:ahLst/>
            <a:cxnLst/>
            <a:rect l="l" t="t" r="r" b="b"/>
            <a:pathLst>
              <a:path w="251460" h="163830">
                <a:moveTo>
                  <a:pt x="251460" y="0"/>
                </a:moveTo>
                <a:lnTo>
                  <a:pt x="0" y="69850"/>
                </a:lnTo>
                <a:lnTo>
                  <a:pt x="242570" y="163829"/>
                </a:lnTo>
                <a:lnTo>
                  <a:pt x="251460" y="0"/>
                </a:lnTo>
                <a:close/>
              </a:path>
            </a:pathLst>
          </a:custGeom>
          <a:solidFill>
            <a:srgbClr val="7F0000"/>
          </a:solid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3"/>
          <p:cNvSpPr txBox="1">
            <a:spLocks/>
          </p:cNvSpPr>
          <p:nvPr/>
        </p:nvSpPr>
        <p:spPr>
          <a:xfrm>
            <a:off x="457200" y="1295400"/>
            <a:ext cx="8458200" cy="5304401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732790" marR="5080" lvl="0" indent="-342900" algn="l" defTabSz="914400" rtl="0" eaLnBrk="1" fontAlgn="auto" latinLnBrk="0" hangingPunct="1">
              <a:lnSpc>
                <a:spcPct val="100000"/>
              </a:lnSpc>
              <a:spcBef>
                <a:spcPts val="275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1" u="none" strike="noStrike" kern="120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For our purpose (</a:t>
            </a:r>
            <a:r>
              <a:rPr kumimoji="0" lang="en-US" sz="3200" b="0" i="1" u="none" strike="noStrike" kern="1200" cap="none" spc="-5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openMP</a:t>
            </a:r>
            <a:r>
              <a:rPr kumimoji="0" lang="en-US" sz="3200" b="0" i="1" u="none" strike="noStrike" kern="120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 parallel loops)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we </a:t>
            </a:r>
            <a:r>
              <a:rPr kumimoji="0" lang="en-US" sz="3200" b="0" i="1" u="none" strike="noStrike" kern="120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only care about loop carried  </a:t>
            </a:r>
            <a:r>
              <a:rPr kumimoji="0" lang="en-US" sz="3200" b="0" i="0" u="none" strike="noStrike" kern="120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dependencies (dependencies between instructions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in </a:t>
            </a:r>
            <a:r>
              <a:rPr kumimoji="0" lang="en-US" sz="3200" b="0" i="0" u="none" strike="noStrike" kern="120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different iterations of the</a:t>
            </a:r>
            <a:r>
              <a:rPr kumimoji="0" lang="en-US" sz="3200" b="0" i="0" u="none" strike="noStrike" kern="1200" cap="none" spc="-1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-5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" pitchFamily="18" charset="0"/>
                <a:ea typeface="+mn-ea"/>
                <a:cs typeface="+mn-cs"/>
              </a:rPr>
              <a:t>loop)</a:t>
            </a:r>
          </a:p>
          <a:p>
            <a:pPr marL="1647189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Let's </a:t>
            </a:r>
            <a:r>
              <a:rPr kumimoji="0" lang="en-US" sz="32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find </a:t>
            </a:r>
            <a:r>
              <a:rPr kumimoji="0" lang="en-US" sz="32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the </a:t>
            </a:r>
            <a:r>
              <a:rPr kumimoji="0" lang="en-US" sz="32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dependencies </a:t>
            </a:r>
            <a:r>
              <a:rPr kumimoji="0" lang="en-US" sz="32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in the </a:t>
            </a:r>
            <a:r>
              <a:rPr kumimoji="0" lang="en-US" sz="32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following</a:t>
            </a:r>
            <a:r>
              <a:rPr kumimoji="0" lang="en-US" sz="3200" b="0" i="0" u="none" strike="noStrike" kern="1200" cap="none" spc="2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</a:t>
            </a:r>
            <a:r>
              <a:rPr kumimoji="0" lang="en-US" sz="3200" b="0" i="0" u="none" strike="noStrike" kern="1200" cap="none" spc="-10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loop</a:t>
            </a:r>
          </a:p>
          <a:p>
            <a:pPr marL="1647189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1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S1: </a:t>
            </a:r>
            <a:r>
              <a:rPr kumimoji="0" lang="en-US" sz="2400" b="0" i="1" u="none" strike="noStrike" kern="1200" cap="none" spc="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</a:t>
            </a:r>
            <a:r>
              <a:rPr kumimoji="0" lang="en-US" sz="2400" b="0" i="1" u="none" strike="noStrike" kern="1200" cap="none" spc="10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I=1,10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47189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1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S2:        B(</a:t>
            </a:r>
            <a:r>
              <a:rPr kumimoji="0" lang="en-US" sz="2400" b="0" i="1" u="none" strike="noStrike" kern="1200" cap="none" spc="-5" normalizeH="0" baseline="0" noProof="0" dirty="0" err="1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400" b="0" i="1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</a:t>
            </a:r>
            <a:r>
              <a:rPr kumimoji="0" lang="en-US" sz="2400" b="0" i="1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temp  </a:t>
            </a:r>
          </a:p>
          <a:p>
            <a:pPr marL="1647189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S3:         A(i+1)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</a:t>
            </a:r>
            <a:r>
              <a:rPr kumimoji="0" lang="en-US" sz="2400" b="0" i="0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B(i1)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47189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1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S4:          temp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</a:t>
            </a:r>
            <a:r>
              <a:rPr kumimoji="0" lang="en-US" sz="2400" b="0" i="1" u="none" strike="noStrike" kern="1200" cap="none" spc="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A(</a:t>
            </a:r>
            <a:r>
              <a:rPr kumimoji="0" lang="en-US" sz="2400" b="0" i="1" u="none" strike="noStrike" kern="1200" cap="none" spc="-5" normalizeH="0" baseline="0" noProof="0" dirty="0" err="1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400" b="0" i="1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47189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1" u="none" strike="noStrike" kern="1200" cap="none" spc="-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S5:</a:t>
            </a:r>
            <a:r>
              <a:rPr kumimoji="0" lang="en-US" sz="2400" b="0" i="1" u="none" strike="noStrike" kern="1200" cap="none" spc="5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3B3B3B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ENDDO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797" y="432885"/>
            <a:ext cx="8233186" cy="825866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208279" rIns="0" bIns="0" rtlCol="0">
            <a:spAutoFit/>
          </a:bodyPr>
          <a:lstStyle/>
          <a:p>
            <a:pPr marL="1755139">
              <a:lnSpc>
                <a:spcPct val="100000"/>
              </a:lnSpc>
              <a:spcBef>
                <a:spcPts val="1639"/>
              </a:spcBef>
            </a:pPr>
            <a:r>
              <a:rPr sz="4000" dirty="0">
                <a:solidFill>
                  <a:srgbClr val="3B3B3B"/>
                </a:solidFill>
              </a:rPr>
              <a:t>Data Dependencies</a:t>
            </a:r>
            <a:r>
              <a:rPr sz="4000" spc="-10" dirty="0">
                <a:solidFill>
                  <a:srgbClr val="3B3B3B"/>
                </a:solidFill>
              </a:rPr>
              <a:t> </a:t>
            </a:r>
            <a:r>
              <a:rPr sz="4000" dirty="0">
                <a:solidFill>
                  <a:srgbClr val="3B3B3B"/>
                </a:solidFill>
              </a:rPr>
              <a:t>(2)</a:t>
            </a:r>
            <a:endParaRPr sz="4000"/>
          </a:p>
        </p:txBody>
      </p:sp>
      <p:sp>
        <p:nvSpPr>
          <p:cNvPr id="6" name="object 6"/>
          <p:cNvSpPr/>
          <p:nvPr/>
        </p:nvSpPr>
        <p:spPr>
          <a:xfrm>
            <a:off x="4724400" y="5334000"/>
            <a:ext cx="1055445" cy="227254"/>
          </a:xfrm>
          <a:custGeom>
            <a:avLst/>
            <a:gdLst/>
            <a:ahLst/>
            <a:cxnLst/>
            <a:rect l="l" t="t" r="r" b="b"/>
            <a:pathLst>
              <a:path w="1121410" h="214629">
                <a:moveTo>
                  <a:pt x="299720" y="0"/>
                </a:moveTo>
                <a:lnTo>
                  <a:pt x="1121390" y="78541"/>
                </a:lnTo>
                <a:lnTo>
                  <a:pt x="921861" y="147319"/>
                </a:lnTo>
                <a:lnTo>
                  <a:pt x="336331" y="196095"/>
                </a:lnTo>
                <a:lnTo>
                  <a:pt x="0" y="214630"/>
                </a:lnTo>
              </a:path>
            </a:pathLst>
          </a:custGeom>
          <a:ln w="36829">
            <a:solidFill>
              <a:srgbClr val="7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800600" y="5312933"/>
            <a:ext cx="235473" cy="173467"/>
          </a:xfrm>
          <a:custGeom>
            <a:avLst/>
            <a:gdLst/>
            <a:ahLst/>
            <a:cxnLst/>
            <a:rect l="l" t="t" r="r" b="b"/>
            <a:pathLst>
              <a:path w="250189" h="163830">
                <a:moveTo>
                  <a:pt x="250189" y="0"/>
                </a:moveTo>
                <a:lnTo>
                  <a:pt x="0" y="69850"/>
                </a:lnTo>
                <a:lnTo>
                  <a:pt x="242569" y="163830"/>
                </a:lnTo>
                <a:lnTo>
                  <a:pt x="250189" y="0"/>
                </a:lnTo>
                <a:close/>
              </a:path>
            </a:pathLst>
          </a:custGeom>
          <a:solidFill>
            <a:srgbClr val="7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5943600" y="5152025"/>
            <a:ext cx="2366682" cy="56297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vert="horz" wrap="square" lIns="0" tIns="24130" rIns="0" bIns="0" rtlCol="0">
            <a:spAutoFit/>
          </a:bodyPr>
          <a:lstStyle/>
          <a:p>
            <a:pPr marL="90170">
              <a:lnSpc>
                <a:spcPts val="2085"/>
              </a:lnSpc>
              <a:spcBef>
                <a:spcPts val="190"/>
              </a:spcBef>
            </a:pP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1: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S3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→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S2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anti</a:t>
            </a:r>
            <a:r>
              <a:rPr sz="1800" spc="-2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(B)</a:t>
            </a:r>
            <a:endParaRPr sz="1800">
              <a:latin typeface="Arial"/>
              <a:cs typeface="Arial"/>
            </a:endParaRPr>
          </a:p>
          <a:p>
            <a:pPr marL="90170">
              <a:lnSpc>
                <a:spcPts val="2085"/>
              </a:lnSpc>
            </a:pPr>
            <a:r>
              <a:rPr sz="1800" spc="-10" dirty="0">
                <a:solidFill>
                  <a:srgbClr val="C80015"/>
                </a:solidFill>
                <a:latin typeface="Arial"/>
                <a:cs typeface="Arial"/>
              </a:rPr>
              <a:t>2: </a:t>
            </a:r>
            <a:r>
              <a:rPr sz="1800" spc="-5" dirty="0">
                <a:solidFill>
                  <a:srgbClr val="C80015"/>
                </a:solidFill>
                <a:latin typeface="Arial"/>
                <a:cs typeface="Arial"/>
              </a:rPr>
              <a:t>S3 </a:t>
            </a:r>
            <a:r>
              <a:rPr sz="1800" dirty="0">
                <a:solidFill>
                  <a:srgbClr val="C80015"/>
                </a:solidFill>
                <a:latin typeface="Arial"/>
                <a:cs typeface="Arial"/>
              </a:rPr>
              <a:t>→ </a:t>
            </a:r>
            <a:r>
              <a:rPr sz="1800" spc="-5" dirty="0">
                <a:solidFill>
                  <a:srgbClr val="C80015"/>
                </a:solidFill>
                <a:latin typeface="Arial"/>
                <a:cs typeface="Arial"/>
              </a:rPr>
              <a:t>S4 </a:t>
            </a:r>
            <a:r>
              <a:rPr sz="1800" spc="-10" dirty="0">
                <a:solidFill>
                  <a:srgbClr val="C80015"/>
                </a:solidFill>
                <a:latin typeface="Arial"/>
                <a:cs typeface="Arial"/>
              </a:rPr>
              <a:t>flow</a:t>
            </a:r>
            <a:r>
              <a:rPr sz="1800" spc="-25" dirty="0">
                <a:solidFill>
                  <a:srgbClr val="C80015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C80015"/>
                </a:solidFill>
                <a:latin typeface="Arial"/>
                <a:cs typeface="Arial"/>
              </a:rPr>
              <a:t>(A)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0" y="1"/>
            <a:ext cx="215153" cy="3757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797" y="432885"/>
            <a:ext cx="8233186" cy="825866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208279" rIns="0" bIns="0" rtlCol="0">
            <a:spAutoFit/>
          </a:bodyPr>
          <a:lstStyle/>
          <a:p>
            <a:pPr marL="1755139">
              <a:lnSpc>
                <a:spcPct val="100000"/>
              </a:lnSpc>
              <a:spcBef>
                <a:spcPts val="1639"/>
              </a:spcBef>
            </a:pPr>
            <a:r>
              <a:rPr sz="4000" dirty="0">
                <a:solidFill>
                  <a:srgbClr val="3B3B3B"/>
                </a:solidFill>
              </a:rPr>
              <a:t>Data Dependencies</a:t>
            </a:r>
            <a:r>
              <a:rPr sz="4000" spc="-10" dirty="0">
                <a:solidFill>
                  <a:srgbClr val="3B3B3B"/>
                </a:solidFill>
              </a:rPr>
              <a:t> </a:t>
            </a:r>
            <a:r>
              <a:rPr sz="4000" dirty="0">
                <a:solidFill>
                  <a:srgbClr val="3B3B3B"/>
                </a:solidFill>
              </a:rPr>
              <a:t>(2)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3379096" y="2901874"/>
            <a:ext cx="1558664" cy="838050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5080">
              <a:lnSpc>
                <a:spcPts val="1580"/>
              </a:lnSpc>
              <a:spcBef>
                <a:spcPts val="235"/>
              </a:spcBef>
              <a:tabLst>
                <a:tab pos="480059" algn="l"/>
              </a:tabLst>
            </a:pPr>
            <a:r>
              <a:rPr sz="1400" i="1" spc="-5" dirty="0">
                <a:solidFill>
                  <a:srgbClr val="3B3B3B"/>
                </a:solidFill>
                <a:latin typeface="Arial"/>
                <a:cs typeface="Arial"/>
              </a:rPr>
              <a:t>S2:	B(i) </a:t>
            </a:r>
            <a:r>
              <a:rPr sz="1400" i="1" dirty="0">
                <a:solidFill>
                  <a:srgbClr val="3B3B3B"/>
                </a:solidFill>
                <a:latin typeface="Arial"/>
                <a:cs typeface="Arial"/>
              </a:rPr>
              <a:t>= </a:t>
            </a:r>
            <a:r>
              <a:rPr sz="1400" i="1" spc="-5" dirty="0">
                <a:solidFill>
                  <a:srgbClr val="3B3B3B"/>
                </a:solidFill>
                <a:latin typeface="Arial"/>
                <a:cs typeface="Arial"/>
              </a:rPr>
              <a:t>temp  S3:	A(i+1) </a:t>
            </a:r>
            <a:r>
              <a:rPr sz="1400" i="1" dirty="0">
                <a:solidFill>
                  <a:srgbClr val="3B3B3B"/>
                </a:solidFill>
                <a:latin typeface="Arial"/>
                <a:cs typeface="Arial"/>
              </a:rPr>
              <a:t>=</a:t>
            </a:r>
            <a:r>
              <a:rPr sz="1400" i="1" spc="-6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400" i="1" spc="-5" dirty="0">
                <a:solidFill>
                  <a:srgbClr val="3B3B3B"/>
                </a:solidFill>
                <a:latin typeface="Arial"/>
                <a:cs typeface="Arial"/>
              </a:rPr>
              <a:t>B(i+1)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535"/>
              </a:lnSpc>
              <a:tabLst>
                <a:tab pos="480059" algn="l"/>
              </a:tabLst>
            </a:pPr>
            <a:r>
              <a:rPr sz="1400" i="1" spc="-5" dirty="0">
                <a:solidFill>
                  <a:srgbClr val="3B3B3B"/>
                </a:solidFill>
                <a:latin typeface="Arial"/>
                <a:cs typeface="Arial"/>
              </a:rPr>
              <a:t>S4:	temp </a:t>
            </a:r>
            <a:r>
              <a:rPr sz="1400" i="1" dirty="0">
                <a:solidFill>
                  <a:srgbClr val="3B3B3B"/>
                </a:solidFill>
                <a:latin typeface="Arial"/>
                <a:cs typeface="Arial"/>
              </a:rPr>
              <a:t>=</a:t>
            </a:r>
            <a:r>
              <a:rPr sz="1400" i="1" spc="-10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400" i="1" spc="-5" dirty="0">
                <a:solidFill>
                  <a:srgbClr val="3B3B3B"/>
                </a:solidFill>
                <a:latin typeface="Arial"/>
                <a:cs typeface="Arial"/>
              </a:rPr>
              <a:t>A(i)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79096" y="3536576"/>
            <a:ext cx="930536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solidFill>
                  <a:srgbClr val="3B3B3B"/>
                </a:solidFill>
                <a:latin typeface="Arial"/>
                <a:cs typeface="Arial"/>
              </a:rPr>
              <a:t>S5:</a:t>
            </a:r>
            <a:r>
              <a:rPr sz="1400" i="1" spc="-5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400" i="1" dirty="0">
                <a:solidFill>
                  <a:srgbClr val="3B3B3B"/>
                </a:solidFill>
                <a:latin typeface="Arial"/>
                <a:cs typeface="Arial"/>
              </a:rPr>
              <a:t>ENDDO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1939890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732790" marR="5080">
              <a:lnSpc>
                <a:spcPts val="1780"/>
              </a:lnSpc>
              <a:spcBef>
                <a:spcPts val="275"/>
              </a:spcBef>
            </a:pPr>
            <a:r>
              <a:rPr i="1" spc="-5" dirty="0"/>
              <a:t>For our purpose (openMP parallel loops) </a:t>
            </a:r>
            <a:r>
              <a:rPr i="1" dirty="0"/>
              <a:t>we </a:t>
            </a:r>
            <a:r>
              <a:rPr i="1" spc="-5" dirty="0"/>
              <a:t>only care about loop carried  </a:t>
            </a:r>
            <a:r>
              <a:rPr spc="-5" dirty="0"/>
              <a:t>dependencies (dependencies between instructions </a:t>
            </a:r>
            <a:r>
              <a:rPr dirty="0"/>
              <a:t>in </a:t>
            </a:r>
            <a:r>
              <a:rPr spc="-5" dirty="0"/>
              <a:t>different iterations of the</a:t>
            </a:r>
            <a:r>
              <a:rPr spc="-15" dirty="0"/>
              <a:t> </a:t>
            </a:r>
            <a:r>
              <a:rPr spc="-5" dirty="0"/>
              <a:t>loop)</a:t>
            </a:r>
          </a:p>
          <a:p>
            <a:pPr marL="720090">
              <a:lnSpc>
                <a:spcPct val="100000"/>
              </a:lnSpc>
              <a:spcBef>
                <a:spcPts val="55"/>
              </a:spcBef>
            </a:pPr>
            <a:endParaRPr sz="1400">
              <a:latin typeface="Times New Roman"/>
              <a:cs typeface="Times New Roman"/>
            </a:endParaRPr>
          </a:p>
          <a:p>
            <a:pPr marL="1647189">
              <a:lnSpc>
                <a:spcPct val="100000"/>
              </a:lnSpc>
            </a:pPr>
            <a:r>
              <a:rPr sz="1800" i="0" spc="-5" dirty="0">
                <a:solidFill>
                  <a:srgbClr val="3B3B3B"/>
                </a:solidFill>
                <a:latin typeface="Arial"/>
                <a:cs typeface="Arial"/>
              </a:rPr>
              <a:t>What are the </a:t>
            </a:r>
            <a:r>
              <a:rPr sz="1800" i="0" spc="-10" dirty="0">
                <a:solidFill>
                  <a:srgbClr val="3B3B3B"/>
                </a:solidFill>
                <a:latin typeface="Arial"/>
                <a:cs typeface="Arial"/>
              </a:rPr>
              <a:t>dependencies </a:t>
            </a:r>
            <a:r>
              <a:rPr sz="1800" i="0" spc="-5" dirty="0">
                <a:solidFill>
                  <a:srgbClr val="3B3B3B"/>
                </a:solidFill>
                <a:latin typeface="Arial"/>
                <a:cs typeface="Arial"/>
              </a:rPr>
              <a:t>in the </a:t>
            </a:r>
            <a:r>
              <a:rPr sz="1800" i="0" spc="-10" dirty="0">
                <a:solidFill>
                  <a:srgbClr val="3B3B3B"/>
                </a:solidFill>
                <a:latin typeface="Arial"/>
                <a:cs typeface="Arial"/>
              </a:rPr>
              <a:t>following</a:t>
            </a:r>
            <a:r>
              <a:rPr sz="1800" i="0" spc="-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i="0" spc="-10" dirty="0">
                <a:solidFill>
                  <a:srgbClr val="3B3B3B"/>
                </a:solidFill>
                <a:latin typeface="Arial"/>
                <a:cs typeface="Arial"/>
              </a:rPr>
              <a:t>loop?</a:t>
            </a:r>
            <a:endParaRPr sz="1800">
              <a:latin typeface="Arial"/>
              <a:cs typeface="Arial"/>
            </a:endParaRPr>
          </a:p>
          <a:p>
            <a:pPr marL="2874010">
              <a:lnSpc>
                <a:spcPct val="100000"/>
              </a:lnSpc>
              <a:spcBef>
                <a:spcPts val="1560"/>
              </a:spcBef>
            </a:pPr>
            <a:r>
              <a:rPr sz="1400" i="1" spc="-5" dirty="0">
                <a:solidFill>
                  <a:srgbClr val="3B3B3B"/>
                </a:solidFill>
              </a:rPr>
              <a:t>S1: </a:t>
            </a:r>
            <a:r>
              <a:rPr sz="1400" i="1" spc="5" dirty="0">
                <a:solidFill>
                  <a:srgbClr val="3B3B3B"/>
                </a:solidFill>
              </a:rPr>
              <a:t>DO</a:t>
            </a:r>
            <a:r>
              <a:rPr sz="1400" i="1" spc="10" dirty="0">
                <a:solidFill>
                  <a:srgbClr val="3B3B3B"/>
                </a:solidFill>
              </a:rPr>
              <a:t> </a:t>
            </a:r>
            <a:r>
              <a:rPr sz="1400" i="1" spc="-5" dirty="0">
                <a:solidFill>
                  <a:srgbClr val="3B3B3B"/>
                </a:solidFill>
              </a:rPr>
              <a:t>I=1,10</a:t>
            </a:r>
            <a:endParaRPr sz="1400"/>
          </a:p>
        </p:txBody>
      </p:sp>
      <p:sp>
        <p:nvSpPr>
          <p:cNvPr id="6" name="object 6"/>
          <p:cNvSpPr/>
          <p:nvPr/>
        </p:nvSpPr>
        <p:spPr>
          <a:xfrm>
            <a:off x="4742926" y="3008106"/>
            <a:ext cx="1055445" cy="457200"/>
          </a:xfrm>
          <a:custGeom>
            <a:avLst/>
            <a:gdLst/>
            <a:ahLst/>
            <a:cxnLst/>
            <a:rect l="l" t="t" r="r" b="b"/>
            <a:pathLst>
              <a:path w="1121410" h="431800">
                <a:moveTo>
                  <a:pt x="298450" y="0"/>
                </a:moveTo>
                <a:lnTo>
                  <a:pt x="1121390" y="158015"/>
                </a:lnTo>
                <a:lnTo>
                  <a:pt x="922178" y="296386"/>
                </a:lnTo>
                <a:lnTo>
                  <a:pt x="336490" y="394513"/>
                </a:lnTo>
                <a:lnTo>
                  <a:pt x="0" y="431800"/>
                </a:lnTo>
              </a:path>
            </a:pathLst>
          </a:custGeom>
          <a:ln w="36830">
            <a:solidFill>
              <a:srgbClr val="7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771614" y="2919357"/>
            <a:ext cx="239059" cy="173467"/>
          </a:xfrm>
          <a:custGeom>
            <a:avLst/>
            <a:gdLst/>
            <a:ahLst/>
            <a:cxnLst/>
            <a:rect l="l" t="t" r="r" b="b"/>
            <a:pathLst>
              <a:path w="254000" h="163830">
                <a:moveTo>
                  <a:pt x="254000" y="0"/>
                </a:moveTo>
                <a:lnTo>
                  <a:pt x="0" y="58419"/>
                </a:lnTo>
                <a:lnTo>
                  <a:pt x="238760" y="163829"/>
                </a:lnTo>
                <a:lnTo>
                  <a:pt x="254000" y="0"/>
                </a:lnTo>
                <a:close/>
              </a:path>
            </a:pathLst>
          </a:custGeom>
          <a:solidFill>
            <a:srgbClr val="7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454588" y="2869602"/>
            <a:ext cx="2581835" cy="81945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vert="horz" wrap="square" lIns="0" tIns="24130" rIns="0" bIns="0" rtlCol="0">
            <a:spAutoFit/>
          </a:bodyPr>
          <a:lstStyle/>
          <a:p>
            <a:pPr marL="90170">
              <a:lnSpc>
                <a:spcPts val="2085"/>
              </a:lnSpc>
              <a:spcBef>
                <a:spcPts val="190"/>
              </a:spcBef>
            </a:pP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1: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S3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→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S2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anti</a:t>
            </a:r>
            <a:r>
              <a:rPr sz="1800" spc="-20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(B)</a:t>
            </a:r>
            <a:endParaRPr sz="1800">
              <a:latin typeface="Arial"/>
              <a:cs typeface="Arial"/>
            </a:endParaRPr>
          </a:p>
          <a:p>
            <a:pPr marL="90170">
              <a:lnSpc>
                <a:spcPts val="2014"/>
              </a:lnSpc>
            </a:pP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2: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S3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→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S4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flow</a:t>
            </a:r>
            <a:r>
              <a:rPr sz="1800" spc="-20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(A)</a:t>
            </a:r>
            <a:endParaRPr sz="1800">
              <a:latin typeface="Arial"/>
              <a:cs typeface="Arial"/>
            </a:endParaRPr>
          </a:p>
          <a:p>
            <a:pPr marL="90170">
              <a:lnSpc>
                <a:spcPts val="2090"/>
              </a:lnSpc>
            </a:pPr>
            <a:r>
              <a:rPr sz="1800" spc="-10" dirty="0">
                <a:solidFill>
                  <a:srgbClr val="C80015"/>
                </a:solidFill>
                <a:latin typeface="Arial"/>
                <a:cs typeface="Arial"/>
              </a:rPr>
              <a:t>3: </a:t>
            </a:r>
            <a:r>
              <a:rPr sz="1800" spc="-5" dirty="0">
                <a:solidFill>
                  <a:srgbClr val="C80015"/>
                </a:solidFill>
                <a:latin typeface="Arial"/>
                <a:cs typeface="Arial"/>
              </a:rPr>
              <a:t>S4 </a:t>
            </a:r>
            <a:r>
              <a:rPr sz="1800" dirty="0">
                <a:solidFill>
                  <a:srgbClr val="C80015"/>
                </a:solidFill>
                <a:latin typeface="Arial"/>
                <a:cs typeface="Arial"/>
              </a:rPr>
              <a:t>→ </a:t>
            </a:r>
            <a:r>
              <a:rPr sz="1800" spc="-5" dirty="0">
                <a:solidFill>
                  <a:srgbClr val="C80015"/>
                </a:solidFill>
                <a:latin typeface="Arial"/>
                <a:cs typeface="Arial"/>
              </a:rPr>
              <a:t>S2 </a:t>
            </a:r>
            <a:r>
              <a:rPr sz="1800" spc="-10" dirty="0">
                <a:solidFill>
                  <a:srgbClr val="C80015"/>
                </a:solidFill>
                <a:latin typeface="Arial"/>
                <a:cs typeface="Arial"/>
              </a:rPr>
              <a:t>flow</a:t>
            </a:r>
            <a:r>
              <a:rPr sz="1800" spc="-25" dirty="0">
                <a:solidFill>
                  <a:srgbClr val="C80015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C80015"/>
                </a:solidFill>
                <a:latin typeface="Arial"/>
                <a:cs typeface="Arial"/>
              </a:rPr>
              <a:t>(temp)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0" y="1"/>
            <a:ext cx="215153" cy="3757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6602" y="419359"/>
            <a:ext cx="8233186" cy="850233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232410" rIns="0" bIns="0" rtlCol="0">
            <a:spAutoFit/>
          </a:bodyPr>
          <a:lstStyle/>
          <a:p>
            <a:pPr marL="1765300">
              <a:lnSpc>
                <a:spcPct val="100000"/>
              </a:lnSpc>
              <a:spcBef>
                <a:spcPts val="1830"/>
              </a:spcBef>
            </a:pPr>
            <a:r>
              <a:rPr sz="4000" spc="-5" dirty="0"/>
              <a:t>Data Dependencies</a:t>
            </a:r>
            <a:r>
              <a:rPr sz="4000" spc="-20" dirty="0"/>
              <a:t> </a:t>
            </a:r>
            <a:r>
              <a:rPr sz="4000" spc="-5" dirty="0"/>
              <a:t>(2)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3379096" y="2705548"/>
            <a:ext cx="1559859" cy="8463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20"/>
              </a:lnSpc>
              <a:spcBef>
                <a:spcPts val="100"/>
              </a:spcBef>
            </a:pPr>
            <a:r>
              <a:rPr sz="1400" i="1" spc="-5" dirty="0">
                <a:latin typeface="Arial"/>
                <a:cs typeface="Arial"/>
              </a:rPr>
              <a:t>S1: </a:t>
            </a:r>
            <a:r>
              <a:rPr sz="1400" i="1" dirty="0">
                <a:latin typeface="Arial"/>
                <a:cs typeface="Arial"/>
              </a:rPr>
              <a:t>DO</a:t>
            </a:r>
            <a:r>
              <a:rPr sz="1400" i="1" spc="2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I=1,10</a:t>
            </a:r>
            <a:endParaRPr sz="1400">
              <a:latin typeface="Arial"/>
              <a:cs typeface="Arial"/>
            </a:endParaRPr>
          </a:p>
          <a:p>
            <a:pPr marL="12700" marR="5080">
              <a:lnSpc>
                <a:spcPts val="1560"/>
              </a:lnSpc>
              <a:spcBef>
                <a:spcPts val="90"/>
              </a:spcBef>
              <a:tabLst>
                <a:tab pos="481330" algn="l"/>
              </a:tabLst>
            </a:pPr>
            <a:r>
              <a:rPr sz="1400" i="1" spc="-5" dirty="0">
                <a:latin typeface="Arial"/>
                <a:cs typeface="Arial"/>
              </a:rPr>
              <a:t>S2:	B(i) </a:t>
            </a:r>
            <a:r>
              <a:rPr sz="1400" i="1" dirty="0">
                <a:latin typeface="Arial"/>
                <a:cs typeface="Arial"/>
              </a:rPr>
              <a:t>= </a:t>
            </a:r>
            <a:r>
              <a:rPr sz="1400" i="1" spc="-5" dirty="0">
                <a:latin typeface="Arial"/>
                <a:cs typeface="Arial"/>
              </a:rPr>
              <a:t>temp  S3:	A(i+1) </a:t>
            </a:r>
            <a:r>
              <a:rPr sz="1400" i="1" dirty="0">
                <a:latin typeface="Arial"/>
                <a:cs typeface="Arial"/>
              </a:rPr>
              <a:t>=</a:t>
            </a:r>
            <a:r>
              <a:rPr sz="1400" i="1" spc="-6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B(i+1)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79097" y="3333525"/>
            <a:ext cx="1290320" cy="647613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 marR="5080">
              <a:lnSpc>
                <a:spcPts val="1560"/>
              </a:lnSpc>
              <a:spcBef>
                <a:spcPts val="250"/>
              </a:spcBef>
              <a:tabLst>
                <a:tab pos="481330" algn="l"/>
              </a:tabLst>
            </a:pPr>
            <a:r>
              <a:rPr sz="1400" i="1" spc="-5" dirty="0">
                <a:latin typeface="Arial"/>
                <a:cs typeface="Arial"/>
              </a:rPr>
              <a:t>S4:	temp </a:t>
            </a:r>
            <a:r>
              <a:rPr sz="1400" i="1" dirty="0">
                <a:latin typeface="Arial"/>
                <a:cs typeface="Arial"/>
              </a:rPr>
              <a:t>=</a:t>
            </a:r>
            <a:r>
              <a:rPr sz="1400" i="1" spc="-7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A(i)  S5:</a:t>
            </a:r>
            <a:r>
              <a:rPr sz="1400" i="1" spc="5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ENDDO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63830" y="1483210"/>
            <a:ext cx="7094667" cy="1220206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 marR="5080">
              <a:lnSpc>
                <a:spcPts val="1780"/>
              </a:lnSpc>
              <a:spcBef>
                <a:spcPts val="275"/>
              </a:spcBef>
            </a:pPr>
            <a:r>
              <a:rPr sz="1600" i="1" spc="-5" dirty="0">
                <a:solidFill>
                  <a:srgbClr val="004485"/>
                </a:solidFill>
                <a:latin typeface="Arial"/>
                <a:cs typeface="Arial"/>
              </a:rPr>
              <a:t>For our purpose (openMP parallel loops) </a:t>
            </a:r>
            <a:r>
              <a:rPr sz="1600" i="1" dirty="0">
                <a:solidFill>
                  <a:srgbClr val="004485"/>
                </a:solidFill>
                <a:latin typeface="Arial"/>
                <a:cs typeface="Arial"/>
              </a:rPr>
              <a:t>we </a:t>
            </a:r>
            <a:r>
              <a:rPr sz="1600" i="1" spc="-5" dirty="0">
                <a:solidFill>
                  <a:srgbClr val="004485"/>
                </a:solidFill>
                <a:latin typeface="Arial"/>
                <a:cs typeface="Arial"/>
              </a:rPr>
              <a:t>only care about loop carried  dependencies (dependencies between instructions </a:t>
            </a:r>
            <a:r>
              <a:rPr sz="1600" i="1" dirty="0">
                <a:solidFill>
                  <a:srgbClr val="004485"/>
                </a:solidFill>
                <a:latin typeface="Arial"/>
                <a:cs typeface="Arial"/>
              </a:rPr>
              <a:t>in </a:t>
            </a:r>
            <a:r>
              <a:rPr sz="1600" i="1" spc="-5" dirty="0">
                <a:solidFill>
                  <a:srgbClr val="004485"/>
                </a:solidFill>
                <a:latin typeface="Arial"/>
                <a:cs typeface="Arial"/>
              </a:rPr>
              <a:t>different iterations of the</a:t>
            </a:r>
            <a:r>
              <a:rPr sz="1600" i="1" spc="-15" dirty="0">
                <a:solidFill>
                  <a:srgbClr val="004485"/>
                </a:solidFill>
                <a:latin typeface="Arial"/>
                <a:cs typeface="Arial"/>
              </a:rPr>
              <a:t> </a:t>
            </a:r>
            <a:r>
              <a:rPr sz="1600" i="1" spc="-5" dirty="0">
                <a:solidFill>
                  <a:srgbClr val="004485"/>
                </a:solidFill>
                <a:latin typeface="Arial"/>
                <a:cs typeface="Arial"/>
              </a:rPr>
              <a:t>loop)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sz="1800" spc="-10" dirty="0">
                <a:latin typeface="Arial"/>
                <a:cs typeface="Arial"/>
              </a:rPr>
              <a:t>What </a:t>
            </a:r>
            <a:r>
              <a:rPr sz="1800" spc="-5" dirty="0">
                <a:latin typeface="Arial"/>
                <a:cs typeface="Arial"/>
              </a:rPr>
              <a:t>are the </a:t>
            </a:r>
            <a:r>
              <a:rPr sz="1800" spc="-10" dirty="0">
                <a:latin typeface="Arial"/>
                <a:cs typeface="Arial"/>
              </a:rPr>
              <a:t>dependencies </a:t>
            </a:r>
            <a:r>
              <a:rPr sz="1800" spc="-5" dirty="0">
                <a:latin typeface="Arial"/>
                <a:cs typeface="Arial"/>
              </a:rPr>
              <a:t>in the </a:t>
            </a:r>
            <a:r>
              <a:rPr sz="1800" spc="-10" dirty="0">
                <a:latin typeface="Arial"/>
                <a:cs typeface="Arial"/>
              </a:rPr>
              <a:t>following</a:t>
            </a:r>
            <a:r>
              <a:rPr sz="1800" spc="1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loop?</a:t>
            </a:r>
            <a:endParaRPr sz="1800"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6454588" y="2869601"/>
            <a:ext cx="2689412" cy="0"/>
          </a:xfrm>
          <a:custGeom>
            <a:avLst/>
            <a:gdLst/>
            <a:ahLst/>
            <a:cxnLst/>
            <a:rect l="l" t="t" r="r" b="b"/>
            <a:pathLst>
              <a:path w="2857500">
                <a:moveTo>
                  <a:pt x="0" y="0"/>
                </a:moveTo>
                <a:lnTo>
                  <a:pt x="2857500" y="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454588" y="2869601"/>
            <a:ext cx="2689412" cy="1180652"/>
          </a:xfrm>
          <a:custGeom>
            <a:avLst/>
            <a:gdLst/>
            <a:ahLst/>
            <a:cxnLst/>
            <a:rect l="l" t="t" r="r" b="b"/>
            <a:pathLst>
              <a:path w="2857500" h="1115060">
                <a:moveTo>
                  <a:pt x="2857500" y="1115060"/>
                </a:moveTo>
                <a:lnTo>
                  <a:pt x="0" y="1115060"/>
                </a:lnTo>
                <a:lnTo>
                  <a:pt x="0" y="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6527500" y="2899186"/>
            <a:ext cx="2459915" cy="13208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85"/>
              </a:lnSpc>
              <a:spcBef>
                <a:spcPts val="100"/>
              </a:spcBef>
            </a:pPr>
            <a:r>
              <a:rPr sz="1800" spc="-10" dirty="0">
                <a:latin typeface="Arial"/>
                <a:cs typeface="Arial"/>
              </a:rPr>
              <a:t>1: </a:t>
            </a:r>
            <a:r>
              <a:rPr sz="1800" spc="-5" dirty="0">
                <a:latin typeface="Arial"/>
                <a:cs typeface="Arial"/>
              </a:rPr>
              <a:t>S3 </a:t>
            </a:r>
            <a:r>
              <a:rPr sz="1800" dirty="0">
                <a:latin typeface="Arial"/>
                <a:cs typeface="Arial"/>
              </a:rPr>
              <a:t>→ </a:t>
            </a:r>
            <a:r>
              <a:rPr sz="1800" spc="-5" dirty="0">
                <a:latin typeface="Arial"/>
                <a:cs typeface="Arial"/>
              </a:rPr>
              <a:t>S2 anti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(B)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ts val="2010"/>
              </a:lnSpc>
            </a:pPr>
            <a:r>
              <a:rPr sz="1800" spc="-10" dirty="0">
                <a:latin typeface="Arial"/>
                <a:cs typeface="Arial"/>
              </a:rPr>
              <a:t>2: </a:t>
            </a:r>
            <a:r>
              <a:rPr sz="1800" spc="-5" dirty="0">
                <a:latin typeface="Arial"/>
                <a:cs typeface="Arial"/>
              </a:rPr>
              <a:t>S3 </a:t>
            </a:r>
            <a:r>
              <a:rPr sz="1800" dirty="0">
                <a:latin typeface="Arial"/>
                <a:cs typeface="Arial"/>
              </a:rPr>
              <a:t>→ </a:t>
            </a:r>
            <a:r>
              <a:rPr sz="1800" spc="-5" dirty="0">
                <a:latin typeface="Arial"/>
                <a:cs typeface="Arial"/>
              </a:rPr>
              <a:t>S4 flow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(A)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ts val="2000"/>
              </a:lnSpc>
              <a:spcBef>
                <a:spcPts val="125"/>
              </a:spcBef>
            </a:pPr>
            <a:r>
              <a:rPr sz="1800" spc="-10" dirty="0">
                <a:latin typeface="Arial"/>
                <a:cs typeface="Arial"/>
              </a:rPr>
              <a:t>3: </a:t>
            </a:r>
            <a:r>
              <a:rPr sz="1800" spc="-5" dirty="0">
                <a:latin typeface="Arial"/>
                <a:cs typeface="Arial"/>
              </a:rPr>
              <a:t>S4 </a:t>
            </a:r>
            <a:r>
              <a:rPr sz="1800" dirty="0">
                <a:latin typeface="Arial"/>
                <a:cs typeface="Arial"/>
              </a:rPr>
              <a:t>→ </a:t>
            </a:r>
            <a:r>
              <a:rPr sz="1800" spc="-5" dirty="0">
                <a:latin typeface="Arial"/>
                <a:cs typeface="Arial"/>
              </a:rPr>
              <a:t>S2 flow </a:t>
            </a:r>
            <a:r>
              <a:rPr sz="1800" dirty="0">
                <a:latin typeface="Arial"/>
                <a:cs typeface="Arial"/>
              </a:rPr>
              <a:t>(temp)  </a:t>
            </a:r>
            <a:r>
              <a:rPr sz="1800" spc="-10" dirty="0">
                <a:solidFill>
                  <a:srgbClr val="C80015"/>
                </a:solidFill>
                <a:latin typeface="Arial"/>
                <a:cs typeface="Arial"/>
              </a:rPr>
              <a:t>4: </a:t>
            </a:r>
            <a:r>
              <a:rPr sz="1800" spc="-5" dirty="0">
                <a:solidFill>
                  <a:srgbClr val="C80015"/>
                </a:solidFill>
                <a:latin typeface="Arial"/>
                <a:cs typeface="Arial"/>
              </a:rPr>
              <a:t>S4 </a:t>
            </a:r>
            <a:r>
              <a:rPr sz="1800" dirty="0">
                <a:solidFill>
                  <a:srgbClr val="C80015"/>
                </a:solidFill>
                <a:latin typeface="Arial"/>
                <a:cs typeface="Arial"/>
              </a:rPr>
              <a:t>→ </a:t>
            </a:r>
            <a:r>
              <a:rPr sz="1800" spc="-5" dirty="0">
                <a:solidFill>
                  <a:srgbClr val="C80015"/>
                </a:solidFill>
                <a:latin typeface="Arial"/>
                <a:cs typeface="Arial"/>
              </a:rPr>
              <a:t>S4 </a:t>
            </a:r>
            <a:r>
              <a:rPr sz="1800" spc="-10" dirty="0">
                <a:solidFill>
                  <a:srgbClr val="C80015"/>
                </a:solidFill>
                <a:latin typeface="Arial"/>
                <a:cs typeface="Arial"/>
              </a:rPr>
              <a:t>output</a:t>
            </a:r>
            <a:r>
              <a:rPr sz="1800" spc="-55" dirty="0">
                <a:solidFill>
                  <a:srgbClr val="C80015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C80015"/>
                </a:solidFill>
                <a:latin typeface="Arial"/>
                <a:cs typeface="Arial"/>
              </a:rPr>
              <a:t>(temp)</a:t>
            </a:r>
            <a:endParaRPr sz="18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811059" y="3494889"/>
            <a:ext cx="548640" cy="1345"/>
          </a:xfrm>
          <a:custGeom>
            <a:avLst/>
            <a:gdLst/>
            <a:ahLst/>
            <a:cxnLst/>
            <a:rect l="l" t="t" r="r" b="b"/>
            <a:pathLst>
              <a:path w="582929" h="1270">
                <a:moveTo>
                  <a:pt x="0" y="0"/>
                </a:moveTo>
                <a:lnTo>
                  <a:pt x="582929" y="1270"/>
                </a:lnTo>
              </a:path>
            </a:pathLst>
          </a:custGeom>
          <a:ln w="36829">
            <a:solidFill>
              <a:srgbClr val="7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714239" y="3437068"/>
            <a:ext cx="103990" cy="115645"/>
          </a:xfrm>
          <a:custGeom>
            <a:avLst/>
            <a:gdLst/>
            <a:ahLst/>
            <a:cxnLst/>
            <a:rect l="l" t="t" r="r" b="b"/>
            <a:pathLst>
              <a:path w="110489" h="109220">
                <a:moveTo>
                  <a:pt x="110490" y="0"/>
                </a:moveTo>
                <a:lnTo>
                  <a:pt x="0" y="54610"/>
                </a:lnTo>
                <a:lnTo>
                  <a:pt x="110490" y="109219"/>
                </a:lnTo>
                <a:lnTo>
                  <a:pt x="110490" y="0"/>
                </a:lnTo>
                <a:close/>
              </a:path>
            </a:pathLst>
          </a:custGeom>
          <a:solidFill>
            <a:srgbClr val="7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1345"/>
            <a:ext cx="211567" cy="3757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6602" y="419359"/>
            <a:ext cx="8233186" cy="850233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232410" rIns="0" bIns="0" rtlCol="0">
            <a:spAutoFit/>
          </a:bodyPr>
          <a:lstStyle/>
          <a:p>
            <a:pPr marL="1765300">
              <a:lnSpc>
                <a:spcPct val="100000"/>
              </a:lnSpc>
              <a:spcBef>
                <a:spcPts val="1830"/>
              </a:spcBef>
            </a:pPr>
            <a:r>
              <a:rPr sz="4000" spc="-5" dirty="0"/>
              <a:t>Data Dependencies</a:t>
            </a:r>
            <a:r>
              <a:rPr sz="4000" spc="-20" dirty="0"/>
              <a:t> </a:t>
            </a:r>
            <a:r>
              <a:rPr sz="4000" spc="-5" dirty="0"/>
              <a:t>(2)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3379096" y="2705549"/>
            <a:ext cx="1559859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20"/>
              </a:lnSpc>
              <a:spcBef>
                <a:spcPts val="100"/>
              </a:spcBef>
            </a:pPr>
            <a:r>
              <a:rPr sz="1400" i="1" spc="-5" dirty="0">
                <a:latin typeface="Arial"/>
                <a:cs typeface="Arial"/>
              </a:rPr>
              <a:t>S1: </a:t>
            </a:r>
            <a:r>
              <a:rPr sz="1400" i="1" dirty="0">
                <a:latin typeface="Arial"/>
                <a:cs typeface="Arial"/>
              </a:rPr>
              <a:t>DO</a:t>
            </a:r>
            <a:r>
              <a:rPr sz="1400" i="1" spc="2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I=1,10</a:t>
            </a:r>
            <a:endParaRPr sz="1400">
              <a:latin typeface="Arial"/>
              <a:cs typeface="Arial"/>
            </a:endParaRPr>
          </a:p>
          <a:p>
            <a:pPr marL="12700" marR="5080">
              <a:lnSpc>
                <a:spcPts val="1560"/>
              </a:lnSpc>
              <a:spcBef>
                <a:spcPts val="90"/>
              </a:spcBef>
              <a:tabLst>
                <a:tab pos="481330" algn="l"/>
              </a:tabLst>
            </a:pPr>
            <a:r>
              <a:rPr sz="1400" i="1" spc="-5" dirty="0">
                <a:latin typeface="Arial"/>
                <a:cs typeface="Arial"/>
              </a:rPr>
              <a:t>S2:	B(i) </a:t>
            </a:r>
            <a:r>
              <a:rPr sz="1400" i="1" dirty="0">
                <a:latin typeface="Arial"/>
                <a:cs typeface="Arial"/>
              </a:rPr>
              <a:t>= </a:t>
            </a:r>
            <a:r>
              <a:rPr sz="1400" i="1" spc="-5" dirty="0">
                <a:latin typeface="Arial"/>
                <a:cs typeface="Arial"/>
              </a:rPr>
              <a:t>temp  S3:	A(i+1) </a:t>
            </a:r>
            <a:r>
              <a:rPr sz="1400" i="1" dirty="0">
                <a:latin typeface="Arial"/>
                <a:cs typeface="Arial"/>
              </a:rPr>
              <a:t>=</a:t>
            </a:r>
            <a:r>
              <a:rPr sz="1400" i="1" spc="-6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B(i+1)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460"/>
              </a:lnSpc>
              <a:tabLst>
                <a:tab pos="481330" algn="l"/>
              </a:tabLst>
            </a:pPr>
            <a:r>
              <a:rPr sz="1400" i="1" spc="-5" dirty="0">
                <a:latin typeface="Arial"/>
                <a:cs typeface="Arial"/>
              </a:rPr>
              <a:t>S4:	temp </a:t>
            </a:r>
            <a:r>
              <a:rPr sz="1400" i="1" dirty="0">
                <a:latin typeface="Arial"/>
                <a:cs typeface="Arial"/>
              </a:rPr>
              <a:t>=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A(i)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620"/>
              </a:lnSpc>
            </a:pPr>
            <a:r>
              <a:rPr sz="1400" i="1" spc="-5" dirty="0">
                <a:latin typeface="Arial"/>
                <a:cs typeface="Arial"/>
              </a:rPr>
              <a:t>S5: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ENDDO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363830" y="1483210"/>
            <a:ext cx="7094667" cy="1220206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 marR="5080">
              <a:lnSpc>
                <a:spcPts val="1780"/>
              </a:lnSpc>
              <a:spcBef>
                <a:spcPts val="275"/>
              </a:spcBef>
            </a:pPr>
            <a:r>
              <a:rPr sz="1600" i="1" spc="-5" dirty="0">
                <a:solidFill>
                  <a:srgbClr val="004485"/>
                </a:solidFill>
                <a:latin typeface="Arial"/>
                <a:cs typeface="Arial"/>
              </a:rPr>
              <a:t>For our purpose (openMP parallel loops) </a:t>
            </a:r>
            <a:r>
              <a:rPr sz="1600" i="1" dirty="0">
                <a:solidFill>
                  <a:srgbClr val="004485"/>
                </a:solidFill>
                <a:latin typeface="Arial"/>
                <a:cs typeface="Arial"/>
              </a:rPr>
              <a:t>we </a:t>
            </a:r>
            <a:r>
              <a:rPr sz="1600" i="1" spc="-5" dirty="0">
                <a:solidFill>
                  <a:srgbClr val="004485"/>
                </a:solidFill>
                <a:latin typeface="Arial"/>
                <a:cs typeface="Arial"/>
              </a:rPr>
              <a:t>only care about loop carried  dependencies (dependencies between instructions </a:t>
            </a:r>
            <a:r>
              <a:rPr sz="1600" i="1" dirty="0">
                <a:solidFill>
                  <a:srgbClr val="004485"/>
                </a:solidFill>
                <a:latin typeface="Arial"/>
                <a:cs typeface="Arial"/>
              </a:rPr>
              <a:t>in </a:t>
            </a:r>
            <a:r>
              <a:rPr sz="1600" i="1" spc="-5" dirty="0">
                <a:solidFill>
                  <a:srgbClr val="004485"/>
                </a:solidFill>
                <a:latin typeface="Arial"/>
                <a:cs typeface="Arial"/>
              </a:rPr>
              <a:t>different iterations of the</a:t>
            </a:r>
            <a:r>
              <a:rPr sz="1600" i="1" spc="-15" dirty="0">
                <a:solidFill>
                  <a:srgbClr val="004485"/>
                </a:solidFill>
                <a:latin typeface="Arial"/>
                <a:cs typeface="Arial"/>
              </a:rPr>
              <a:t> </a:t>
            </a:r>
            <a:r>
              <a:rPr sz="1600" i="1" spc="-5" dirty="0">
                <a:solidFill>
                  <a:srgbClr val="004485"/>
                </a:solidFill>
                <a:latin typeface="Arial"/>
                <a:cs typeface="Arial"/>
              </a:rPr>
              <a:t>loop)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sz="1800" spc="-10" dirty="0">
                <a:latin typeface="Arial"/>
                <a:cs typeface="Arial"/>
              </a:rPr>
              <a:t>What </a:t>
            </a:r>
            <a:r>
              <a:rPr sz="1800" spc="-5" dirty="0">
                <a:latin typeface="Arial"/>
                <a:cs typeface="Arial"/>
              </a:rPr>
              <a:t>are the </a:t>
            </a:r>
            <a:r>
              <a:rPr sz="1800" spc="-10" dirty="0">
                <a:latin typeface="Arial"/>
                <a:cs typeface="Arial"/>
              </a:rPr>
              <a:t>dependencies </a:t>
            </a:r>
            <a:r>
              <a:rPr sz="1800" spc="-5" dirty="0">
                <a:latin typeface="Arial"/>
                <a:cs typeface="Arial"/>
              </a:rPr>
              <a:t>in the </a:t>
            </a:r>
            <a:r>
              <a:rPr sz="1800" spc="-10" dirty="0">
                <a:latin typeface="Arial"/>
                <a:cs typeface="Arial"/>
              </a:rPr>
              <a:t>following</a:t>
            </a:r>
            <a:r>
              <a:rPr sz="1800" spc="1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loop?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454588" y="2869601"/>
            <a:ext cx="2689412" cy="0"/>
          </a:xfrm>
          <a:custGeom>
            <a:avLst/>
            <a:gdLst/>
            <a:ahLst/>
            <a:cxnLst/>
            <a:rect l="l" t="t" r="r" b="b"/>
            <a:pathLst>
              <a:path w="2857500">
                <a:moveTo>
                  <a:pt x="0" y="0"/>
                </a:moveTo>
                <a:lnTo>
                  <a:pt x="2857500" y="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454588" y="2869601"/>
            <a:ext cx="2689412" cy="1180652"/>
          </a:xfrm>
          <a:custGeom>
            <a:avLst/>
            <a:gdLst/>
            <a:ahLst/>
            <a:cxnLst/>
            <a:rect l="l" t="t" r="r" b="b"/>
            <a:pathLst>
              <a:path w="2857500" h="1115060">
                <a:moveTo>
                  <a:pt x="2857500" y="1115060"/>
                </a:moveTo>
                <a:lnTo>
                  <a:pt x="0" y="1115060"/>
                </a:lnTo>
                <a:lnTo>
                  <a:pt x="0" y="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6527500" y="2899186"/>
            <a:ext cx="2459915" cy="13208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85"/>
              </a:lnSpc>
              <a:spcBef>
                <a:spcPts val="100"/>
              </a:spcBef>
            </a:pPr>
            <a:r>
              <a:rPr sz="1800" spc="-10" dirty="0">
                <a:latin typeface="Arial"/>
                <a:cs typeface="Arial"/>
              </a:rPr>
              <a:t>1: </a:t>
            </a:r>
            <a:r>
              <a:rPr sz="1800" spc="-5" dirty="0">
                <a:latin typeface="Arial"/>
                <a:cs typeface="Arial"/>
              </a:rPr>
              <a:t>S3 </a:t>
            </a:r>
            <a:r>
              <a:rPr sz="1800" dirty="0">
                <a:latin typeface="Arial"/>
                <a:cs typeface="Arial"/>
              </a:rPr>
              <a:t>→ </a:t>
            </a:r>
            <a:r>
              <a:rPr sz="1800" spc="-5" dirty="0">
                <a:latin typeface="Arial"/>
                <a:cs typeface="Arial"/>
              </a:rPr>
              <a:t>S2 anti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(B)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ts val="2010"/>
              </a:lnSpc>
            </a:pPr>
            <a:r>
              <a:rPr sz="1800" spc="-10" dirty="0">
                <a:latin typeface="Arial"/>
                <a:cs typeface="Arial"/>
              </a:rPr>
              <a:t>2: </a:t>
            </a:r>
            <a:r>
              <a:rPr sz="1800" spc="-5" dirty="0">
                <a:latin typeface="Arial"/>
                <a:cs typeface="Arial"/>
              </a:rPr>
              <a:t>S3 </a:t>
            </a:r>
            <a:r>
              <a:rPr sz="1800" dirty="0">
                <a:latin typeface="Arial"/>
                <a:cs typeface="Arial"/>
              </a:rPr>
              <a:t>→ </a:t>
            </a:r>
            <a:r>
              <a:rPr sz="1800" spc="-5" dirty="0">
                <a:latin typeface="Arial"/>
                <a:cs typeface="Arial"/>
              </a:rPr>
              <a:t>S4 flow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(A)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ts val="2000"/>
              </a:lnSpc>
              <a:spcBef>
                <a:spcPts val="125"/>
              </a:spcBef>
            </a:pPr>
            <a:r>
              <a:rPr sz="1800" spc="-10" dirty="0">
                <a:latin typeface="Arial"/>
                <a:cs typeface="Arial"/>
              </a:rPr>
              <a:t>3: </a:t>
            </a:r>
            <a:r>
              <a:rPr sz="1800" spc="-5" dirty="0">
                <a:latin typeface="Arial"/>
                <a:cs typeface="Arial"/>
              </a:rPr>
              <a:t>S4 </a:t>
            </a:r>
            <a:r>
              <a:rPr sz="1800" dirty="0">
                <a:latin typeface="Arial"/>
                <a:cs typeface="Arial"/>
              </a:rPr>
              <a:t>→ </a:t>
            </a:r>
            <a:r>
              <a:rPr sz="1800" spc="-5" dirty="0">
                <a:latin typeface="Arial"/>
                <a:cs typeface="Arial"/>
              </a:rPr>
              <a:t>S2 flow </a:t>
            </a:r>
            <a:r>
              <a:rPr sz="1800" dirty="0">
                <a:latin typeface="Arial"/>
                <a:cs typeface="Arial"/>
              </a:rPr>
              <a:t>(temp)  </a:t>
            </a:r>
            <a:r>
              <a:rPr sz="1800" spc="-10" dirty="0">
                <a:latin typeface="Arial"/>
                <a:cs typeface="Arial"/>
              </a:rPr>
              <a:t>4: </a:t>
            </a:r>
            <a:r>
              <a:rPr sz="1800" spc="-5" dirty="0">
                <a:latin typeface="Arial"/>
                <a:cs typeface="Arial"/>
              </a:rPr>
              <a:t>S4 </a:t>
            </a:r>
            <a:r>
              <a:rPr sz="1800" dirty="0">
                <a:latin typeface="Arial"/>
                <a:cs typeface="Arial"/>
              </a:rPr>
              <a:t>→ </a:t>
            </a:r>
            <a:r>
              <a:rPr sz="1800" spc="-5" dirty="0">
                <a:latin typeface="Arial"/>
                <a:cs typeface="Arial"/>
              </a:rPr>
              <a:t>S4 </a:t>
            </a:r>
            <a:r>
              <a:rPr sz="1800" spc="-10" dirty="0">
                <a:latin typeface="Arial"/>
                <a:cs typeface="Arial"/>
              </a:rPr>
              <a:t>output</a:t>
            </a:r>
            <a:r>
              <a:rPr sz="1800" spc="-5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(temp)</a:t>
            </a:r>
            <a:endParaRPr sz="18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363830" y="4144383"/>
            <a:ext cx="5008282" cy="2463495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12700" marR="5080">
              <a:lnSpc>
                <a:spcPts val="2010"/>
              </a:lnSpc>
              <a:spcBef>
                <a:spcPts val="290"/>
              </a:spcBef>
            </a:pPr>
            <a:r>
              <a:rPr sz="1800" b="1" i="1" u="sng" spc="-10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Sometimes </a:t>
            </a:r>
            <a:r>
              <a:rPr sz="1800" b="1" i="1" u="sng" spc="-5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it helps </a:t>
            </a:r>
            <a:r>
              <a:rPr sz="1800" b="1" i="1" u="sng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to </a:t>
            </a:r>
            <a:r>
              <a:rPr sz="1800" b="1" i="1" u="sng" spc="-5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”unroll” part of </a:t>
            </a:r>
            <a:r>
              <a:rPr sz="1800" b="1" i="1" u="sng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the </a:t>
            </a:r>
            <a:r>
              <a:rPr sz="1800" b="1" i="1" u="sng" spc="-5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loop </a:t>
            </a:r>
            <a:r>
              <a:rPr sz="1800" b="1" i="1" u="sng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to </a:t>
            </a:r>
            <a:r>
              <a:rPr sz="1800" b="1" i="1" dirty="0">
                <a:solidFill>
                  <a:srgbClr val="0083D0"/>
                </a:solidFill>
                <a:latin typeface="Arial"/>
                <a:cs typeface="Arial"/>
              </a:rPr>
              <a:t> </a:t>
            </a:r>
            <a:r>
              <a:rPr sz="1800" b="1" i="1" u="sng" spc="-10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see </a:t>
            </a:r>
            <a:r>
              <a:rPr sz="1800" b="1" i="1" u="sng" spc="-5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loop </a:t>
            </a:r>
            <a:r>
              <a:rPr sz="1800" b="1" i="1" u="sng" spc="-10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carried </a:t>
            </a:r>
            <a:r>
              <a:rPr sz="1800" b="1" i="1" u="sng" spc="-5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dependencies </a:t>
            </a:r>
            <a:r>
              <a:rPr sz="1800" b="1" i="1" u="sng" spc="-10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more</a:t>
            </a:r>
            <a:r>
              <a:rPr sz="1800" b="1" i="1" u="sng" spc="15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 </a:t>
            </a:r>
            <a:r>
              <a:rPr sz="1800" b="1" i="1" u="sng" spc="-10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clear</a:t>
            </a:r>
            <a:endParaRPr sz="1800">
              <a:latin typeface="Arial"/>
              <a:cs typeface="Arial"/>
            </a:endParaRPr>
          </a:p>
          <a:p>
            <a:pPr marL="2070100" marR="1990089" algn="ctr">
              <a:lnSpc>
                <a:spcPts val="1560"/>
              </a:lnSpc>
              <a:spcBef>
                <a:spcPts val="650"/>
              </a:spcBef>
            </a:pPr>
            <a:r>
              <a:rPr sz="1400" i="1" spc="-5" dirty="0">
                <a:latin typeface="Arial"/>
                <a:cs typeface="Arial"/>
              </a:rPr>
              <a:t>S2: B(1) </a:t>
            </a:r>
            <a:r>
              <a:rPr sz="1400" i="1" dirty="0">
                <a:latin typeface="Arial"/>
                <a:cs typeface="Arial"/>
              </a:rPr>
              <a:t>=</a:t>
            </a:r>
            <a:r>
              <a:rPr sz="1400" i="1" spc="-4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temp  S3: A(2) </a:t>
            </a:r>
            <a:r>
              <a:rPr sz="1400" i="1" dirty="0">
                <a:latin typeface="Arial"/>
                <a:cs typeface="Arial"/>
              </a:rPr>
              <a:t>=</a:t>
            </a:r>
            <a:r>
              <a:rPr sz="1400" i="1" spc="-4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B(2)</a:t>
            </a:r>
            <a:endParaRPr sz="1400">
              <a:latin typeface="Arial"/>
              <a:cs typeface="Arial"/>
            </a:endParaRPr>
          </a:p>
          <a:p>
            <a:pPr marL="72390" algn="ctr">
              <a:lnSpc>
                <a:spcPts val="1530"/>
              </a:lnSpc>
            </a:pPr>
            <a:r>
              <a:rPr sz="1400" i="1" spc="-5" dirty="0">
                <a:latin typeface="Arial"/>
                <a:cs typeface="Arial"/>
              </a:rPr>
              <a:t>S4: temp </a:t>
            </a:r>
            <a:r>
              <a:rPr sz="1400" i="1" dirty="0">
                <a:latin typeface="Arial"/>
                <a:cs typeface="Arial"/>
              </a:rPr>
              <a:t>=</a:t>
            </a:r>
            <a:r>
              <a:rPr sz="1400" i="1" spc="2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A(1)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350">
              <a:latin typeface="Times New Roman"/>
              <a:cs typeface="Times New Roman"/>
            </a:endParaRPr>
          </a:p>
          <a:p>
            <a:pPr marL="2070100" marR="1990089" algn="ctr">
              <a:lnSpc>
                <a:spcPts val="1560"/>
              </a:lnSpc>
            </a:pPr>
            <a:r>
              <a:rPr sz="1400" i="1" spc="-5" dirty="0">
                <a:latin typeface="Arial"/>
                <a:cs typeface="Arial"/>
              </a:rPr>
              <a:t>S2: B(2) </a:t>
            </a:r>
            <a:r>
              <a:rPr sz="1400" i="1" dirty="0">
                <a:latin typeface="Arial"/>
                <a:cs typeface="Arial"/>
              </a:rPr>
              <a:t>=</a:t>
            </a:r>
            <a:r>
              <a:rPr sz="1400" i="1" spc="-4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temp  S3: A(3) </a:t>
            </a:r>
            <a:r>
              <a:rPr sz="1400" i="1" dirty="0">
                <a:latin typeface="Arial"/>
                <a:cs typeface="Arial"/>
              </a:rPr>
              <a:t>=</a:t>
            </a:r>
            <a:r>
              <a:rPr sz="1400" i="1" spc="-4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B(3)</a:t>
            </a:r>
            <a:endParaRPr sz="1400">
              <a:latin typeface="Arial"/>
              <a:cs typeface="Arial"/>
            </a:endParaRPr>
          </a:p>
          <a:p>
            <a:pPr marL="72390" algn="ctr">
              <a:lnSpc>
                <a:spcPts val="1530"/>
              </a:lnSpc>
            </a:pPr>
            <a:r>
              <a:rPr sz="1400" i="1" spc="-5" dirty="0">
                <a:latin typeface="Arial"/>
                <a:cs typeface="Arial"/>
              </a:rPr>
              <a:t>S4: temp </a:t>
            </a:r>
            <a:r>
              <a:rPr sz="1400" i="1" dirty="0">
                <a:latin typeface="Arial"/>
                <a:cs typeface="Arial"/>
              </a:rPr>
              <a:t>=</a:t>
            </a:r>
            <a:r>
              <a:rPr sz="1400" i="1" spc="2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A(2)</a:t>
            </a:r>
            <a:endParaRPr sz="1400"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0" y="1345"/>
            <a:ext cx="211567" cy="3757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int</a:t>
            </a:r>
            <a:r>
              <a:rPr lang="en-US" dirty="0" smtClean="0"/>
              <a:t> threads = 100; </a:t>
            </a:r>
            <a:br>
              <a:rPr lang="en-US" dirty="0" smtClean="0"/>
            </a:br>
            <a:r>
              <a:rPr lang="en-US" dirty="0" err="1" smtClean="0"/>
              <a:t>int</a:t>
            </a:r>
            <a:r>
              <a:rPr lang="en-US" dirty="0" smtClean="0"/>
              <a:t> id = 100; </a:t>
            </a:r>
            <a:br>
              <a:rPr lang="en-US" dirty="0" smtClean="0"/>
            </a:br>
            <a:r>
              <a:rPr lang="en-US" dirty="0" smtClean="0"/>
              <a:t>#</a:t>
            </a:r>
            <a:r>
              <a:rPr lang="en-US" dirty="0" err="1" smtClean="0"/>
              <a:t>pragma</a:t>
            </a:r>
            <a:r>
              <a:rPr lang="en-US" dirty="0" smtClean="0"/>
              <a:t> </a:t>
            </a:r>
            <a:r>
              <a:rPr lang="en-US" dirty="0" err="1" smtClean="0"/>
              <a:t>omp</a:t>
            </a:r>
            <a:r>
              <a:rPr lang="en-US" dirty="0" smtClean="0"/>
              <a:t> parallel { </a:t>
            </a:r>
            <a:br>
              <a:rPr lang="en-US" dirty="0" smtClean="0"/>
            </a:br>
            <a:r>
              <a:rPr lang="en-US" dirty="0" smtClean="0"/>
              <a:t> threads = </a:t>
            </a:r>
            <a:r>
              <a:rPr lang="en-US" dirty="0" err="1" smtClean="0"/>
              <a:t>omp_get_num_threads</a:t>
            </a:r>
            <a:r>
              <a:rPr lang="en-US" dirty="0" smtClean="0"/>
              <a:t>() </a:t>
            </a:r>
            <a:br>
              <a:rPr lang="en-US" dirty="0" smtClean="0"/>
            </a:br>
            <a:r>
              <a:rPr lang="en-US" dirty="0" smtClean="0"/>
              <a:t>  id = </a:t>
            </a:r>
            <a:r>
              <a:rPr lang="en-US" dirty="0" err="1" smtClean="0"/>
              <a:t>omp_get_thread_num</a:t>
            </a:r>
            <a:r>
              <a:rPr lang="en-US" dirty="0" smtClean="0"/>
              <a:t>() </a:t>
            </a:r>
            <a:br>
              <a:rPr lang="en-US" dirty="0" smtClean="0"/>
            </a:br>
            <a:r>
              <a:rPr lang="en-US" dirty="0" smtClean="0"/>
              <a:t>  std::</a:t>
            </a:r>
            <a:r>
              <a:rPr lang="en-US" dirty="0" err="1" smtClean="0"/>
              <a:t>cout</a:t>
            </a:r>
            <a:r>
              <a:rPr lang="en-US" dirty="0" smtClean="0"/>
              <a:t>&lt;&lt;”hello from thread:”,id&lt;&lt;”out of ”; </a:t>
            </a:r>
            <a:br>
              <a:rPr lang="en-US" dirty="0" smtClean="0"/>
            </a:br>
            <a:r>
              <a:rPr lang="en-US" dirty="0" smtClean="0"/>
              <a:t>   std::</a:t>
            </a:r>
            <a:r>
              <a:rPr lang="en-US" dirty="0" err="1" smtClean="0"/>
              <a:t>cout</a:t>
            </a:r>
            <a:r>
              <a:rPr lang="en-US" dirty="0" smtClean="0"/>
              <a:t> &lt;&lt; threads &lt;&lt; ”\n”; </a:t>
            </a:r>
            <a:br>
              <a:rPr lang="en-US" dirty="0" smtClean="0"/>
            </a:br>
            <a:r>
              <a:rPr lang="en-US" dirty="0" smtClean="0"/>
              <a:t>} </a:t>
            </a:r>
            <a:br>
              <a:rPr lang="en-US" dirty="0" smtClean="0"/>
            </a:br>
            <a:r>
              <a:rPr lang="en-US" dirty="0" smtClean="0"/>
              <a:t>return 0;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6602" y="419359"/>
            <a:ext cx="8233186" cy="850233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232410" rIns="0" bIns="0" rtlCol="0">
            <a:spAutoFit/>
          </a:bodyPr>
          <a:lstStyle/>
          <a:p>
            <a:pPr marL="1765300">
              <a:lnSpc>
                <a:spcPct val="100000"/>
              </a:lnSpc>
              <a:spcBef>
                <a:spcPts val="1830"/>
              </a:spcBef>
            </a:pPr>
            <a:r>
              <a:rPr sz="4000" spc="-5" dirty="0"/>
              <a:t>Data Dependencies</a:t>
            </a:r>
            <a:r>
              <a:rPr sz="4000" spc="-20" dirty="0"/>
              <a:t> </a:t>
            </a:r>
            <a:r>
              <a:rPr sz="4000" spc="-5" dirty="0"/>
              <a:t>(2)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3379096" y="2705549"/>
            <a:ext cx="1559859" cy="1243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20"/>
              </a:lnSpc>
              <a:spcBef>
                <a:spcPts val="100"/>
              </a:spcBef>
            </a:pPr>
            <a:r>
              <a:rPr sz="1400" i="1" spc="-5" dirty="0">
                <a:latin typeface="Arial"/>
                <a:cs typeface="Arial"/>
              </a:rPr>
              <a:t>S1: </a:t>
            </a:r>
            <a:r>
              <a:rPr sz="1400" i="1" dirty="0">
                <a:latin typeface="Arial"/>
                <a:cs typeface="Arial"/>
              </a:rPr>
              <a:t>DO</a:t>
            </a:r>
            <a:r>
              <a:rPr sz="1400" i="1" spc="2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I=1,10</a:t>
            </a:r>
            <a:endParaRPr sz="1400">
              <a:latin typeface="Arial"/>
              <a:cs typeface="Arial"/>
            </a:endParaRPr>
          </a:p>
          <a:p>
            <a:pPr marL="12700" marR="5080">
              <a:lnSpc>
                <a:spcPts val="1560"/>
              </a:lnSpc>
              <a:spcBef>
                <a:spcPts val="90"/>
              </a:spcBef>
              <a:tabLst>
                <a:tab pos="481330" algn="l"/>
              </a:tabLst>
            </a:pPr>
            <a:r>
              <a:rPr sz="1400" i="1" spc="-5" dirty="0">
                <a:latin typeface="Arial"/>
                <a:cs typeface="Arial"/>
              </a:rPr>
              <a:t>S2:	B(i) </a:t>
            </a:r>
            <a:r>
              <a:rPr sz="1400" i="1" dirty="0">
                <a:latin typeface="Arial"/>
                <a:cs typeface="Arial"/>
              </a:rPr>
              <a:t>= </a:t>
            </a:r>
            <a:r>
              <a:rPr sz="1400" i="1" spc="-5" dirty="0">
                <a:latin typeface="Arial"/>
                <a:cs typeface="Arial"/>
              </a:rPr>
              <a:t>temp  S3:	A(i+1) </a:t>
            </a:r>
            <a:r>
              <a:rPr sz="1400" i="1" dirty="0">
                <a:latin typeface="Arial"/>
                <a:cs typeface="Arial"/>
              </a:rPr>
              <a:t>=</a:t>
            </a:r>
            <a:r>
              <a:rPr sz="1400" i="1" spc="-6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B(i+1)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460"/>
              </a:lnSpc>
              <a:tabLst>
                <a:tab pos="481330" algn="l"/>
              </a:tabLst>
            </a:pPr>
            <a:r>
              <a:rPr sz="1400" i="1" spc="-5" dirty="0">
                <a:latin typeface="Arial"/>
                <a:cs typeface="Arial"/>
              </a:rPr>
              <a:t>S4:	temp </a:t>
            </a:r>
            <a:r>
              <a:rPr sz="1400" i="1" dirty="0">
                <a:latin typeface="Arial"/>
                <a:cs typeface="Arial"/>
              </a:rPr>
              <a:t>=</a:t>
            </a:r>
            <a:r>
              <a:rPr sz="1400" i="1" spc="-1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A(i)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620"/>
              </a:lnSpc>
            </a:pPr>
            <a:r>
              <a:rPr sz="1400" i="1" spc="-5" dirty="0">
                <a:latin typeface="Arial"/>
                <a:cs typeface="Arial"/>
              </a:rPr>
              <a:t>S5:</a:t>
            </a:r>
            <a:r>
              <a:rPr sz="1400" i="1" spc="10" dirty="0">
                <a:latin typeface="Arial"/>
                <a:cs typeface="Arial"/>
              </a:rPr>
              <a:t> </a:t>
            </a:r>
            <a:r>
              <a:rPr sz="1400" i="1" dirty="0">
                <a:latin typeface="Arial"/>
                <a:cs typeface="Arial"/>
              </a:rPr>
              <a:t>ENDDO</a:t>
            </a:r>
            <a:endParaRPr sz="1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00207" y="5197288"/>
            <a:ext cx="1204259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i="1" spc="-5" dirty="0">
                <a:latin typeface="Arial"/>
                <a:cs typeface="Arial"/>
              </a:rPr>
              <a:t>S4: temp </a:t>
            </a:r>
            <a:r>
              <a:rPr sz="1400" i="1" dirty="0">
                <a:latin typeface="Arial"/>
                <a:cs typeface="Arial"/>
              </a:rPr>
              <a:t>=</a:t>
            </a:r>
            <a:r>
              <a:rPr sz="1400" i="1" spc="-4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A(1)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00207" y="5616836"/>
            <a:ext cx="1204259" cy="1032334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L="12700" marR="5715">
              <a:lnSpc>
                <a:spcPts val="1560"/>
              </a:lnSpc>
              <a:spcBef>
                <a:spcPts val="250"/>
              </a:spcBef>
            </a:pPr>
            <a:r>
              <a:rPr sz="1400" i="1" spc="-5" dirty="0">
                <a:latin typeface="Arial"/>
                <a:cs typeface="Arial"/>
              </a:rPr>
              <a:t>S2: B(2) </a:t>
            </a:r>
            <a:r>
              <a:rPr sz="1400" i="1" dirty="0">
                <a:latin typeface="Arial"/>
                <a:cs typeface="Arial"/>
              </a:rPr>
              <a:t>=</a:t>
            </a:r>
            <a:r>
              <a:rPr sz="1400" i="1" spc="-4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temp  S3: A(3) </a:t>
            </a:r>
            <a:r>
              <a:rPr sz="1400" i="1" dirty="0">
                <a:latin typeface="Arial"/>
                <a:cs typeface="Arial"/>
              </a:rPr>
              <a:t>=</a:t>
            </a:r>
            <a:r>
              <a:rPr sz="1400" i="1" spc="-3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B(3)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530"/>
              </a:lnSpc>
            </a:pPr>
            <a:r>
              <a:rPr sz="1400" i="1" spc="-5" dirty="0">
                <a:latin typeface="Arial"/>
                <a:cs typeface="Arial"/>
              </a:rPr>
              <a:t>S4: temp </a:t>
            </a:r>
            <a:r>
              <a:rPr sz="1400" i="1" dirty="0">
                <a:latin typeface="Arial"/>
                <a:cs typeface="Arial"/>
              </a:rPr>
              <a:t>=</a:t>
            </a:r>
            <a:r>
              <a:rPr sz="1400" i="1" spc="-4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A(2)</a:t>
            </a:r>
            <a:endParaRPr sz="14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363830" y="1483210"/>
            <a:ext cx="7094667" cy="1220206"/>
          </a:xfrm>
          <a:prstGeom prst="rect">
            <a:avLst/>
          </a:prstGeom>
        </p:spPr>
        <p:txBody>
          <a:bodyPr vert="horz" wrap="square" lIns="0" tIns="34925" rIns="0" bIns="0" rtlCol="0">
            <a:spAutoFit/>
          </a:bodyPr>
          <a:lstStyle/>
          <a:p>
            <a:pPr marL="12700" marR="5080">
              <a:lnSpc>
                <a:spcPts val="1780"/>
              </a:lnSpc>
              <a:spcBef>
                <a:spcPts val="275"/>
              </a:spcBef>
            </a:pPr>
            <a:r>
              <a:rPr sz="1600" i="1" spc="-5" dirty="0">
                <a:solidFill>
                  <a:srgbClr val="004485"/>
                </a:solidFill>
                <a:latin typeface="Arial"/>
                <a:cs typeface="Arial"/>
              </a:rPr>
              <a:t>For our purpose (openMP parallel loops) </a:t>
            </a:r>
            <a:r>
              <a:rPr sz="1600" i="1" dirty="0">
                <a:solidFill>
                  <a:srgbClr val="004485"/>
                </a:solidFill>
                <a:latin typeface="Arial"/>
                <a:cs typeface="Arial"/>
              </a:rPr>
              <a:t>we </a:t>
            </a:r>
            <a:r>
              <a:rPr sz="1600" i="1" spc="-5" dirty="0">
                <a:solidFill>
                  <a:srgbClr val="004485"/>
                </a:solidFill>
                <a:latin typeface="Arial"/>
                <a:cs typeface="Arial"/>
              </a:rPr>
              <a:t>only care about loop carried  dependencies (dependencies between instructions </a:t>
            </a:r>
            <a:r>
              <a:rPr sz="1600" i="1" dirty="0">
                <a:solidFill>
                  <a:srgbClr val="004485"/>
                </a:solidFill>
                <a:latin typeface="Arial"/>
                <a:cs typeface="Arial"/>
              </a:rPr>
              <a:t>in </a:t>
            </a:r>
            <a:r>
              <a:rPr sz="1600" i="1" spc="-5" dirty="0">
                <a:solidFill>
                  <a:srgbClr val="004485"/>
                </a:solidFill>
                <a:latin typeface="Arial"/>
                <a:cs typeface="Arial"/>
              </a:rPr>
              <a:t>different iterations of the</a:t>
            </a:r>
            <a:r>
              <a:rPr sz="1600" i="1" spc="-15" dirty="0">
                <a:solidFill>
                  <a:srgbClr val="004485"/>
                </a:solidFill>
                <a:latin typeface="Arial"/>
                <a:cs typeface="Arial"/>
              </a:rPr>
              <a:t> </a:t>
            </a:r>
            <a:r>
              <a:rPr sz="1600" i="1" spc="-5" dirty="0">
                <a:solidFill>
                  <a:srgbClr val="004485"/>
                </a:solidFill>
                <a:latin typeface="Arial"/>
                <a:cs typeface="Arial"/>
              </a:rPr>
              <a:t>loop)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400">
              <a:latin typeface="Times New Roman"/>
              <a:cs typeface="Times New Roman"/>
            </a:endParaRPr>
          </a:p>
          <a:p>
            <a:pPr marL="927100">
              <a:lnSpc>
                <a:spcPct val="100000"/>
              </a:lnSpc>
            </a:pPr>
            <a:r>
              <a:rPr sz="1800" spc="-10" dirty="0">
                <a:latin typeface="Arial"/>
                <a:cs typeface="Arial"/>
              </a:rPr>
              <a:t>What </a:t>
            </a:r>
            <a:r>
              <a:rPr sz="1800" spc="-5" dirty="0">
                <a:latin typeface="Arial"/>
                <a:cs typeface="Arial"/>
              </a:rPr>
              <a:t>are the </a:t>
            </a:r>
            <a:r>
              <a:rPr sz="1800" spc="-10" dirty="0">
                <a:latin typeface="Arial"/>
                <a:cs typeface="Arial"/>
              </a:rPr>
              <a:t>dependencies </a:t>
            </a:r>
            <a:r>
              <a:rPr sz="1800" spc="-5" dirty="0">
                <a:latin typeface="Arial"/>
                <a:cs typeface="Arial"/>
              </a:rPr>
              <a:t>in the </a:t>
            </a:r>
            <a:r>
              <a:rPr sz="1800" spc="-10" dirty="0">
                <a:latin typeface="Arial"/>
                <a:cs typeface="Arial"/>
              </a:rPr>
              <a:t>following</a:t>
            </a:r>
            <a:r>
              <a:rPr sz="1800" spc="15" dirty="0">
                <a:latin typeface="Arial"/>
                <a:cs typeface="Arial"/>
              </a:rPr>
              <a:t> </a:t>
            </a:r>
            <a:r>
              <a:rPr sz="1800" spc="-10" dirty="0">
                <a:latin typeface="Arial"/>
                <a:cs typeface="Arial"/>
              </a:rPr>
              <a:t>loop?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6454588" y="2869601"/>
            <a:ext cx="2689412" cy="0"/>
          </a:xfrm>
          <a:custGeom>
            <a:avLst/>
            <a:gdLst/>
            <a:ahLst/>
            <a:cxnLst/>
            <a:rect l="l" t="t" r="r" b="b"/>
            <a:pathLst>
              <a:path w="2857500">
                <a:moveTo>
                  <a:pt x="0" y="0"/>
                </a:moveTo>
                <a:lnTo>
                  <a:pt x="2857500" y="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6454588" y="2869601"/>
            <a:ext cx="2689412" cy="1180652"/>
          </a:xfrm>
          <a:custGeom>
            <a:avLst/>
            <a:gdLst/>
            <a:ahLst/>
            <a:cxnLst/>
            <a:rect l="l" t="t" r="r" b="b"/>
            <a:pathLst>
              <a:path w="2857500" h="1115060">
                <a:moveTo>
                  <a:pt x="2857500" y="1115060"/>
                </a:moveTo>
                <a:lnTo>
                  <a:pt x="0" y="1115060"/>
                </a:lnTo>
                <a:lnTo>
                  <a:pt x="0" y="0"/>
                </a:lnTo>
              </a:path>
            </a:pathLst>
          </a:custGeom>
          <a:ln w="934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6527500" y="2899186"/>
            <a:ext cx="2459915" cy="132087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85"/>
              </a:lnSpc>
              <a:spcBef>
                <a:spcPts val="100"/>
              </a:spcBef>
            </a:pPr>
            <a:r>
              <a:rPr sz="1800" spc="-10" dirty="0">
                <a:latin typeface="Arial"/>
                <a:cs typeface="Arial"/>
              </a:rPr>
              <a:t>1: </a:t>
            </a:r>
            <a:r>
              <a:rPr sz="1800" spc="-5" dirty="0">
                <a:latin typeface="Arial"/>
                <a:cs typeface="Arial"/>
              </a:rPr>
              <a:t>S3 </a:t>
            </a:r>
            <a:r>
              <a:rPr sz="1800" dirty="0">
                <a:latin typeface="Arial"/>
                <a:cs typeface="Arial"/>
              </a:rPr>
              <a:t>→ </a:t>
            </a:r>
            <a:r>
              <a:rPr sz="1800" spc="-5" dirty="0">
                <a:latin typeface="Arial"/>
                <a:cs typeface="Arial"/>
              </a:rPr>
              <a:t>S2 anti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(B)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ts val="2010"/>
              </a:lnSpc>
            </a:pPr>
            <a:r>
              <a:rPr sz="1800" spc="-10" dirty="0">
                <a:latin typeface="Arial"/>
                <a:cs typeface="Arial"/>
              </a:rPr>
              <a:t>2: </a:t>
            </a:r>
            <a:r>
              <a:rPr sz="1800" spc="-5" dirty="0">
                <a:latin typeface="Arial"/>
                <a:cs typeface="Arial"/>
              </a:rPr>
              <a:t>S3 </a:t>
            </a:r>
            <a:r>
              <a:rPr sz="1800" dirty="0">
                <a:latin typeface="Arial"/>
                <a:cs typeface="Arial"/>
              </a:rPr>
              <a:t>→ </a:t>
            </a:r>
            <a:r>
              <a:rPr sz="1800" spc="-5" dirty="0">
                <a:latin typeface="Arial"/>
                <a:cs typeface="Arial"/>
              </a:rPr>
              <a:t>S4 flow</a:t>
            </a:r>
            <a:r>
              <a:rPr sz="1800" spc="-3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(A)</a:t>
            </a:r>
            <a:endParaRPr sz="1800">
              <a:latin typeface="Arial"/>
              <a:cs typeface="Arial"/>
            </a:endParaRPr>
          </a:p>
          <a:p>
            <a:pPr marL="12700" marR="5080">
              <a:lnSpc>
                <a:spcPts val="2000"/>
              </a:lnSpc>
              <a:spcBef>
                <a:spcPts val="125"/>
              </a:spcBef>
            </a:pPr>
            <a:r>
              <a:rPr sz="1800" spc="-10" dirty="0">
                <a:latin typeface="Arial"/>
                <a:cs typeface="Arial"/>
              </a:rPr>
              <a:t>3: </a:t>
            </a:r>
            <a:r>
              <a:rPr sz="1800" spc="-5" dirty="0">
                <a:latin typeface="Arial"/>
                <a:cs typeface="Arial"/>
              </a:rPr>
              <a:t>S4 </a:t>
            </a:r>
            <a:r>
              <a:rPr sz="1800" dirty="0">
                <a:latin typeface="Arial"/>
                <a:cs typeface="Arial"/>
              </a:rPr>
              <a:t>→ </a:t>
            </a:r>
            <a:r>
              <a:rPr sz="1800" spc="-5" dirty="0">
                <a:latin typeface="Arial"/>
                <a:cs typeface="Arial"/>
              </a:rPr>
              <a:t>S2 flow </a:t>
            </a:r>
            <a:r>
              <a:rPr sz="1800" dirty="0">
                <a:latin typeface="Arial"/>
                <a:cs typeface="Arial"/>
              </a:rPr>
              <a:t>(temp)  </a:t>
            </a:r>
            <a:r>
              <a:rPr sz="1800" spc="-10" dirty="0">
                <a:latin typeface="Arial"/>
                <a:cs typeface="Arial"/>
              </a:rPr>
              <a:t>4: </a:t>
            </a:r>
            <a:r>
              <a:rPr sz="1800" spc="-5" dirty="0">
                <a:latin typeface="Arial"/>
                <a:cs typeface="Arial"/>
              </a:rPr>
              <a:t>S4 </a:t>
            </a:r>
            <a:r>
              <a:rPr sz="1800" dirty="0">
                <a:latin typeface="Arial"/>
                <a:cs typeface="Arial"/>
              </a:rPr>
              <a:t>→ </a:t>
            </a:r>
            <a:r>
              <a:rPr sz="1800" spc="-5" dirty="0">
                <a:latin typeface="Arial"/>
                <a:cs typeface="Arial"/>
              </a:rPr>
              <a:t>S4 </a:t>
            </a:r>
            <a:r>
              <a:rPr sz="1800" spc="-10" dirty="0">
                <a:latin typeface="Arial"/>
                <a:cs typeface="Arial"/>
              </a:rPr>
              <a:t>output</a:t>
            </a:r>
            <a:r>
              <a:rPr sz="1800" spc="-55" dirty="0">
                <a:latin typeface="Arial"/>
                <a:cs typeface="Arial"/>
              </a:rPr>
              <a:t> </a:t>
            </a:r>
            <a:r>
              <a:rPr sz="1800" dirty="0">
                <a:latin typeface="Arial"/>
                <a:cs typeface="Arial"/>
              </a:rPr>
              <a:t>(temp)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363830" y="4144384"/>
            <a:ext cx="5008282" cy="1255472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12700" marR="5080">
              <a:lnSpc>
                <a:spcPts val="2010"/>
              </a:lnSpc>
              <a:spcBef>
                <a:spcPts val="290"/>
              </a:spcBef>
            </a:pPr>
            <a:r>
              <a:rPr sz="1800" b="1" i="1" u="sng" spc="-10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Sometimes </a:t>
            </a:r>
            <a:r>
              <a:rPr sz="1800" b="1" i="1" u="sng" spc="-5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it helps </a:t>
            </a:r>
            <a:r>
              <a:rPr sz="1800" b="1" i="1" u="sng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to </a:t>
            </a:r>
            <a:r>
              <a:rPr sz="1800" b="1" i="1" u="sng" spc="-5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”unroll” part of </a:t>
            </a:r>
            <a:r>
              <a:rPr sz="1800" b="1" i="1" u="sng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the </a:t>
            </a:r>
            <a:r>
              <a:rPr sz="1800" b="1" i="1" u="sng" spc="-5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loop </a:t>
            </a:r>
            <a:r>
              <a:rPr sz="1800" b="1" i="1" u="sng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to </a:t>
            </a:r>
            <a:r>
              <a:rPr sz="1800" b="1" i="1" dirty="0">
                <a:solidFill>
                  <a:srgbClr val="0083D0"/>
                </a:solidFill>
                <a:latin typeface="Arial"/>
                <a:cs typeface="Arial"/>
              </a:rPr>
              <a:t> </a:t>
            </a:r>
            <a:r>
              <a:rPr sz="1800" b="1" i="1" u="sng" spc="-10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see </a:t>
            </a:r>
            <a:r>
              <a:rPr sz="1800" b="1" i="1" u="sng" spc="-5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loop </a:t>
            </a:r>
            <a:r>
              <a:rPr sz="1800" b="1" i="1" u="sng" spc="-10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carried </a:t>
            </a:r>
            <a:r>
              <a:rPr sz="1800" b="1" i="1" u="sng" spc="-5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dependencies </a:t>
            </a:r>
            <a:r>
              <a:rPr sz="1800" b="1" i="1" u="sng" spc="-10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more</a:t>
            </a:r>
            <a:r>
              <a:rPr sz="1800" b="1" i="1" u="sng" spc="15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 </a:t>
            </a:r>
            <a:r>
              <a:rPr sz="1800" b="1" i="1" u="sng" spc="-10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clear</a:t>
            </a:r>
            <a:endParaRPr sz="1800">
              <a:latin typeface="Arial"/>
              <a:cs typeface="Arial"/>
            </a:endParaRPr>
          </a:p>
          <a:p>
            <a:pPr marL="2070100" marR="1990089" algn="ctr">
              <a:lnSpc>
                <a:spcPts val="1560"/>
              </a:lnSpc>
              <a:spcBef>
                <a:spcPts val="650"/>
              </a:spcBef>
            </a:pPr>
            <a:r>
              <a:rPr sz="1400" i="1" spc="-5" dirty="0">
                <a:latin typeface="Arial"/>
                <a:cs typeface="Arial"/>
              </a:rPr>
              <a:t>S2: B(1) </a:t>
            </a:r>
            <a:r>
              <a:rPr sz="1400" i="1" dirty="0">
                <a:latin typeface="Arial"/>
                <a:cs typeface="Arial"/>
              </a:rPr>
              <a:t>=</a:t>
            </a:r>
            <a:r>
              <a:rPr sz="1400" i="1" spc="-45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temp  S3: A(2) </a:t>
            </a:r>
            <a:r>
              <a:rPr sz="1400" i="1" dirty="0">
                <a:latin typeface="Arial"/>
                <a:cs typeface="Arial"/>
              </a:rPr>
              <a:t>=</a:t>
            </a:r>
            <a:r>
              <a:rPr sz="1400" i="1" spc="-40" dirty="0">
                <a:latin typeface="Arial"/>
                <a:cs typeface="Arial"/>
              </a:rPr>
              <a:t> </a:t>
            </a:r>
            <a:r>
              <a:rPr sz="1400" i="1" spc="-5" dirty="0">
                <a:latin typeface="Arial"/>
                <a:cs typeface="Arial"/>
              </a:rPr>
              <a:t>B(2)</a:t>
            </a:r>
            <a:endParaRPr sz="1400">
              <a:latin typeface="Arial"/>
              <a:cs typeface="Arial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4518212" y="5082988"/>
            <a:ext cx="558800" cy="685800"/>
          </a:xfrm>
          <a:custGeom>
            <a:avLst/>
            <a:gdLst/>
            <a:ahLst/>
            <a:cxnLst/>
            <a:rect l="l" t="t" r="r" b="b"/>
            <a:pathLst>
              <a:path w="593725" h="647700">
                <a:moveTo>
                  <a:pt x="0" y="0"/>
                </a:moveTo>
                <a:lnTo>
                  <a:pt x="73326" y="15349"/>
                </a:lnTo>
                <a:lnTo>
                  <a:pt x="141017" y="30908"/>
                </a:lnTo>
                <a:lnTo>
                  <a:pt x="203238" y="46656"/>
                </a:lnTo>
                <a:lnTo>
                  <a:pt x="260157" y="62578"/>
                </a:lnTo>
                <a:lnTo>
                  <a:pt x="311940" y="78656"/>
                </a:lnTo>
                <a:lnTo>
                  <a:pt x="358754" y="94871"/>
                </a:lnTo>
                <a:lnTo>
                  <a:pt x="400766" y="111207"/>
                </a:lnTo>
                <a:lnTo>
                  <a:pt x="438141" y="127646"/>
                </a:lnTo>
                <a:lnTo>
                  <a:pt x="499651" y="160762"/>
                </a:lnTo>
                <a:lnTo>
                  <a:pt x="544618" y="194078"/>
                </a:lnTo>
                <a:lnTo>
                  <a:pt x="574374" y="227455"/>
                </a:lnTo>
                <a:lnTo>
                  <a:pt x="593405" y="277325"/>
                </a:lnTo>
                <a:lnTo>
                  <a:pt x="593587" y="293827"/>
                </a:lnTo>
                <a:lnTo>
                  <a:pt x="590967" y="310238"/>
                </a:lnTo>
                <a:lnTo>
                  <a:pt x="567959" y="358754"/>
                </a:lnTo>
                <a:lnTo>
                  <a:pt x="541661" y="390324"/>
                </a:lnTo>
                <a:lnTo>
                  <a:pt x="508153" y="421112"/>
                </a:lnTo>
                <a:lnTo>
                  <a:pt x="468768" y="450976"/>
                </a:lnTo>
                <a:lnTo>
                  <a:pt x="424838" y="479777"/>
                </a:lnTo>
                <a:lnTo>
                  <a:pt x="377697" y="507374"/>
                </a:lnTo>
                <a:lnTo>
                  <a:pt x="328678" y="533626"/>
                </a:lnTo>
                <a:lnTo>
                  <a:pt x="279115" y="558393"/>
                </a:lnTo>
                <a:lnTo>
                  <a:pt x="230340" y="581534"/>
                </a:lnTo>
                <a:lnTo>
                  <a:pt x="183688" y="602910"/>
                </a:lnTo>
                <a:lnTo>
                  <a:pt x="140490" y="622379"/>
                </a:lnTo>
                <a:lnTo>
                  <a:pt x="120604" y="631354"/>
                </a:lnTo>
                <a:lnTo>
                  <a:pt x="102082" y="639800"/>
                </a:lnTo>
                <a:lnTo>
                  <a:pt x="85089" y="647700"/>
                </a:lnTo>
              </a:path>
            </a:pathLst>
          </a:custGeom>
          <a:ln w="36830">
            <a:solidFill>
              <a:srgbClr val="7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518212" y="5708276"/>
            <a:ext cx="115943" cy="106232"/>
          </a:xfrm>
          <a:custGeom>
            <a:avLst/>
            <a:gdLst/>
            <a:ahLst/>
            <a:cxnLst/>
            <a:rect l="l" t="t" r="r" b="b"/>
            <a:pathLst>
              <a:path w="123189" h="100329">
                <a:moveTo>
                  <a:pt x="77470" y="0"/>
                </a:moveTo>
                <a:lnTo>
                  <a:pt x="0" y="95250"/>
                </a:lnTo>
                <a:lnTo>
                  <a:pt x="123189" y="100330"/>
                </a:lnTo>
                <a:lnTo>
                  <a:pt x="77470" y="0"/>
                </a:lnTo>
                <a:close/>
              </a:path>
            </a:pathLst>
          </a:custGeom>
          <a:solidFill>
            <a:srgbClr val="7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2364674" y="5182495"/>
            <a:ext cx="863002" cy="933226"/>
          </a:xfrm>
          <a:custGeom>
            <a:avLst/>
            <a:gdLst/>
            <a:ahLst/>
            <a:cxnLst/>
            <a:rect l="l" t="t" r="r" b="b"/>
            <a:pathLst>
              <a:path w="916939" h="881379">
                <a:moveTo>
                  <a:pt x="916534" y="0"/>
                </a:moveTo>
                <a:lnTo>
                  <a:pt x="843193" y="9554"/>
                </a:lnTo>
                <a:lnTo>
                  <a:pt x="773439" y="19421"/>
                </a:lnTo>
                <a:lnTo>
                  <a:pt x="707205" y="29591"/>
                </a:lnTo>
                <a:lnTo>
                  <a:pt x="644424" y="40053"/>
                </a:lnTo>
                <a:lnTo>
                  <a:pt x="585030" y="50798"/>
                </a:lnTo>
                <a:lnTo>
                  <a:pt x="528955" y="61814"/>
                </a:lnTo>
                <a:lnTo>
                  <a:pt x="476133" y="73092"/>
                </a:lnTo>
                <a:lnTo>
                  <a:pt x="426497" y="84621"/>
                </a:lnTo>
                <a:lnTo>
                  <a:pt x="379981" y="96391"/>
                </a:lnTo>
                <a:lnTo>
                  <a:pt x="336517" y="108392"/>
                </a:lnTo>
                <a:lnTo>
                  <a:pt x="296039" y="120614"/>
                </a:lnTo>
                <a:lnTo>
                  <a:pt x="258481" y="133045"/>
                </a:lnTo>
                <a:lnTo>
                  <a:pt x="191853" y="158498"/>
                </a:lnTo>
                <a:lnTo>
                  <a:pt x="136102" y="184669"/>
                </a:lnTo>
                <a:lnTo>
                  <a:pt x="90691" y="211476"/>
                </a:lnTo>
                <a:lnTo>
                  <a:pt x="55088" y="238837"/>
                </a:lnTo>
                <a:lnTo>
                  <a:pt x="28758" y="266668"/>
                </a:lnTo>
                <a:lnTo>
                  <a:pt x="5483" y="309121"/>
                </a:lnTo>
                <a:lnTo>
                  <a:pt x="0" y="337772"/>
                </a:lnTo>
                <a:lnTo>
                  <a:pt x="68" y="352172"/>
                </a:lnTo>
                <a:lnTo>
                  <a:pt x="10712" y="395545"/>
                </a:lnTo>
                <a:lnTo>
                  <a:pt x="35611" y="438964"/>
                </a:lnTo>
                <a:lnTo>
                  <a:pt x="72965" y="482149"/>
                </a:lnTo>
                <a:lnTo>
                  <a:pt x="103896" y="510674"/>
                </a:lnTo>
                <a:lnTo>
                  <a:pt x="139027" y="538890"/>
                </a:lnTo>
                <a:lnTo>
                  <a:pt x="177823" y="566715"/>
                </a:lnTo>
                <a:lnTo>
                  <a:pt x="219752" y="594068"/>
                </a:lnTo>
                <a:lnTo>
                  <a:pt x="264278" y="620865"/>
                </a:lnTo>
                <a:lnTo>
                  <a:pt x="310868" y="647026"/>
                </a:lnTo>
                <a:lnTo>
                  <a:pt x="358988" y="672468"/>
                </a:lnTo>
                <a:lnTo>
                  <a:pt x="408103" y="697108"/>
                </a:lnTo>
                <a:lnTo>
                  <a:pt x="457679" y="720865"/>
                </a:lnTo>
                <a:lnTo>
                  <a:pt x="507184" y="743656"/>
                </a:lnTo>
                <a:lnTo>
                  <a:pt x="556081" y="765400"/>
                </a:lnTo>
                <a:lnTo>
                  <a:pt x="603839" y="786015"/>
                </a:lnTo>
                <a:lnTo>
                  <a:pt x="649921" y="805417"/>
                </a:lnTo>
                <a:lnTo>
                  <a:pt x="693795" y="823526"/>
                </a:lnTo>
                <a:lnTo>
                  <a:pt x="734926" y="840259"/>
                </a:lnTo>
                <a:lnTo>
                  <a:pt x="772781" y="855533"/>
                </a:lnTo>
                <a:lnTo>
                  <a:pt x="790312" y="862598"/>
                </a:lnTo>
                <a:lnTo>
                  <a:pt x="806825" y="869268"/>
                </a:lnTo>
                <a:lnTo>
                  <a:pt x="822251" y="875531"/>
                </a:lnTo>
                <a:lnTo>
                  <a:pt x="836524" y="881380"/>
                </a:lnTo>
              </a:path>
            </a:pathLst>
          </a:custGeom>
          <a:ln w="36830">
            <a:solidFill>
              <a:srgbClr val="7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111350" y="6052521"/>
            <a:ext cx="115943" cy="108921"/>
          </a:xfrm>
          <a:custGeom>
            <a:avLst/>
            <a:gdLst/>
            <a:ahLst/>
            <a:cxnLst/>
            <a:rect l="l" t="t" r="r" b="b"/>
            <a:pathLst>
              <a:path w="123189" h="102870">
                <a:moveTo>
                  <a:pt x="41910" y="0"/>
                </a:moveTo>
                <a:lnTo>
                  <a:pt x="0" y="102869"/>
                </a:lnTo>
                <a:lnTo>
                  <a:pt x="123189" y="92709"/>
                </a:lnTo>
                <a:lnTo>
                  <a:pt x="41910" y="0"/>
                </a:lnTo>
                <a:close/>
              </a:path>
            </a:pathLst>
          </a:custGeom>
          <a:solidFill>
            <a:srgbClr val="7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518212" y="5325035"/>
            <a:ext cx="243242" cy="426272"/>
          </a:xfrm>
          <a:custGeom>
            <a:avLst/>
            <a:gdLst/>
            <a:ahLst/>
            <a:cxnLst/>
            <a:rect l="l" t="t" r="r" b="b"/>
            <a:pathLst>
              <a:path w="258445" h="402589">
                <a:moveTo>
                  <a:pt x="0" y="0"/>
                </a:moveTo>
                <a:lnTo>
                  <a:pt x="69649" y="36863"/>
                </a:lnTo>
                <a:lnTo>
                  <a:pt x="126803" y="71337"/>
                </a:lnTo>
                <a:lnTo>
                  <a:pt x="172373" y="103552"/>
                </a:lnTo>
                <a:lnTo>
                  <a:pt x="207269" y="133633"/>
                </a:lnTo>
                <a:lnTo>
                  <a:pt x="248684" y="187912"/>
                </a:lnTo>
                <a:lnTo>
                  <a:pt x="258334" y="235199"/>
                </a:lnTo>
                <a:lnTo>
                  <a:pt x="253523" y="256540"/>
                </a:lnTo>
                <a:lnTo>
                  <a:pt x="229185" y="295257"/>
                </a:lnTo>
                <a:lnTo>
                  <a:pt x="191294" y="329543"/>
                </a:lnTo>
                <a:lnTo>
                  <a:pt x="147137" y="360421"/>
                </a:lnTo>
                <a:lnTo>
                  <a:pt x="124986" y="374902"/>
                </a:lnTo>
                <a:lnTo>
                  <a:pt x="103999" y="388916"/>
                </a:lnTo>
                <a:lnTo>
                  <a:pt x="85089" y="402590"/>
                </a:lnTo>
              </a:path>
            </a:pathLst>
          </a:custGeom>
          <a:ln w="36830">
            <a:solidFill>
              <a:srgbClr val="7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518212" y="5696174"/>
            <a:ext cx="114748" cy="112955"/>
          </a:xfrm>
          <a:custGeom>
            <a:avLst/>
            <a:gdLst/>
            <a:ahLst/>
            <a:cxnLst/>
            <a:rect l="l" t="t" r="r" b="b"/>
            <a:pathLst>
              <a:path w="121920" h="106679">
                <a:moveTo>
                  <a:pt x="62229" y="0"/>
                </a:moveTo>
                <a:lnTo>
                  <a:pt x="0" y="106679"/>
                </a:lnTo>
                <a:lnTo>
                  <a:pt x="121920" y="92709"/>
                </a:lnTo>
                <a:lnTo>
                  <a:pt x="62229" y="0"/>
                </a:lnTo>
                <a:close/>
              </a:path>
            </a:pathLst>
          </a:custGeom>
          <a:solidFill>
            <a:srgbClr val="7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2879753" y="5325035"/>
            <a:ext cx="347831" cy="662940"/>
          </a:xfrm>
          <a:custGeom>
            <a:avLst/>
            <a:gdLst/>
            <a:ahLst/>
            <a:cxnLst/>
            <a:rect l="l" t="t" r="r" b="b"/>
            <a:pathLst>
              <a:path w="369570" h="626110">
                <a:moveTo>
                  <a:pt x="369261" y="0"/>
                </a:moveTo>
                <a:lnTo>
                  <a:pt x="302308" y="23777"/>
                </a:lnTo>
                <a:lnTo>
                  <a:pt x="243104" y="47783"/>
                </a:lnTo>
                <a:lnTo>
                  <a:pt x="191297" y="71975"/>
                </a:lnTo>
                <a:lnTo>
                  <a:pt x="146538" y="96311"/>
                </a:lnTo>
                <a:lnTo>
                  <a:pt x="108474" y="120747"/>
                </a:lnTo>
                <a:lnTo>
                  <a:pt x="76754" y="145241"/>
                </a:lnTo>
                <a:lnTo>
                  <a:pt x="30942" y="194231"/>
                </a:lnTo>
                <a:lnTo>
                  <a:pt x="6294" y="242939"/>
                </a:lnTo>
                <a:lnTo>
                  <a:pt x="0" y="291022"/>
                </a:lnTo>
                <a:lnTo>
                  <a:pt x="2857" y="314723"/>
                </a:lnTo>
                <a:lnTo>
                  <a:pt x="18825" y="361226"/>
                </a:lnTo>
                <a:lnTo>
                  <a:pt x="46124" y="406249"/>
                </a:lnTo>
                <a:lnTo>
                  <a:pt x="81943" y="449448"/>
                </a:lnTo>
                <a:lnTo>
                  <a:pt x="123474" y="490482"/>
                </a:lnTo>
                <a:lnTo>
                  <a:pt x="167906" y="529007"/>
                </a:lnTo>
                <a:lnTo>
                  <a:pt x="212431" y="564682"/>
                </a:lnTo>
                <a:lnTo>
                  <a:pt x="254240" y="597163"/>
                </a:lnTo>
                <a:lnTo>
                  <a:pt x="273247" y="612100"/>
                </a:lnTo>
                <a:lnTo>
                  <a:pt x="290521" y="626110"/>
                </a:lnTo>
              </a:path>
            </a:pathLst>
          </a:custGeom>
          <a:ln w="36830">
            <a:solidFill>
              <a:srgbClr val="7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3112545" y="5932842"/>
            <a:ext cx="114748" cy="118334"/>
          </a:xfrm>
          <a:custGeom>
            <a:avLst/>
            <a:gdLst/>
            <a:ahLst/>
            <a:cxnLst/>
            <a:rect l="l" t="t" r="r" b="b"/>
            <a:pathLst>
              <a:path w="121920" h="111760">
                <a:moveTo>
                  <a:pt x="67310" y="0"/>
                </a:moveTo>
                <a:lnTo>
                  <a:pt x="0" y="87630"/>
                </a:lnTo>
                <a:lnTo>
                  <a:pt x="121920" y="111760"/>
                </a:lnTo>
                <a:lnTo>
                  <a:pt x="67310" y="0"/>
                </a:lnTo>
                <a:close/>
              </a:path>
            </a:pathLst>
          </a:custGeom>
          <a:solidFill>
            <a:srgbClr val="7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 txBox="1"/>
          <p:nvPr/>
        </p:nvSpPr>
        <p:spPr>
          <a:xfrm>
            <a:off x="2654749" y="5472953"/>
            <a:ext cx="144033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Arial"/>
                <a:cs typeface="Arial"/>
              </a:rPr>
              <a:t>4</a:t>
            </a:r>
            <a:endParaRPr sz="1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197138" y="5109882"/>
            <a:ext cx="144033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Arial"/>
                <a:cs typeface="Arial"/>
              </a:rPr>
              <a:t>1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 txBox="1"/>
          <p:nvPr/>
        </p:nvSpPr>
        <p:spPr>
          <a:xfrm>
            <a:off x="2165872" y="5197288"/>
            <a:ext cx="144033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Arial"/>
                <a:cs typeface="Arial"/>
              </a:rPr>
              <a:t>2</a:t>
            </a:r>
            <a:endParaRPr sz="180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47709" y="5230906"/>
            <a:ext cx="144033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Arial"/>
                <a:cs typeface="Arial"/>
              </a:rPr>
              <a:t>3</a:t>
            </a:r>
            <a:endParaRPr sz="18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0" y="1345"/>
            <a:ext cx="211567" cy="3757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57797" y="272974"/>
            <a:ext cx="8233186" cy="825866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208279" rIns="0" bIns="0" rtlCol="0">
            <a:spAutoFit/>
          </a:bodyPr>
          <a:lstStyle/>
          <a:p>
            <a:pPr marL="2179320">
              <a:lnSpc>
                <a:spcPct val="100000"/>
              </a:lnSpc>
              <a:spcBef>
                <a:spcPts val="1639"/>
              </a:spcBef>
            </a:pPr>
            <a:r>
              <a:rPr sz="4000" dirty="0">
                <a:solidFill>
                  <a:srgbClr val="3B3B3B"/>
                </a:solidFill>
                <a:latin typeface="Arial"/>
                <a:cs typeface="Arial"/>
              </a:rPr>
              <a:t>Case Study:</a:t>
            </a:r>
            <a:r>
              <a:rPr sz="4000" spc="-1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4000" spc="-5" dirty="0">
                <a:solidFill>
                  <a:srgbClr val="3B3B3B"/>
                </a:solidFill>
                <a:latin typeface="Arial"/>
                <a:cs typeface="Arial"/>
              </a:rPr>
              <a:t>Jacobi</a:t>
            </a:r>
            <a:endParaRPr sz="40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48677" y="1943100"/>
            <a:ext cx="6733091" cy="683520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12700" marR="5080">
              <a:lnSpc>
                <a:spcPts val="2460"/>
              </a:lnSpc>
              <a:spcBef>
                <a:spcPts val="330"/>
              </a:spcBef>
            </a:pPr>
            <a:r>
              <a:rPr sz="2200" spc="-5" dirty="0">
                <a:solidFill>
                  <a:srgbClr val="0083D0"/>
                </a:solidFill>
                <a:latin typeface="Arial"/>
                <a:cs typeface="Arial"/>
              </a:rPr>
              <a:t>Implement </a:t>
            </a:r>
            <a:r>
              <a:rPr sz="2200" dirty="0">
                <a:solidFill>
                  <a:srgbClr val="0083D0"/>
                </a:solidFill>
                <a:latin typeface="Arial"/>
                <a:cs typeface="Arial"/>
              </a:rPr>
              <a:t>a </a:t>
            </a:r>
            <a:r>
              <a:rPr sz="2200" spc="-5" dirty="0">
                <a:solidFill>
                  <a:srgbClr val="0083D0"/>
                </a:solidFill>
                <a:latin typeface="Arial"/>
                <a:cs typeface="Arial"/>
              </a:rPr>
              <a:t>parallel version </a:t>
            </a:r>
            <a:r>
              <a:rPr sz="2200" dirty="0">
                <a:solidFill>
                  <a:srgbClr val="0083D0"/>
                </a:solidFill>
                <a:latin typeface="Arial"/>
                <a:cs typeface="Arial"/>
              </a:rPr>
              <a:t>of </a:t>
            </a:r>
            <a:r>
              <a:rPr sz="2200" spc="-5" dirty="0">
                <a:solidFill>
                  <a:srgbClr val="0083D0"/>
                </a:solidFill>
                <a:latin typeface="Arial"/>
                <a:cs typeface="Arial"/>
              </a:rPr>
              <a:t>the Jacobi algorithm using  </a:t>
            </a:r>
            <a:r>
              <a:rPr sz="2200" spc="-10" dirty="0">
                <a:solidFill>
                  <a:srgbClr val="0083D0"/>
                </a:solidFill>
                <a:latin typeface="Arial"/>
                <a:cs typeface="Arial"/>
              </a:rPr>
              <a:t>OpenMP. </a:t>
            </a:r>
            <a:r>
              <a:rPr sz="2200" dirty="0">
                <a:solidFill>
                  <a:srgbClr val="0083D0"/>
                </a:solidFill>
                <a:latin typeface="Arial"/>
                <a:cs typeface="Arial"/>
              </a:rPr>
              <a:t>A </a:t>
            </a:r>
            <a:r>
              <a:rPr sz="2200" spc="-5" dirty="0">
                <a:solidFill>
                  <a:srgbClr val="0083D0"/>
                </a:solidFill>
                <a:latin typeface="Arial"/>
                <a:cs typeface="Arial"/>
              </a:rPr>
              <a:t>sequential version is</a:t>
            </a:r>
            <a:r>
              <a:rPr sz="2200" spc="25" dirty="0">
                <a:solidFill>
                  <a:srgbClr val="0083D0"/>
                </a:solidFill>
                <a:latin typeface="Arial"/>
                <a:cs typeface="Arial"/>
              </a:rPr>
              <a:t> </a:t>
            </a:r>
            <a:r>
              <a:rPr sz="2200" spc="-5" dirty="0">
                <a:solidFill>
                  <a:srgbClr val="0083D0"/>
                </a:solidFill>
                <a:latin typeface="Arial"/>
                <a:cs typeface="Arial"/>
              </a:rPr>
              <a:t>provided.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797" y="432885"/>
            <a:ext cx="8233186" cy="825866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208279" rIns="0" bIns="0" rtlCol="0">
            <a:spAutoFit/>
          </a:bodyPr>
          <a:lstStyle/>
          <a:p>
            <a:pPr marL="1755139">
              <a:lnSpc>
                <a:spcPct val="100000"/>
              </a:lnSpc>
              <a:spcBef>
                <a:spcPts val="1639"/>
              </a:spcBef>
            </a:pPr>
            <a:r>
              <a:rPr sz="4000" dirty="0">
                <a:solidFill>
                  <a:srgbClr val="3B3B3B"/>
                </a:solidFill>
              </a:rPr>
              <a:t>Data Dependencies</a:t>
            </a:r>
            <a:r>
              <a:rPr sz="4000" spc="-10" dirty="0">
                <a:solidFill>
                  <a:srgbClr val="3B3B3B"/>
                </a:solidFill>
              </a:rPr>
              <a:t> </a:t>
            </a:r>
            <a:r>
              <a:rPr sz="4000" dirty="0">
                <a:solidFill>
                  <a:srgbClr val="3B3B3B"/>
                </a:solidFill>
              </a:rPr>
              <a:t>(3)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791284" y="2290033"/>
            <a:ext cx="7923007" cy="3687184"/>
          </a:xfrm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12700" marR="205104">
              <a:lnSpc>
                <a:spcPts val="2680"/>
              </a:lnSpc>
              <a:spcBef>
                <a:spcPts val="355"/>
              </a:spcBef>
            </a:pPr>
            <a:r>
              <a:rPr sz="2400" spc="-10" dirty="0">
                <a:solidFill>
                  <a:srgbClr val="3B3B3B"/>
                </a:solidFill>
                <a:latin typeface="Arial"/>
                <a:cs typeface="Arial"/>
              </a:rPr>
              <a:t>Loop </a:t>
            </a:r>
            <a:r>
              <a:rPr sz="2400" spc="-5" dirty="0">
                <a:solidFill>
                  <a:srgbClr val="3B3B3B"/>
                </a:solidFill>
                <a:latin typeface="Arial"/>
                <a:cs typeface="Arial"/>
              </a:rPr>
              <a:t>carried anti- </a:t>
            </a:r>
            <a:r>
              <a:rPr sz="2400" spc="-10" dirty="0">
                <a:solidFill>
                  <a:srgbClr val="3B3B3B"/>
                </a:solidFill>
                <a:latin typeface="Arial"/>
                <a:cs typeface="Arial"/>
              </a:rPr>
              <a:t>and </a:t>
            </a:r>
            <a:r>
              <a:rPr sz="2400" spc="-5" dirty="0">
                <a:solidFill>
                  <a:srgbClr val="3B3B3B"/>
                </a:solidFill>
                <a:latin typeface="Arial"/>
                <a:cs typeface="Arial"/>
              </a:rPr>
              <a:t>output </a:t>
            </a:r>
            <a:r>
              <a:rPr sz="2400" spc="-10" dirty="0">
                <a:solidFill>
                  <a:srgbClr val="3B3B3B"/>
                </a:solidFill>
                <a:latin typeface="Arial"/>
                <a:cs typeface="Arial"/>
              </a:rPr>
              <a:t>dependencies </a:t>
            </a:r>
            <a:r>
              <a:rPr sz="2400" spc="-5" dirty="0">
                <a:solidFill>
                  <a:srgbClr val="3B3B3B"/>
                </a:solidFill>
                <a:latin typeface="Arial"/>
                <a:cs typeface="Arial"/>
              </a:rPr>
              <a:t>are </a:t>
            </a:r>
            <a:r>
              <a:rPr sz="2400" spc="-10" dirty="0">
                <a:solidFill>
                  <a:srgbClr val="3B3B3B"/>
                </a:solidFill>
                <a:latin typeface="Arial"/>
                <a:cs typeface="Arial"/>
              </a:rPr>
              <a:t>not </a:t>
            </a:r>
            <a:r>
              <a:rPr sz="2400" dirty="0">
                <a:solidFill>
                  <a:srgbClr val="3B3B3B"/>
                </a:solidFill>
                <a:latin typeface="Arial"/>
                <a:cs typeface="Arial"/>
              </a:rPr>
              <a:t>true  </a:t>
            </a:r>
            <a:r>
              <a:rPr sz="2400" spc="-10" dirty="0">
                <a:solidFill>
                  <a:srgbClr val="3B3B3B"/>
                </a:solidFill>
                <a:latin typeface="Arial"/>
                <a:cs typeface="Arial"/>
              </a:rPr>
              <a:t>dependencies </a:t>
            </a:r>
            <a:r>
              <a:rPr sz="2400" spc="-5" dirty="0">
                <a:solidFill>
                  <a:srgbClr val="3B3B3B"/>
                </a:solidFill>
                <a:latin typeface="Arial"/>
                <a:cs typeface="Arial"/>
              </a:rPr>
              <a:t>(re-use </a:t>
            </a:r>
            <a:r>
              <a:rPr sz="2400" dirty="0">
                <a:solidFill>
                  <a:srgbClr val="3B3B3B"/>
                </a:solidFill>
                <a:latin typeface="Arial"/>
                <a:cs typeface="Arial"/>
              </a:rPr>
              <a:t>of </a:t>
            </a:r>
            <a:r>
              <a:rPr sz="2400" spc="-5" dirty="0">
                <a:solidFill>
                  <a:srgbClr val="3B3B3B"/>
                </a:solidFill>
                <a:latin typeface="Arial"/>
                <a:cs typeface="Arial"/>
              </a:rPr>
              <a:t>the same name) and in many cases  can be resolved relatively</a:t>
            </a:r>
            <a:r>
              <a:rPr sz="2400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3B3B3B"/>
                </a:solidFill>
                <a:latin typeface="Arial"/>
                <a:cs typeface="Arial"/>
              </a:rPr>
              <a:t>easily.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600">
              <a:latin typeface="Times New Roman"/>
              <a:cs typeface="Times New Roman"/>
            </a:endParaRPr>
          </a:p>
          <a:p>
            <a:pPr marL="12700" marR="5080">
              <a:lnSpc>
                <a:spcPct val="93200"/>
              </a:lnSpc>
            </a:pPr>
            <a:r>
              <a:rPr sz="2600" b="1" u="heavy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Flow dependencies </a:t>
            </a:r>
            <a:r>
              <a:rPr sz="2600" b="1" u="heavy" spc="-5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are true </a:t>
            </a:r>
            <a:r>
              <a:rPr sz="2600" b="1" u="heavy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dependencies </a:t>
            </a:r>
            <a:r>
              <a:rPr sz="2600" b="1" u="heavy" spc="-5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(there is </a:t>
            </a:r>
            <a:r>
              <a:rPr sz="2600" b="1" u="heavy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a </a:t>
            </a:r>
            <a:r>
              <a:rPr sz="2600" b="1" dirty="0">
                <a:solidFill>
                  <a:srgbClr val="0083D0"/>
                </a:solidFill>
                <a:latin typeface="Arial"/>
                <a:cs typeface="Arial"/>
              </a:rPr>
              <a:t> </a:t>
            </a:r>
            <a:r>
              <a:rPr sz="2600" b="1" u="heavy" spc="-5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flow from definition </a:t>
            </a:r>
            <a:r>
              <a:rPr sz="2600" b="1" u="heavy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to </a:t>
            </a:r>
            <a:r>
              <a:rPr sz="2600" b="1" u="heavy" spc="-5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its </a:t>
            </a:r>
            <a:r>
              <a:rPr sz="2600" b="1" u="heavy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use) and </a:t>
            </a:r>
            <a:r>
              <a:rPr sz="2600" b="1" u="heavy" spc="-5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in </a:t>
            </a:r>
            <a:r>
              <a:rPr sz="2600" b="1" u="heavy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many cases </a:t>
            </a:r>
            <a:r>
              <a:rPr sz="2600" b="1" dirty="0">
                <a:solidFill>
                  <a:srgbClr val="0083D0"/>
                </a:solidFill>
                <a:latin typeface="Arial"/>
                <a:cs typeface="Arial"/>
              </a:rPr>
              <a:t> </a:t>
            </a:r>
            <a:r>
              <a:rPr sz="2600" b="1" u="heavy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cannot be removed easily. Might </a:t>
            </a:r>
            <a:r>
              <a:rPr sz="2600" b="1" u="heavy" spc="-5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require rewriting the </a:t>
            </a:r>
            <a:r>
              <a:rPr sz="2600" b="1" spc="-5" dirty="0">
                <a:solidFill>
                  <a:srgbClr val="0083D0"/>
                </a:solidFill>
                <a:latin typeface="Arial"/>
                <a:cs typeface="Arial"/>
              </a:rPr>
              <a:t> </a:t>
            </a:r>
            <a:r>
              <a:rPr sz="2600" b="1" u="heavy" spc="-5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algorithm (if</a:t>
            </a:r>
            <a:r>
              <a:rPr sz="2600" b="1" u="heavy" spc="-20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 </a:t>
            </a:r>
            <a:r>
              <a:rPr sz="2600" b="1" u="heavy" dirty="0">
                <a:solidFill>
                  <a:srgbClr val="0083D0"/>
                </a:solidFill>
                <a:uFill>
                  <a:solidFill>
                    <a:srgbClr val="0083D0"/>
                  </a:solidFill>
                </a:uFill>
                <a:latin typeface="Arial"/>
                <a:cs typeface="Arial"/>
              </a:rPr>
              <a:t>possible)</a:t>
            </a:r>
            <a:endParaRPr sz="26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0" y="1"/>
            <a:ext cx="215153" cy="3757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797" y="432885"/>
            <a:ext cx="8233186" cy="825866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208279" rIns="0" bIns="0" rtlCol="0">
            <a:spAutoFit/>
          </a:bodyPr>
          <a:lstStyle/>
          <a:p>
            <a:pPr marL="1329690">
              <a:lnSpc>
                <a:spcPct val="100000"/>
              </a:lnSpc>
              <a:spcBef>
                <a:spcPts val="1639"/>
              </a:spcBef>
            </a:pPr>
            <a:r>
              <a:rPr sz="4000" dirty="0">
                <a:solidFill>
                  <a:srgbClr val="3B3B3B"/>
                </a:solidFill>
              </a:rPr>
              <a:t>Resolving Anti/Output</a:t>
            </a:r>
            <a:r>
              <a:rPr sz="4000" spc="-229" dirty="0">
                <a:solidFill>
                  <a:srgbClr val="3B3B3B"/>
                </a:solidFill>
              </a:rPr>
              <a:t> </a:t>
            </a:r>
            <a:r>
              <a:rPr sz="4000" dirty="0">
                <a:solidFill>
                  <a:srgbClr val="3B3B3B"/>
                </a:solidFill>
              </a:rPr>
              <a:t>Deps</a:t>
            </a:r>
            <a:endParaRPr sz="4000"/>
          </a:p>
        </p:txBody>
      </p:sp>
      <p:sp>
        <p:nvSpPr>
          <p:cNvPr id="3" name="object 3"/>
          <p:cNvSpPr/>
          <p:nvPr/>
        </p:nvSpPr>
        <p:spPr>
          <a:xfrm>
            <a:off x="0" y="1"/>
            <a:ext cx="215153" cy="37571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933524" y="1632472"/>
            <a:ext cx="3591261" cy="1833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330"/>
              </a:lnSpc>
              <a:spcBef>
                <a:spcPts val="100"/>
              </a:spcBef>
            </a:pPr>
            <a:r>
              <a:rPr sz="2000" b="1" u="heavy" dirty="0">
                <a:solidFill>
                  <a:srgbClr val="004485"/>
                </a:solidFill>
                <a:uFill>
                  <a:solidFill>
                    <a:srgbClr val="004485"/>
                  </a:solidFill>
                </a:uFill>
                <a:latin typeface="Arial"/>
                <a:cs typeface="Arial"/>
              </a:rPr>
              <a:t>Use </a:t>
            </a:r>
            <a:r>
              <a:rPr sz="2000" b="1" u="heavy" spc="-5" dirty="0">
                <a:solidFill>
                  <a:srgbClr val="004485"/>
                </a:solidFill>
                <a:uFill>
                  <a:solidFill>
                    <a:srgbClr val="004485"/>
                  </a:solidFill>
                </a:uFill>
                <a:latin typeface="Arial"/>
                <a:cs typeface="Arial"/>
              </a:rPr>
              <a:t>PRIVATE</a:t>
            </a:r>
            <a:r>
              <a:rPr sz="2000" b="1" u="heavy" spc="-25" dirty="0">
                <a:solidFill>
                  <a:srgbClr val="004485"/>
                </a:solidFill>
                <a:uFill>
                  <a:solidFill>
                    <a:srgbClr val="004485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spc="-5" dirty="0">
                <a:solidFill>
                  <a:srgbClr val="004485"/>
                </a:solidFill>
                <a:uFill>
                  <a:solidFill>
                    <a:srgbClr val="004485"/>
                  </a:solidFill>
                </a:uFill>
                <a:latin typeface="Arial"/>
                <a:cs typeface="Arial"/>
              </a:rPr>
              <a:t>clause: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ts val="1850"/>
              </a:lnSpc>
            </a:pPr>
            <a:r>
              <a:rPr sz="1600" spc="-5" dirty="0">
                <a:solidFill>
                  <a:srgbClr val="004485"/>
                </a:solidFill>
                <a:latin typeface="Arial"/>
                <a:cs typeface="Arial"/>
              </a:rPr>
              <a:t>Already </a:t>
            </a:r>
            <a:r>
              <a:rPr sz="1600" dirty="0">
                <a:solidFill>
                  <a:srgbClr val="004485"/>
                </a:solidFill>
                <a:latin typeface="Arial"/>
                <a:cs typeface="Arial"/>
              </a:rPr>
              <a:t>saw </a:t>
            </a:r>
            <a:r>
              <a:rPr sz="1600" spc="-5" dirty="0">
                <a:solidFill>
                  <a:srgbClr val="004485"/>
                </a:solidFill>
                <a:latin typeface="Arial"/>
                <a:cs typeface="Arial"/>
              </a:rPr>
              <a:t>this </a:t>
            </a:r>
            <a:r>
              <a:rPr sz="1600" dirty="0">
                <a:solidFill>
                  <a:srgbClr val="004485"/>
                </a:solidFill>
                <a:latin typeface="Arial"/>
                <a:cs typeface="Arial"/>
              </a:rPr>
              <a:t>in </a:t>
            </a:r>
            <a:r>
              <a:rPr sz="1600" spc="-5" dirty="0">
                <a:solidFill>
                  <a:srgbClr val="004485"/>
                </a:solidFill>
                <a:latin typeface="Arial"/>
                <a:cs typeface="Arial"/>
              </a:rPr>
              <a:t>example</a:t>
            </a:r>
            <a:r>
              <a:rPr sz="1600" spc="-70" dirty="0">
                <a:solidFill>
                  <a:srgbClr val="004485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004485"/>
                </a:solidFill>
                <a:latin typeface="Arial"/>
                <a:cs typeface="Arial"/>
              </a:rPr>
              <a:t>hello_threads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ts val="2330"/>
              </a:lnSpc>
              <a:spcBef>
                <a:spcPts val="1600"/>
              </a:spcBef>
            </a:pPr>
            <a:r>
              <a:rPr sz="2000" b="1" u="heavy" spc="-5" dirty="0">
                <a:solidFill>
                  <a:srgbClr val="004485"/>
                </a:solidFill>
                <a:uFill>
                  <a:solidFill>
                    <a:srgbClr val="004485"/>
                  </a:solidFill>
                </a:uFill>
                <a:latin typeface="Arial"/>
                <a:cs typeface="Arial"/>
              </a:rPr>
              <a:t>Rename variables </a:t>
            </a:r>
            <a:r>
              <a:rPr sz="2000" b="1" u="heavy" dirty="0">
                <a:solidFill>
                  <a:srgbClr val="004485"/>
                </a:solidFill>
                <a:uFill>
                  <a:solidFill>
                    <a:srgbClr val="004485"/>
                  </a:solidFill>
                </a:uFill>
                <a:latin typeface="Arial"/>
                <a:cs typeface="Arial"/>
              </a:rPr>
              <a:t>(if</a:t>
            </a:r>
            <a:r>
              <a:rPr sz="2000" b="1" u="heavy" spc="-10" dirty="0">
                <a:solidFill>
                  <a:srgbClr val="004485"/>
                </a:solidFill>
                <a:uFill>
                  <a:solidFill>
                    <a:srgbClr val="004485"/>
                  </a:solidFill>
                </a:uFill>
                <a:latin typeface="Arial"/>
                <a:cs typeface="Arial"/>
              </a:rPr>
              <a:t> </a:t>
            </a:r>
            <a:r>
              <a:rPr sz="2000" b="1" u="heavy" spc="-5" dirty="0">
                <a:solidFill>
                  <a:srgbClr val="004485"/>
                </a:solidFill>
                <a:uFill>
                  <a:solidFill>
                    <a:srgbClr val="004485"/>
                  </a:solidFill>
                </a:uFill>
                <a:latin typeface="Arial"/>
                <a:cs typeface="Arial"/>
              </a:rPr>
              <a:t>possible):</a:t>
            </a:r>
            <a:endParaRPr sz="2000">
              <a:latin typeface="Arial"/>
              <a:cs typeface="Arial"/>
            </a:endParaRPr>
          </a:p>
          <a:p>
            <a:pPr marL="12700">
              <a:lnSpc>
                <a:spcPts val="1850"/>
              </a:lnSpc>
            </a:pPr>
            <a:r>
              <a:rPr sz="1600" spc="-5" dirty="0">
                <a:solidFill>
                  <a:srgbClr val="004485"/>
                </a:solidFill>
                <a:latin typeface="Arial"/>
                <a:cs typeface="Arial"/>
              </a:rPr>
              <a:t>Example: in-place left</a:t>
            </a:r>
            <a:r>
              <a:rPr sz="1600" spc="-20" dirty="0">
                <a:solidFill>
                  <a:srgbClr val="004485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004485"/>
                </a:solidFill>
                <a:latin typeface="Arial"/>
                <a:cs typeface="Arial"/>
              </a:rPr>
              <a:t>shift</a:t>
            </a:r>
            <a:endParaRPr sz="16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85800" y="3429000"/>
            <a:ext cx="1331558" cy="1043876"/>
          </a:xfrm>
          <a:prstGeom prst="rect">
            <a:avLst/>
          </a:prstGeom>
        </p:spPr>
        <p:txBody>
          <a:bodyPr vert="horz" wrap="square" lIns="0" tIns="30480" rIns="0" bIns="0" rtlCol="0">
            <a:spAutoFit/>
          </a:bodyPr>
          <a:lstStyle/>
          <a:p>
            <a:pPr marL="163830" marR="5080" indent="-151130">
              <a:lnSpc>
                <a:spcPts val="1570"/>
              </a:lnSpc>
              <a:spcBef>
                <a:spcPts val="240"/>
              </a:spcBef>
              <a:tabLst>
                <a:tab pos="1223645" algn="l"/>
              </a:tabLst>
            </a:pP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DO </a:t>
            </a: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i=1,n-1  A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(</a:t>
            </a: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i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)=</a:t>
            </a: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A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(</a:t>
            </a: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i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+</a:t>
            </a: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1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)	→</a:t>
            </a:r>
            <a:endParaRPr sz="1400" dirty="0">
              <a:latin typeface="Arial"/>
              <a:cs typeface="Arial"/>
            </a:endParaRPr>
          </a:p>
          <a:p>
            <a:pPr marL="12700">
              <a:lnSpc>
                <a:spcPts val="1535"/>
              </a:lnSpc>
            </a:pP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ENDDO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438400" y="3276600"/>
            <a:ext cx="1883186" cy="84638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1625"/>
              </a:lnSpc>
              <a:spcBef>
                <a:spcPts val="100"/>
              </a:spcBef>
            </a:pP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DO</a:t>
            </a:r>
            <a:r>
              <a:rPr sz="1400" spc="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i=1,n-1</a:t>
            </a:r>
            <a:endParaRPr sz="1400" dirty="0">
              <a:latin typeface="Arial"/>
              <a:cs typeface="Arial"/>
            </a:endParaRPr>
          </a:p>
          <a:p>
            <a:pPr marL="41910" marR="5080" indent="191770">
              <a:lnSpc>
                <a:spcPts val="1570"/>
              </a:lnSpc>
              <a:spcBef>
                <a:spcPts val="85"/>
              </a:spcBef>
              <a:tabLst>
                <a:tab pos="1809750" algn="l"/>
              </a:tabLst>
            </a:pP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A</a:t>
            </a:r>
            <a:r>
              <a:rPr sz="1400" spc="5" dirty="0">
                <a:solidFill>
                  <a:srgbClr val="3B3B3B"/>
                </a:solidFill>
                <a:latin typeface="Arial"/>
                <a:cs typeface="Arial"/>
              </a:rPr>
              <a:t>N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E</a:t>
            </a: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W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(</a:t>
            </a: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i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) =</a:t>
            </a:r>
            <a:r>
              <a:rPr sz="1400" spc="10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A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(</a:t>
            </a: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i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+</a:t>
            </a: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1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)	→  ENDDO</a:t>
            </a:r>
            <a:endParaRPr sz="14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643774" y="2957007"/>
            <a:ext cx="2219661" cy="1248419"/>
          </a:xfrm>
          <a:prstGeom prst="rect">
            <a:avLst/>
          </a:prstGeom>
        </p:spPr>
        <p:txBody>
          <a:bodyPr vert="horz" wrap="square" lIns="0" tIns="29845" rIns="0" bIns="0" rtlCol="0">
            <a:spAutoFit/>
          </a:bodyPr>
          <a:lstStyle/>
          <a:p>
            <a:pPr marL="12700" marR="483870" indent="29845">
              <a:lnSpc>
                <a:spcPts val="1580"/>
              </a:lnSpc>
              <a:spcBef>
                <a:spcPts val="235"/>
              </a:spcBef>
            </a:pP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!$OMP PARALLEL 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DO  DO</a:t>
            </a:r>
            <a:r>
              <a:rPr sz="1400" spc="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i=1,n-1</a:t>
            </a:r>
            <a:endParaRPr sz="1400">
              <a:latin typeface="Arial"/>
              <a:cs typeface="Arial"/>
            </a:endParaRPr>
          </a:p>
          <a:p>
            <a:pPr marL="217804">
              <a:lnSpc>
                <a:spcPts val="1480"/>
              </a:lnSpc>
            </a:pP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ANEW(i) 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=</a:t>
            </a:r>
            <a:r>
              <a:rPr sz="1400" spc="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A(i+1)</a:t>
            </a:r>
            <a:endParaRPr sz="1400">
              <a:latin typeface="Arial"/>
              <a:cs typeface="Arial"/>
            </a:endParaRPr>
          </a:p>
          <a:p>
            <a:pPr marL="71120">
              <a:lnSpc>
                <a:spcPts val="1575"/>
              </a:lnSpc>
            </a:pP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ENDDO</a:t>
            </a:r>
            <a:endParaRPr sz="1400">
              <a:latin typeface="Arial"/>
              <a:cs typeface="Arial"/>
            </a:endParaRPr>
          </a:p>
          <a:p>
            <a:pPr marL="93345">
              <a:lnSpc>
                <a:spcPts val="1630"/>
              </a:lnSpc>
            </a:pP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!$OMP 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END </a:t>
            </a: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PARALLEL</a:t>
            </a:r>
            <a:r>
              <a:rPr sz="1400" spc="-30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400" spc="5" dirty="0">
                <a:solidFill>
                  <a:srgbClr val="3B3B3B"/>
                </a:solidFill>
                <a:latin typeface="Arial"/>
                <a:cs typeface="Arial"/>
              </a:rPr>
              <a:t>DO</a:t>
            </a:r>
            <a:endParaRPr sz="14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933524" y="4011257"/>
            <a:ext cx="3580504" cy="29546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600" spc="-5" dirty="0">
                <a:solidFill>
                  <a:srgbClr val="004485"/>
                </a:solidFill>
                <a:latin typeface="Arial"/>
                <a:cs typeface="Arial"/>
              </a:rPr>
              <a:t>If has to be in-place </a:t>
            </a:r>
            <a:r>
              <a:rPr sz="1600" dirty="0">
                <a:solidFill>
                  <a:srgbClr val="004485"/>
                </a:solidFill>
                <a:latin typeface="Arial"/>
                <a:cs typeface="Arial"/>
              </a:rPr>
              <a:t>can </a:t>
            </a:r>
            <a:r>
              <a:rPr sz="1600" spc="-5" dirty="0">
                <a:solidFill>
                  <a:srgbClr val="004485"/>
                </a:solidFill>
                <a:latin typeface="Arial"/>
                <a:cs typeface="Arial"/>
              </a:rPr>
              <a:t>do </a:t>
            </a:r>
            <a:r>
              <a:rPr sz="1600" dirty="0">
                <a:solidFill>
                  <a:srgbClr val="004485"/>
                </a:solidFill>
                <a:latin typeface="Arial"/>
                <a:cs typeface="Arial"/>
              </a:rPr>
              <a:t>it in </a:t>
            </a:r>
            <a:r>
              <a:rPr sz="1600" spc="-5" dirty="0">
                <a:solidFill>
                  <a:srgbClr val="004485"/>
                </a:solidFill>
                <a:latin typeface="Arial"/>
                <a:cs typeface="Arial"/>
              </a:rPr>
              <a:t>two</a:t>
            </a:r>
            <a:r>
              <a:rPr sz="1600" spc="-60" dirty="0">
                <a:solidFill>
                  <a:srgbClr val="004485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004485"/>
                </a:solidFill>
                <a:latin typeface="Arial"/>
                <a:cs typeface="Arial"/>
              </a:rPr>
              <a:t>steps:</a:t>
            </a:r>
            <a:endParaRPr sz="1600">
              <a:latin typeface="Arial"/>
              <a:cs typeface="Arial"/>
            </a:endParaRPr>
          </a:p>
          <a:p>
            <a:pPr marL="12700">
              <a:lnSpc>
                <a:spcPts val="1625"/>
              </a:lnSpc>
              <a:spcBef>
                <a:spcPts val="1460"/>
              </a:spcBef>
            </a:pP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!$OMP 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PARALLEL</a:t>
            </a:r>
            <a:endParaRPr sz="1400">
              <a:latin typeface="Arial"/>
              <a:cs typeface="Arial"/>
            </a:endParaRPr>
          </a:p>
          <a:p>
            <a:pPr marL="213360" marR="2633980" indent="-200660">
              <a:lnSpc>
                <a:spcPts val="1580"/>
              </a:lnSpc>
              <a:spcBef>
                <a:spcPts val="80"/>
              </a:spcBef>
            </a:pP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!$OMP 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DO  </a:t>
            </a: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T(i) 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=</a:t>
            </a:r>
            <a:r>
              <a:rPr sz="1400" spc="-7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A(i+1)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480"/>
              </a:lnSpc>
            </a:pP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!$OMP 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END</a:t>
            </a:r>
            <a:r>
              <a:rPr sz="1400" spc="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DO</a:t>
            </a:r>
            <a:endParaRPr sz="1400">
              <a:latin typeface="Arial"/>
              <a:cs typeface="Arial"/>
            </a:endParaRPr>
          </a:p>
          <a:p>
            <a:pPr marL="264160" marR="2786380" indent="-251460">
              <a:lnSpc>
                <a:spcPts val="1580"/>
              </a:lnSpc>
              <a:spcBef>
                <a:spcPts val="80"/>
              </a:spcBef>
            </a:pP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!$OMP 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DO  </a:t>
            </a: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A(i) 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=</a:t>
            </a:r>
            <a:r>
              <a:rPr sz="1400" spc="-7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T(i)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480"/>
              </a:lnSpc>
            </a:pP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!$OMP 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END</a:t>
            </a:r>
            <a:r>
              <a:rPr sz="1400" spc="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DO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ts val="1625"/>
              </a:lnSpc>
            </a:pP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!$OMP </a:t>
            </a:r>
            <a:r>
              <a:rPr sz="1400" dirty="0">
                <a:solidFill>
                  <a:srgbClr val="3B3B3B"/>
                </a:solidFill>
                <a:latin typeface="Arial"/>
                <a:cs typeface="Arial"/>
              </a:rPr>
              <a:t>END</a:t>
            </a:r>
            <a:r>
              <a:rPr sz="1400" spc="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400" spc="-5" dirty="0">
                <a:solidFill>
                  <a:srgbClr val="3B3B3B"/>
                </a:solidFill>
                <a:latin typeface="Arial"/>
                <a:cs typeface="Arial"/>
              </a:rPr>
              <a:t>PARALLEL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797" y="432885"/>
            <a:ext cx="8233186" cy="825866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208279" rIns="0" bIns="0" rtlCol="0">
            <a:spAutoFit/>
          </a:bodyPr>
          <a:lstStyle/>
          <a:p>
            <a:pPr marL="848360">
              <a:lnSpc>
                <a:spcPct val="100000"/>
              </a:lnSpc>
              <a:spcBef>
                <a:spcPts val="1639"/>
              </a:spcBef>
            </a:pPr>
            <a:r>
              <a:rPr sz="4000" dirty="0">
                <a:solidFill>
                  <a:srgbClr val="3B3B3B"/>
                </a:solidFill>
              </a:rPr>
              <a:t>More about shared/private</a:t>
            </a:r>
            <a:r>
              <a:rPr sz="4000" spc="-25" dirty="0">
                <a:solidFill>
                  <a:srgbClr val="3B3B3B"/>
                </a:solidFill>
              </a:rPr>
              <a:t> </a:t>
            </a:r>
            <a:r>
              <a:rPr sz="4000" dirty="0">
                <a:solidFill>
                  <a:srgbClr val="3B3B3B"/>
                </a:solidFill>
              </a:rPr>
              <a:t>vars</a:t>
            </a:r>
            <a:endParaRPr sz="4000"/>
          </a:p>
        </p:txBody>
      </p:sp>
      <p:sp>
        <p:nvSpPr>
          <p:cNvPr id="3" name="object 3"/>
          <p:cNvSpPr/>
          <p:nvPr/>
        </p:nvSpPr>
        <p:spPr>
          <a:xfrm>
            <a:off x="1590937" y="3181574"/>
            <a:ext cx="107576" cy="1210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590937" y="3898301"/>
            <a:ext cx="107576" cy="1210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590937" y="4854388"/>
            <a:ext cx="107576" cy="1210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0" y="1"/>
            <a:ext cx="215153" cy="37571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148677" y="1948478"/>
            <a:ext cx="6844852" cy="3697166"/>
          </a:xfrm>
          <a:prstGeom prst="rect">
            <a:avLst/>
          </a:prstGeom>
        </p:spPr>
        <p:txBody>
          <a:bodyPr vert="horz" wrap="square" lIns="0" tIns="36830" rIns="0" bIns="0" rtlCol="0">
            <a:spAutoFit/>
          </a:bodyPr>
          <a:lstStyle/>
          <a:p>
            <a:pPr marL="12700" marR="1574800">
              <a:lnSpc>
                <a:spcPts val="2010"/>
              </a:lnSpc>
              <a:spcBef>
                <a:spcPts val="290"/>
              </a:spcBef>
            </a:pP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Besides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the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clauses described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before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OpenMP provides 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some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additional datascope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clauses that are very</a:t>
            </a:r>
            <a:r>
              <a:rPr sz="1800" spc="2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useful: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700">
              <a:latin typeface="Times New Roman"/>
              <a:cs typeface="Times New Roman"/>
            </a:endParaRPr>
          </a:p>
          <a:p>
            <a:pPr marL="640080">
              <a:lnSpc>
                <a:spcPts val="1850"/>
              </a:lnSpc>
            </a:pP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FIRSTPRIVATE </a:t>
            </a:r>
            <a:r>
              <a:rPr sz="1600" dirty="0">
                <a:solidFill>
                  <a:srgbClr val="3B3B3B"/>
                </a:solidFill>
                <a:latin typeface="Arial"/>
                <a:cs typeface="Arial"/>
              </a:rPr>
              <a:t>( </a:t>
            </a:r>
            <a:r>
              <a:rPr sz="1600" b="1" i="1" spc="-5" dirty="0">
                <a:solidFill>
                  <a:srgbClr val="3B3B3B"/>
                </a:solidFill>
                <a:latin typeface="Arial"/>
                <a:cs typeface="Arial"/>
              </a:rPr>
              <a:t>list </a:t>
            </a: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):</a:t>
            </a:r>
            <a:endParaRPr sz="1600">
              <a:latin typeface="Arial"/>
              <a:cs typeface="Arial"/>
            </a:endParaRPr>
          </a:p>
          <a:p>
            <a:pPr marL="977900" marR="76200">
              <a:lnSpc>
                <a:spcPts val="1780"/>
              </a:lnSpc>
              <a:spcBef>
                <a:spcPts val="105"/>
              </a:spcBef>
            </a:pP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Same as PRIVATE but every private </a:t>
            </a:r>
            <a:r>
              <a:rPr sz="1600" dirty="0">
                <a:solidFill>
                  <a:srgbClr val="3B3B3B"/>
                </a:solidFill>
                <a:latin typeface="Arial"/>
                <a:cs typeface="Arial"/>
              </a:rPr>
              <a:t>copy </a:t>
            </a: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of variable 'x' will be  initialized with the original value </a:t>
            </a:r>
            <a:r>
              <a:rPr sz="1600" spc="-10" dirty="0">
                <a:solidFill>
                  <a:srgbClr val="3B3B3B"/>
                </a:solidFill>
                <a:latin typeface="Arial"/>
                <a:cs typeface="Arial"/>
              </a:rPr>
              <a:t>(before </a:t>
            </a: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the omp region started) of</a:t>
            </a:r>
            <a:r>
              <a:rPr sz="1600" spc="5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'x'</a:t>
            </a:r>
            <a:endParaRPr sz="1600">
              <a:latin typeface="Arial"/>
              <a:cs typeface="Arial"/>
            </a:endParaRPr>
          </a:p>
          <a:p>
            <a:pPr marL="640080">
              <a:lnSpc>
                <a:spcPts val="1670"/>
              </a:lnSpc>
            </a:pP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LASTPRIVATE </a:t>
            </a:r>
            <a:r>
              <a:rPr sz="1600" dirty="0">
                <a:solidFill>
                  <a:srgbClr val="3B3B3B"/>
                </a:solidFill>
                <a:latin typeface="Arial"/>
                <a:cs typeface="Arial"/>
              </a:rPr>
              <a:t>( </a:t>
            </a:r>
            <a:r>
              <a:rPr sz="1600" b="1" i="1" spc="-5" dirty="0">
                <a:solidFill>
                  <a:srgbClr val="3B3B3B"/>
                </a:solidFill>
                <a:latin typeface="Arial"/>
                <a:cs typeface="Arial"/>
              </a:rPr>
              <a:t>list</a:t>
            </a:r>
            <a:r>
              <a:rPr sz="1600" b="1" i="1" spc="-10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):</a:t>
            </a:r>
            <a:endParaRPr sz="1600">
              <a:latin typeface="Arial"/>
              <a:cs typeface="Arial"/>
            </a:endParaRPr>
          </a:p>
          <a:p>
            <a:pPr marL="922019">
              <a:lnSpc>
                <a:spcPts val="1775"/>
              </a:lnSpc>
            </a:pP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Same as PRIVATE but the private copies of the variables </a:t>
            </a:r>
            <a:r>
              <a:rPr sz="1600" dirty="0">
                <a:solidFill>
                  <a:srgbClr val="3B3B3B"/>
                </a:solidFill>
                <a:latin typeface="Arial"/>
                <a:cs typeface="Arial"/>
              </a:rPr>
              <a:t>in</a:t>
            </a:r>
            <a:r>
              <a:rPr sz="1600" spc="20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600" dirty="0">
                <a:solidFill>
                  <a:srgbClr val="3B3B3B"/>
                </a:solidFill>
                <a:latin typeface="Arial"/>
                <a:cs typeface="Arial"/>
              </a:rPr>
              <a:t>list</a:t>
            </a:r>
            <a:endParaRPr sz="1600">
              <a:latin typeface="Arial"/>
              <a:cs typeface="Arial"/>
            </a:endParaRPr>
          </a:p>
          <a:p>
            <a:pPr marL="922019" marR="5080">
              <a:lnSpc>
                <a:spcPts val="1780"/>
              </a:lnSpc>
              <a:spcBef>
                <a:spcPts val="105"/>
              </a:spcBef>
            </a:pP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from the last work sharing </a:t>
            </a:r>
            <a:r>
              <a:rPr sz="1600" dirty="0">
                <a:solidFill>
                  <a:srgbClr val="3B3B3B"/>
                </a:solidFill>
                <a:latin typeface="Arial"/>
                <a:cs typeface="Arial"/>
              </a:rPr>
              <a:t>will </a:t>
            </a: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be copied </a:t>
            </a:r>
            <a:r>
              <a:rPr sz="1600" dirty="0">
                <a:solidFill>
                  <a:srgbClr val="3B3B3B"/>
                </a:solidFill>
                <a:latin typeface="Arial"/>
                <a:cs typeface="Arial"/>
              </a:rPr>
              <a:t>to </a:t>
            </a: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shared version. </a:t>
            </a:r>
            <a:r>
              <a:rPr sz="1600" dirty="0">
                <a:solidFill>
                  <a:srgbClr val="3B3B3B"/>
                </a:solidFill>
                <a:latin typeface="Arial"/>
                <a:cs typeface="Arial"/>
              </a:rPr>
              <a:t>To </a:t>
            </a: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be used  with </a:t>
            </a:r>
            <a:r>
              <a:rPr sz="1600" spc="-5" dirty="0">
                <a:solidFill>
                  <a:srgbClr val="0083D0"/>
                </a:solidFill>
                <a:latin typeface="Arial"/>
                <a:cs typeface="Arial"/>
              </a:rPr>
              <a:t>!$OMP </a:t>
            </a:r>
            <a:r>
              <a:rPr sz="1600" dirty="0">
                <a:solidFill>
                  <a:srgbClr val="0083D0"/>
                </a:solidFill>
                <a:latin typeface="Arial"/>
                <a:cs typeface="Arial"/>
              </a:rPr>
              <a:t>DO</a:t>
            </a:r>
            <a:r>
              <a:rPr sz="1600" spc="-15" dirty="0">
                <a:solidFill>
                  <a:srgbClr val="0083D0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Directive.</a:t>
            </a:r>
            <a:endParaRPr sz="1600">
              <a:latin typeface="Arial"/>
              <a:cs typeface="Arial"/>
            </a:endParaRPr>
          </a:p>
          <a:p>
            <a:pPr marL="640080">
              <a:lnSpc>
                <a:spcPts val="1670"/>
              </a:lnSpc>
            </a:pP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DEFAULT (SHARED </a:t>
            </a:r>
            <a:r>
              <a:rPr sz="1600" dirty="0">
                <a:solidFill>
                  <a:srgbClr val="3B3B3B"/>
                </a:solidFill>
                <a:latin typeface="Arial"/>
                <a:cs typeface="Arial"/>
              </a:rPr>
              <a:t>| </a:t>
            </a: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PRIVATE </a:t>
            </a:r>
            <a:r>
              <a:rPr sz="1600" dirty="0">
                <a:solidFill>
                  <a:srgbClr val="3B3B3B"/>
                </a:solidFill>
                <a:latin typeface="Arial"/>
                <a:cs typeface="Arial"/>
              </a:rPr>
              <a:t>| </a:t>
            </a: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FIRSTPRIVATE </a:t>
            </a:r>
            <a:r>
              <a:rPr sz="1600" dirty="0">
                <a:solidFill>
                  <a:srgbClr val="3B3B3B"/>
                </a:solidFill>
                <a:latin typeface="Arial"/>
                <a:cs typeface="Arial"/>
              </a:rPr>
              <a:t>| </a:t>
            </a: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LASTPRIVATE</a:t>
            </a:r>
            <a:r>
              <a:rPr sz="1600" spc="-40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):</a:t>
            </a:r>
            <a:endParaRPr sz="1600">
              <a:latin typeface="Arial"/>
              <a:cs typeface="Arial"/>
            </a:endParaRPr>
          </a:p>
          <a:p>
            <a:pPr marL="922019">
              <a:lnSpc>
                <a:spcPts val="1845"/>
              </a:lnSpc>
            </a:pP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Specifies the default scope for all variables </a:t>
            </a:r>
            <a:r>
              <a:rPr sz="1600" dirty="0">
                <a:solidFill>
                  <a:srgbClr val="3B3B3B"/>
                </a:solidFill>
                <a:latin typeface="Arial"/>
                <a:cs typeface="Arial"/>
              </a:rPr>
              <a:t>in omp</a:t>
            </a:r>
            <a:r>
              <a:rPr sz="1600" spc="-5" dirty="0">
                <a:solidFill>
                  <a:srgbClr val="3B3B3B"/>
                </a:solidFill>
                <a:latin typeface="Arial"/>
                <a:cs typeface="Arial"/>
              </a:rPr>
              <a:t> region.</a:t>
            </a:r>
            <a:endParaRPr sz="1600"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172959" y="6555442"/>
            <a:ext cx="1788758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spc="-5" dirty="0">
                <a:solidFill>
                  <a:srgbClr val="3B3B3B"/>
                </a:solidFill>
                <a:latin typeface="Arial"/>
                <a:cs typeface="Arial"/>
              </a:rPr>
              <a:t>NOTE: example </a:t>
            </a:r>
            <a:r>
              <a:rPr sz="1200" dirty="0">
                <a:solidFill>
                  <a:srgbClr val="3B3B3B"/>
                </a:solidFill>
                <a:latin typeface="Arial"/>
                <a:cs typeface="Arial"/>
              </a:rPr>
              <a:t>data</a:t>
            </a:r>
            <a:r>
              <a:rPr sz="1200" spc="-2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200" dirty="0">
                <a:solidFill>
                  <a:srgbClr val="3B3B3B"/>
                </a:solidFill>
                <a:latin typeface="Arial"/>
                <a:cs typeface="Arial"/>
              </a:rPr>
              <a:t>scope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797" y="432885"/>
            <a:ext cx="8233186" cy="825866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208279" rIns="0" bIns="0" rtlCol="0">
            <a:spAutoFit/>
          </a:bodyPr>
          <a:lstStyle/>
          <a:p>
            <a:pPr marL="495300">
              <a:lnSpc>
                <a:spcPct val="100000"/>
              </a:lnSpc>
              <a:spcBef>
                <a:spcPts val="1639"/>
              </a:spcBef>
            </a:pPr>
            <a:r>
              <a:rPr sz="4000" dirty="0">
                <a:solidFill>
                  <a:srgbClr val="3B3B3B"/>
                </a:solidFill>
              </a:rPr>
              <a:t>Case Study: Removing </a:t>
            </a:r>
            <a:r>
              <a:rPr sz="4000" spc="-5" dirty="0">
                <a:solidFill>
                  <a:srgbClr val="3B3B3B"/>
                </a:solidFill>
              </a:rPr>
              <a:t>Flow</a:t>
            </a:r>
            <a:r>
              <a:rPr sz="4000" spc="-35" dirty="0">
                <a:solidFill>
                  <a:srgbClr val="3B3B3B"/>
                </a:solidFill>
              </a:rPr>
              <a:t> </a:t>
            </a:r>
            <a:r>
              <a:rPr sz="4000" dirty="0">
                <a:solidFill>
                  <a:srgbClr val="3B3B3B"/>
                </a:solidFill>
              </a:rPr>
              <a:t>Deps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590937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1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102140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1</a:t>
            </a:r>
            <a:endParaRPr sz="2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541291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1</a:t>
            </a:r>
            <a:endParaRPr sz="2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05760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1</a:t>
            </a:r>
            <a:endParaRPr sz="2200">
              <a:latin typeface="Arial"/>
              <a:cs typeface="Arial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1506070" y="2420471"/>
          <a:ext cx="1721224" cy="4840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0306"/>
                <a:gridCol w="430306"/>
                <a:gridCol w="430306"/>
                <a:gridCol w="430306"/>
              </a:tblGrid>
              <a:tr h="4840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8" name="object 8"/>
          <p:cNvSpPr txBox="1"/>
          <p:nvPr/>
        </p:nvSpPr>
        <p:spPr>
          <a:xfrm>
            <a:off x="5033384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1</a:t>
            </a:r>
            <a:endParaRPr sz="220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544587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2</a:t>
            </a:r>
            <a:endParaRPr sz="2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983738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3</a:t>
            </a:r>
            <a:endParaRPr sz="2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348206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4</a:t>
            </a:r>
            <a:endParaRPr sz="2200">
              <a:latin typeface="Arial"/>
              <a:cs typeface="Arial"/>
            </a:endParaRPr>
          </a:p>
        </p:txBody>
      </p:sp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4948517" y="2420471"/>
          <a:ext cx="1721224" cy="4840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0306"/>
                <a:gridCol w="430306"/>
                <a:gridCol w="430306"/>
                <a:gridCol w="430306"/>
              </a:tblGrid>
              <a:tr h="4840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3" name="object 13"/>
          <p:cNvSpPr/>
          <p:nvPr/>
        </p:nvSpPr>
        <p:spPr>
          <a:xfrm>
            <a:off x="3657600" y="2420471"/>
            <a:ext cx="860612" cy="242047"/>
          </a:xfrm>
          <a:custGeom>
            <a:avLst/>
            <a:gdLst/>
            <a:ahLst/>
            <a:cxnLst/>
            <a:rect l="l" t="t" r="r" b="b"/>
            <a:pathLst>
              <a:path w="914400" h="228600">
                <a:moveTo>
                  <a:pt x="685800" y="0"/>
                </a:moveTo>
                <a:lnTo>
                  <a:pt x="685800" y="57150"/>
                </a:lnTo>
                <a:lnTo>
                  <a:pt x="0" y="57150"/>
                </a:lnTo>
                <a:lnTo>
                  <a:pt x="0" y="171450"/>
                </a:lnTo>
                <a:lnTo>
                  <a:pt x="685800" y="171450"/>
                </a:lnTo>
                <a:lnTo>
                  <a:pt x="685800" y="228600"/>
                </a:lnTo>
                <a:lnTo>
                  <a:pt x="914400" y="114300"/>
                </a:lnTo>
                <a:lnTo>
                  <a:pt x="685800" y="0"/>
                </a:lnTo>
                <a:close/>
              </a:path>
            </a:pathLst>
          </a:custGeom>
          <a:solidFill>
            <a:srgbClr val="007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57600" y="2420471"/>
            <a:ext cx="860612" cy="242047"/>
          </a:xfrm>
          <a:custGeom>
            <a:avLst/>
            <a:gdLst/>
            <a:ahLst/>
            <a:cxnLst/>
            <a:rect l="l" t="t" r="r" b="b"/>
            <a:pathLst>
              <a:path w="914400" h="228600">
                <a:moveTo>
                  <a:pt x="0" y="57150"/>
                </a:moveTo>
                <a:lnTo>
                  <a:pt x="685800" y="57150"/>
                </a:lnTo>
                <a:lnTo>
                  <a:pt x="685800" y="0"/>
                </a:lnTo>
                <a:lnTo>
                  <a:pt x="914400" y="114300"/>
                </a:lnTo>
                <a:lnTo>
                  <a:pt x="685800" y="228600"/>
                </a:lnTo>
                <a:lnTo>
                  <a:pt x="685800" y="171450"/>
                </a:lnTo>
                <a:lnTo>
                  <a:pt x="0" y="171450"/>
                </a:lnTo>
                <a:lnTo>
                  <a:pt x="0" y="5715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718371" y="1268326"/>
            <a:ext cx="6862184" cy="1484381"/>
          </a:xfrm>
          <a:prstGeom prst="rect">
            <a:avLst/>
          </a:prstGeom>
        </p:spPr>
        <p:txBody>
          <a:bodyPr vert="horz" wrap="square" lIns="0" tIns="1847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5"/>
              </a:spcBef>
            </a:pPr>
            <a:r>
              <a:rPr sz="2800" dirty="0">
                <a:solidFill>
                  <a:srgbClr val="3B3B3B"/>
                </a:solidFill>
                <a:latin typeface="Arial"/>
                <a:cs typeface="Arial"/>
              </a:rPr>
              <a:t>Y = </a:t>
            </a:r>
            <a:r>
              <a:rPr sz="2800" spc="-5" dirty="0">
                <a:solidFill>
                  <a:srgbClr val="3B3B3B"/>
                </a:solidFill>
                <a:latin typeface="Arial"/>
                <a:cs typeface="Arial"/>
              </a:rPr>
              <a:t>prefix(X) </a:t>
            </a:r>
            <a:r>
              <a:rPr sz="2800" dirty="0">
                <a:solidFill>
                  <a:srgbClr val="3B3B3B"/>
                </a:solidFill>
                <a:latin typeface="Arial"/>
                <a:cs typeface="Arial"/>
              </a:rPr>
              <a:t>→ </a:t>
            </a:r>
            <a:r>
              <a:rPr sz="2800" spc="-5" dirty="0">
                <a:solidFill>
                  <a:srgbClr val="3B3B3B"/>
                </a:solidFill>
                <a:latin typeface="Arial"/>
                <a:cs typeface="Arial"/>
              </a:rPr>
              <a:t>Y(1) </a:t>
            </a:r>
            <a:r>
              <a:rPr sz="2800" dirty="0">
                <a:solidFill>
                  <a:srgbClr val="3B3B3B"/>
                </a:solidFill>
                <a:latin typeface="Arial"/>
                <a:cs typeface="Arial"/>
              </a:rPr>
              <a:t>= </a:t>
            </a:r>
            <a:r>
              <a:rPr sz="2800" spc="-5" dirty="0">
                <a:solidFill>
                  <a:srgbClr val="3B3B3B"/>
                </a:solidFill>
                <a:latin typeface="Arial"/>
                <a:cs typeface="Arial"/>
              </a:rPr>
              <a:t>X(1); Y(i) </a:t>
            </a:r>
            <a:r>
              <a:rPr sz="2800" dirty="0">
                <a:solidFill>
                  <a:srgbClr val="3B3B3B"/>
                </a:solidFill>
                <a:latin typeface="Arial"/>
                <a:cs typeface="Arial"/>
              </a:rPr>
              <a:t>= </a:t>
            </a:r>
            <a:r>
              <a:rPr sz="2800" spc="-5" dirty="0">
                <a:solidFill>
                  <a:srgbClr val="3B3B3B"/>
                </a:solidFill>
                <a:latin typeface="Arial"/>
                <a:cs typeface="Arial"/>
              </a:rPr>
              <a:t>Y(i-1) </a:t>
            </a:r>
            <a:r>
              <a:rPr sz="2800" dirty="0">
                <a:solidFill>
                  <a:srgbClr val="3B3B3B"/>
                </a:solidFill>
                <a:latin typeface="Arial"/>
                <a:cs typeface="Arial"/>
              </a:rPr>
              <a:t>+</a:t>
            </a:r>
            <a:r>
              <a:rPr sz="2800" spc="-4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3B3B3B"/>
                </a:solidFill>
                <a:latin typeface="Arial"/>
                <a:cs typeface="Arial"/>
              </a:rPr>
              <a:t>X(i)</a:t>
            </a:r>
            <a:endParaRPr sz="2800">
              <a:latin typeface="Arial"/>
              <a:cs typeface="Arial"/>
            </a:endParaRPr>
          </a:p>
          <a:p>
            <a:pPr marL="1592580">
              <a:lnSpc>
                <a:spcPct val="100000"/>
              </a:lnSpc>
              <a:spcBef>
                <a:spcPts val="969"/>
              </a:spcBef>
              <a:tabLst>
                <a:tab pos="5269865" algn="l"/>
              </a:tabLst>
            </a:pPr>
            <a:r>
              <a:rPr sz="3000" b="1" baseline="1388" dirty="0">
                <a:solidFill>
                  <a:srgbClr val="004485"/>
                </a:solidFill>
                <a:latin typeface="Arial"/>
                <a:cs typeface="Arial"/>
              </a:rPr>
              <a:t>X	</a:t>
            </a:r>
            <a:r>
              <a:rPr sz="2000" b="1" dirty="0">
                <a:solidFill>
                  <a:srgbClr val="004485"/>
                </a:solidFill>
                <a:latin typeface="Arial"/>
                <a:cs typeface="Arial"/>
              </a:rPr>
              <a:t>Y</a:t>
            </a:r>
            <a:endParaRPr sz="200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578984" y="3642807"/>
            <a:ext cx="1817445" cy="206210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7F00"/>
                </a:solidFill>
                <a:latin typeface="Arial"/>
                <a:cs typeface="Arial"/>
              </a:rPr>
              <a:t>SEQUENTIAL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 marL="12700" marR="810895">
              <a:lnSpc>
                <a:spcPts val="2020"/>
              </a:lnSpc>
              <a:spcBef>
                <a:spcPts val="5"/>
              </a:spcBef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Y[1]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=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X[1]  DO</a:t>
            </a:r>
            <a:r>
              <a:rPr sz="1800" spc="-7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i=2,n,1</a:t>
            </a:r>
            <a:endParaRPr sz="1800">
              <a:latin typeface="Arial"/>
              <a:cs typeface="Arial"/>
            </a:endParaRPr>
          </a:p>
          <a:p>
            <a:pPr marL="203835">
              <a:lnSpc>
                <a:spcPts val="1895"/>
              </a:lnSpc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Y[i]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=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Y[i-1]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+</a:t>
            </a:r>
            <a:r>
              <a:rPr sz="1800" spc="-3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X[i]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ts val="2090"/>
              </a:lnSpc>
            </a:pP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ENDDO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797" y="432885"/>
            <a:ext cx="8233186" cy="825866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208279" rIns="0" bIns="0" rtlCol="0">
            <a:spAutoFit/>
          </a:bodyPr>
          <a:lstStyle/>
          <a:p>
            <a:pPr marL="495300">
              <a:lnSpc>
                <a:spcPct val="100000"/>
              </a:lnSpc>
              <a:spcBef>
                <a:spcPts val="1639"/>
              </a:spcBef>
            </a:pPr>
            <a:r>
              <a:rPr sz="4000" dirty="0">
                <a:solidFill>
                  <a:srgbClr val="3B3B3B"/>
                </a:solidFill>
              </a:rPr>
              <a:t>Case Study: Removing </a:t>
            </a:r>
            <a:r>
              <a:rPr sz="4000" spc="-5" dirty="0">
                <a:solidFill>
                  <a:srgbClr val="3B3B3B"/>
                </a:solidFill>
              </a:rPr>
              <a:t>Flow</a:t>
            </a:r>
            <a:r>
              <a:rPr sz="4000" spc="-35" dirty="0">
                <a:solidFill>
                  <a:srgbClr val="3B3B3B"/>
                </a:solidFill>
              </a:rPr>
              <a:t> </a:t>
            </a:r>
            <a:r>
              <a:rPr sz="4000" dirty="0">
                <a:solidFill>
                  <a:srgbClr val="3B3B3B"/>
                </a:solidFill>
              </a:rPr>
              <a:t>Deps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578984" y="4156486"/>
            <a:ext cx="1817445" cy="1562606"/>
          </a:xfrm>
          <a:prstGeom prst="rect">
            <a:avLst/>
          </a:prstGeom>
        </p:spPr>
        <p:txBody>
          <a:bodyPr vert="horz" wrap="square" lIns="0" tIns="36194" rIns="0" bIns="0" rtlCol="0">
            <a:spAutoFit/>
          </a:bodyPr>
          <a:lstStyle/>
          <a:p>
            <a:pPr marL="12700" marR="810895">
              <a:lnSpc>
                <a:spcPts val="2020"/>
              </a:lnSpc>
              <a:spcBef>
                <a:spcPts val="284"/>
              </a:spcBef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Y[1]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=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X[1]  DO</a:t>
            </a:r>
            <a:r>
              <a:rPr sz="1800" spc="-7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i=2,n,1</a:t>
            </a:r>
            <a:endParaRPr sz="1800">
              <a:latin typeface="Arial"/>
              <a:cs typeface="Arial"/>
            </a:endParaRPr>
          </a:p>
          <a:p>
            <a:pPr marL="203835">
              <a:lnSpc>
                <a:spcPts val="1895"/>
              </a:lnSpc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Y[i]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=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Y[i-1]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+</a:t>
            </a:r>
            <a:r>
              <a:rPr sz="1800" spc="-3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X[i]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ts val="2090"/>
              </a:lnSpc>
            </a:pP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ENDDO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90937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1</a:t>
            </a:r>
            <a:endParaRPr sz="2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02140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1</a:t>
            </a:r>
            <a:endParaRPr sz="2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41291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1</a:t>
            </a:r>
            <a:endParaRPr sz="2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05760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1</a:t>
            </a:r>
            <a:endParaRPr sz="2200">
              <a:latin typeface="Arial"/>
              <a:cs typeface="Arial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1506070" y="2420471"/>
          <a:ext cx="1721224" cy="4840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0306"/>
                <a:gridCol w="430306"/>
                <a:gridCol w="430306"/>
                <a:gridCol w="430306"/>
              </a:tblGrid>
              <a:tr h="4840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object 9"/>
          <p:cNvSpPr txBox="1"/>
          <p:nvPr/>
        </p:nvSpPr>
        <p:spPr>
          <a:xfrm>
            <a:off x="5033384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1</a:t>
            </a:r>
            <a:endParaRPr sz="2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544587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2</a:t>
            </a:r>
            <a:endParaRPr sz="2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983738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3</a:t>
            </a:r>
            <a:endParaRPr sz="2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348206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4</a:t>
            </a:r>
            <a:endParaRPr sz="2200">
              <a:latin typeface="Arial"/>
              <a:cs typeface="Arial"/>
            </a:endParaRPr>
          </a:p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4948517" y="2420471"/>
          <a:ext cx="1721224" cy="4840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0306"/>
                <a:gridCol w="430306"/>
                <a:gridCol w="430306"/>
                <a:gridCol w="430306"/>
              </a:tblGrid>
              <a:tr h="4840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3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4" name="object 14"/>
          <p:cNvSpPr/>
          <p:nvPr/>
        </p:nvSpPr>
        <p:spPr>
          <a:xfrm>
            <a:off x="3657600" y="2420471"/>
            <a:ext cx="860612" cy="242047"/>
          </a:xfrm>
          <a:custGeom>
            <a:avLst/>
            <a:gdLst/>
            <a:ahLst/>
            <a:cxnLst/>
            <a:rect l="l" t="t" r="r" b="b"/>
            <a:pathLst>
              <a:path w="914400" h="228600">
                <a:moveTo>
                  <a:pt x="685800" y="0"/>
                </a:moveTo>
                <a:lnTo>
                  <a:pt x="685800" y="57150"/>
                </a:lnTo>
                <a:lnTo>
                  <a:pt x="0" y="57150"/>
                </a:lnTo>
                <a:lnTo>
                  <a:pt x="0" y="171450"/>
                </a:lnTo>
                <a:lnTo>
                  <a:pt x="685800" y="171450"/>
                </a:lnTo>
                <a:lnTo>
                  <a:pt x="685800" y="228600"/>
                </a:lnTo>
                <a:lnTo>
                  <a:pt x="914400" y="114300"/>
                </a:lnTo>
                <a:lnTo>
                  <a:pt x="685800" y="0"/>
                </a:lnTo>
                <a:close/>
              </a:path>
            </a:pathLst>
          </a:custGeom>
          <a:solidFill>
            <a:srgbClr val="007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657600" y="2420471"/>
            <a:ext cx="860612" cy="242047"/>
          </a:xfrm>
          <a:custGeom>
            <a:avLst/>
            <a:gdLst/>
            <a:ahLst/>
            <a:cxnLst/>
            <a:rect l="l" t="t" r="r" b="b"/>
            <a:pathLst>
              <a:path w="914400" h="228600">
                <a:moveTo>
                  <a:pt x="0" y="57150"/>
                </a:moveTo>
                <a:lnTo>
                  <a:pt x="685800" y="57150"/>
                </a:lnTo>
                <a:lnTo>
                  <a:pt x="685800" y="0"/>
                </a:lnTo>
                <a:lnTo>
                  <a:pt x="914400" y="114300"/>
                </a:lnTo>
                <a:lnTo>
                  <a:pt x="685800" y="228600"/>
                </a:lnTo>
                <a:lnTo>
                  <a:pt x="685800" y="171450"/>
                </a:lnTo>
                <a:lnTo>
                  <a:pt x="0" y="171450"/>
                </a:lnTo>
                <a:lnTo>
                  <a:pt x="0" y="5715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718371" y="1268326"/>
            <a:ext cx="6862184" cy="1484381"/>
          </a:xfrm>
          <a:prstGeom prst="rect">
            <a:avLst/>
          </a:prstGeom>
        </p:spPr>
        <p:txBody>
          <a:bodyPr vert="horz" wrap="square" lIns="0" tIns="1847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5"/>
              </a:spcBef>
            </a:pPr>
            <a:r>
              <a:rPr sz="2800" dirty="0">
                <a:solidFill>
                  <a:srgbClr val="3B3B3B"/>
                </a:solidFill>
                <a:latin typeface="Arial"/>
                <a:cs typeface="Arial"/>
              </a:rPr>
              <a:t>Y = </a:t>
            </a:r>
            <a:r>
              <a:rPr sz="2800" spc="-5" dirty="0">
                <a:solidFill>
                  <a:srgbClr val="3B3B3B"/>
                </a:solidFill>
                <a:latin typeface="Arial"/>
                <a:cs typeface="Arial"/>
              </a:rPr>
              <a:t>prefix(X) </a:t>
            </a:r>
            <a:r>
              <a:rPr sz="2800" dirty="0">
                <a:solidFill>
                  <a:srgbClr val="3B3B3B"/>
                </a:solidFill>
                <a:latin typeface="Arial"/>
                <a:cs typeface="Arial"/>
              </a:rPr>
              <a:t>→ </a:t>
            </a:r>
            <a:r>
              <a:rPr sz="2800" spc="-5" dirty="0">
                <a:solidFill>
                  <a:srgbClr val="3B3B3B"/>
                </a:solidFill>
                <a:latin typeface="Arial"/>
                <a:cs typeface="Arial"/>
              </a:rPr>
              <a:t>Y(1) </a:t>
            </a:r>
            <a:r>
              <a:rPr sz="2800" dirty="0">
                <a:solidFill>
                  <a:srgbClr val="3B3B3B"/>
                </a:solidFill>
                <a:latin typeface="Arial"/>
                <a:cs typeface="Arial"/>
              </a:rPr>
              <a:t>= </a:t>
            </a:r>
            <a:r>
              <a:rPr sz="2800" spc="-5" dirty="0">
                <a:solidFill>
                  <a:srgbClr val="3B3B3B"/>
                </a:solidFill>
                <a:latin typeface="Arial"/>
                <a:cs typeface="Arial"/>
              </a:rPr>
              <a:t>X(1); Y(i) </a:t>
            </a:r>
            <a:r>
              <a:rPr sz="2800" dirty="0">
                <a:solidFill>
                  <a:srgbClr val="3B3B3B"/>
                </a:solidFill>
                <a:latin typeface="Arial"/>
                <a:cs typeface="Arial"/>
              </a:rPr>
              <a:t>= </a:t>
            </a:r>
            <a:r>
              <a:rPr sz="2800" spc="-5" dirty="0">
                <a:solidFill>
                  <a:srgbClr val="3B3B3B"/>
                </a:solidFill>
                <a:latin typeface="Arial"/>
                <a:cs typeface="Arial"/>
              </a:rPr>
              <a:t>Y(i-1) </a:t>
            </a:r>
            <a:r>
              <a:rPr sz="2800" dirty="0">
                <a:solidFill>
                  <a:srgbClr val="3B3B3B"/>
                </a:solidFill>
                <a:latin typeface="Arial"/>
                <a:cs typeface="Arial"/>
              </a:rPr>
              <a:t>+</a:t>
            </a:r>
            <a:r>
              <a:rPr sz="2800" spc="-4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3B3B3B"/>
                </a:solidFill>
                <a:latin typeface="Arial"/>
                <a:cs typeface="Arial"/>
              </a:rPr>
              <a:t>X(i)</a:t>
            </a:r>
            <a:endParaRPr sz="2800">
              <a:latin typeface="Arial"/>
              <a:cs typeface="Arial"/>
            </a:endParaRPr>
          </a:p>
          <a:p>
            <a:pPr marL="1592580">
              <a:lnSpc>
                <a:spcPct val="100000"/>
              </a:lnSpc>
              <a:spcBef>
                <a:spcPts val="969"/>
              </a:spcBef>
              <a:tabLst>
                <a:tab pos="5269865" algn="l"/>
              </a:tabLst>
            </a:pPr>
            <a:r>
              <a:rPr sz="3000" b="1" baseline="1388" dirty="0">
                <a:solidFill>
                  <a:srgbClr val="004485"/>
                </a:solidFill>
                <a:latin typeface="Arial"/>
                <a:cs typeface="Arial"/>
              </a:rPr>
              <a:t>X	</a:t>
            </a:r>
            <a:r>
              <a:rPr sz="2000" b="1" dirty="0">
                <a:solidFill>
                  <a:srgbClr val="004485"/>
                </a:solidFill>
                <a:latin typeface="Arial"/>
                <a:cs typeface="Arial"/>
              </a:rPr>
              <a:t>Y</a:t>
            </a:r>
            <a:endParaRPr sz="2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78984" y="3642807"/>
            <a:ext cx="1408654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7F00"/>
                </a:solidFill>
                <a:latin typeface="Arial"/>
                <a:cs typeface="Arial"/>
              </a:rPr>
              <a:t>SEQUENTIAL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06278" y="3642807"/>
            <a:ext cx="3022301" cy="22903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7F00"/>
                </a:solidFill>
                <a:latin typeface="Arial"/>
                <a:cs typeface="Arial"/>
              </a:rPr>
              <a:t>PARALLEL</a:t>
            </a:r>
            <a:endParaRPr sz="1800">
              <a:latin typeface="Arial"/>
              <a:cs typeface="Arial"/>
            </a:endParaRPr>
          </a:p>
          <a:p>
            <a:pPr marL="241300">
              <a:lnSpc>
                <a:spcPts val="2085"/>
              </a:lnSpc>
              <a:spcBef>
                <a:spcPts val="1440"/>
              </a:spcBef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Y[1]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=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 X[1]</a:t>
            </a:r>
            <a:endParaRPr sz="1800">
              <a:latin typeface="Arial"/>
              <a:cs typeface="Arial"/>
            </a:endParaRPr>
          </a:p>
          <a:p>
            <a:pPr marL="241300">
              <a:lnSpc>
                <a:spcPts val="2014"/>
              </a:lnSpc>
            </a:pPr>
            <a:r>
              <a:rPr sz="1800" b="1" spc="-5" dirty="0">
                <a:solidFill>
                  <a:srgbClr val="0083D0"/>
                </a:solidFill>
                <a:latin typeface="Arial"/>
                <a:cs typeface="Arial"/>
              </a:rPr>
              <a:t>!$OMP PARALLEL</a:t>
            </a:r>
            <a:r>
              <a:rPr sz="1800" b="1" spc="-15" dirty="0">
                <a:solidFill>
                  <a:srgbClr val="0083D0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0083D0"/>
                </a:solidFill>
                <a:latin typeface="Arial"/>
                <a:cs typeface="Arial"/>
              </a:rPr>
              <a:t>DO</a:t>
            </a:r>
            <a:endParaRPr sz="1800">
              <a:latin typeface="Arial"/>
              <a:cs typeface="Arial"/>
            </a:endParaRPr>
          </a:p>
          <a:p>
            <a:pPr marL="241300">
              <a:lnSpc>
                <a:spcPts val="2014"/>
              </a:lnSpc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DO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i=2,n,1</a:t>
            </a:r>
            <a:endParaRPr sz="1800">
              <a:latin typeface="Arial"/>
              <a:cs typeface="Arial"/>
            </a:endParaRPr>
          </a:p>
          <a:p>
            <a:pPr marL="241300" marR="1056640" indent="191770">
              <a:lnSpc>
                <a:spcPts val="2020"/>
              </a:lnSpc>
              <a:spcBef>
                <a:spcPts val="110"/>
              </a:spcBef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Y[i]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=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Y[i-1]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+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X[i] 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ENDDO</a:t>
            </a:r>
            <a:endParaRPr sz="1800">
              <a:latin typeface="Arial"/>
              <a:cs typeface="Arial"/>
            </a:endParaRPr>
          </a:p>
          <a:p>
            <a:pPr marL="241300">
              <a:lnSpc>
                <a:spcPts val="1964"/>
              </a:lnSpc>
            </a:pPr>
            <a:r>
              <a:rPr sz="1800" b="1" spc="-5" dirty="0">
                <a:solidFill>
                  <a:srgbClr val="0083D0"/>
                </a:solidFill>
                <a:latin typeface="Arial"/>
                <a:cs typeface="Arial"/>
              </a:rPr>
              <a:t>!$OMP END </a:t>
            </a:r>
            <a:r>
              <a:rPr sz="1800" b="1" spc="-10" dirty="0">
                <a:solidFill>
                  <a:srgbClr val="0083D0"/>
                </a:solidFill>
                <a:latin typeface="Arial"/>
                <a:cs typeface="Arial"/>
              </a:rPr>
              <a:t>PARALLEL</a:t>
            </a:r>
            <a:r>
              <a:rPr sz="1800" b="1" spc="-40" dirty="0">
                <a:solidFill>
                  <a:srgbClr val="0083D0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0083D0"/>
                </a:solidFill>
                <a:latin typeface="Arial"/>
                <a:cs typeface="Arial"/>
              </a:rPr>
              <a:t>DO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797" y="432885"/>
            <a:ext cx="8233186" cy="825866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208279" rIns="0" bIns="0" rtlCol="0">
            <a:spAutoFit/>
          </a:bodyPr>
          <a:lstStyle/>
          <a:p>
            <a:pPr marL="495300">
              <a:lnSpc>
                <a:spcPct val="100000"/>
              </a:lnSpc>
              <a:spcBef>
                <a:spcPts val="1639"/>
              </a:spcBef>
            </a:pPr>
            <a:r>
              <a:rPr sz="4000" dirty="0">
                <a:solidFill>
                  <a:srgbClr val="3B3B3B"/>
                </a:solidFill>
              </a:rPr>
              <a:t>Case Study: Removing </a:t>
            </a:r>
            <a:r>
              <a:rPr sz="4000" spc="-5" dirty="0">
                <a:solidFill>
                  <a:srgbClr val="3B3B3B"/>
                </a:solidFill>
              </a:rPr>
              <a:t>Flow</a:t>
            </a:r>
            <a:r>
              <a:rPr sz="4000" spc="-35" dirty="0">
                <a:solidFill>
                  <a:srgbClr val="3B3B3B"/>
                </a:solidFill>
              </a:rPr>
              <a:t> </a:t>
            </a:r>
            <a:r>
              <a:rPr sz="4000" dirty="0">
                <a:solidFill>
                  <a:srgbClr val="3B3B3B"/>
                </a:solidFill>
              </a:rPr>
              <a:t>Deps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1578984" y="4156486"/>
            <a:ext cx="1817445" cy="1562606"/>
          </a:xfrm>
          <a:prstGeom prst="rect">
            <a:avLst/>
          </a:prstGeom>
        </p:spPr>
        <p:txBody>
          <a:bodyPr vert="horz" wrap="square" lIns="0" tIns="36194" rIns="0" bIns="0" rtlCol="0">
            <a:spAutoFit/>
          </a:bodyPr>
          <a:lstStyle/>
          <a:p>
            <a:pPr marL="12700" marR="810895">
              <a:lnSpc>
                <a:spcPts val="2020"/>
              </a:lnSpc>
              <a:spcBef>
                <a:spcPts val="284"/>
              </a:spcBef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Y[1]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=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X[1]  DO</a:t>
            </a:r>
            <a:r>
              <a:rPr sz="1800" spc="-7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i=2,n,1</a:t>
            </a:r>
            <a:endParaRPr sz="1800">
              <a:latin typeface="Arial"/>
              <a:cs typeface="Arial"/>
            </a:endParaRPr>
          </a:p>
          <a:p>
            <a:pPr marL="203835">
              <a:lnSpc>
                <a:spcPts val="1895"/>
              </a:lnSpc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Y[i]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=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Y[i-1]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+</a:t>
            </a:r>
            <a:r>
              <a:rPr sz="1800" spc="-3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X[i]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ts val="2090"/>
              </a:lnSpc>
            </a:pP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ENDDO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90937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1</a:t>
            </a:r>
            <a:endParaRPr sz="22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102140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1</a:t>
            </a:r>
            <a:endParaRPr sz="2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541291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1</a:t>
            </a:r>
            <a:endParaRPr sz="22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905760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1</a:t>
            </a:r>
            <a:endParaRPr sz="2200">
              <a:latin typeface="Arial"/>
              <a:cs typeface="Arial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1506070" y="2420471"/>
          <a:ext cx="1721224" cy="4840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0306"/>
                <a:gridCol w="430306"/>
                <a:gridCol w="430306"/>
                <a:gridCol w="430306"/>
              </a:tblGrid>
              <a:tr h="4840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9" name="object 9"/>
          <p:cNvSpPr txBox="1"/>
          <p:nvPr/>
        </p:nvSpPr>
        <p:spPr>
          <a:xfrm>
            <a:off x="5033384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1</a:t>
            </a:r>
            <a:endParaRPr sz="22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544587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2</a:t>
            </a:r>
            <a:endParaRPr sz="22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983738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3</a:t>
            </a:r>
            <a:endParaRPr sz="22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348206" y="2526486"/>
            <a:ext cx="146424" cy="3077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2430"/>
              </a:lnSpc>
            </a:pP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4</a:t>
            </a:r>
            <a:endParaRPr sz="2200">
              <a:latin typeface="Arial"/>
              <a:cs typeface="Arial"/>
            </a:endParaRPr>
          </a:p>
        </p:txBody>
      </p:sp>
      <p:graphicFrame>
        <p:nvGraphicFramePr>
          <p:cNvPr id="13" name="object 13"/>
          <p:cNvGraphicFramePr>
            <a:graphicFrameLocks noGrp="1"/>
          </p:cNvGraphicFramePr>
          <p:nvPr/>
        </p:nvGraphicFramePr>
        <p:xfrm>
          <a:off x="4948517" y="2420471"/>
          <a:ext cx="1721224" cy="48409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0306"/>
                <a:gridCol w="430306"/>
                <a:gridCol w="430306"/>
                <a:gridCol w="430306"/>
              </a:tblGrid>
              <a:tr h="48409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4" name="object 14"/>
          <p:cNvSpPr/>
          <p:nvPr/>
        </p:nvSpPr>
        <p:spPr>
          <a:xfrm>
            <a:off x="3657600" y="2420471"/>
            <a:ext cx="860612" cy="242047"/>
          </a:xfrm>
          <a:custGeom>
            <a:avLst/>
            <a:gdLst/>
            <a:ahLst/>
            <a:cxnLst/>
            <a:rect l="l" t="t" r="r" b="b"/>
            <a:pathLst>
              <a:path w="914400" h="228600">
                <a:moveTo>
                  <a:pt x="685800" y="0"/>
                </a:moveTo>
                <a:lnTo>
                  <a:pt x="685800" y="57150"/>
                </a:lnTo>
                <a:lnTo>
                  <a:pt x="0" y="57150"/>
                </a:lnTo>
                <a:lnTo>
                  <a:pt x="0" y="171450"/>
                </a:lnTo>
                <a:lnTo>
                  <a:pt x="685800" y="171450"/>
                </a:lnTo>
                <a:lnTo>
                  <a:pt x="685800" y="228600"/>
                </a:lnTo>
                <a:lnTo>
                  <a:pt x="914400" y="114300"/>
                </a:lnTo>
                <a:lnTo>
                  <a:pt x="685800" y="0"/>
                </a:lnTo>
                <a:close/>
              </a:path>
            </a:pathLst>
          </a:custGeom>
          <a:solidFill>
            <a:srgbClr val="007F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3657600" y="2420471"/>
            <a:ext cx="860612" cy="242047"/>
          </a:xfrm>
          <a:custGeom>
            <a:avLst/>
            <a:gdLst/>
            <a:ahLst/>
            <a:cxnLst/>
            <a:rect l="l" t="t" r="r" b="b"/>
            <a:pathLst>
              <a:path w="914400" h="228600">
                <a:moveTo>
                  <a:pt x="0" y="57150"/>
                </a:moveTo>
                <a:lnTo>
                  <a:pt x="685800" y="57150"/>
                </a:lnTo>
                <a:lnTo>
                  <a:pt x="685800" y="0"/>
                </a:lnTo>
                <a:lnTo>
                  <a:pt x="914400" y="114300"/>
                </a:lnTo>
                <a:lnTo>
                  <a:pt x="685800" y="228600"/>
                </a:lnTo>
                <a:lnTo>
                  <a:pt x="685800" y="171450"/>
                </a:lnTo>
                <a:lnTo>
                  <a:pt x="0" y="171450"/>
                </a:lnTo>
                <a:lnTo>
                  <a:pt x="0" y="5715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718371" y="1268326"/>
            <a:ext cx="6862184" cy="1484381"/>
          </a:xfrm>
          <a:prstGeom prst="rect">
            <a:avLst/>
          </a:prstGeom>
        </p:spPr>
        <p:txBody>
          <a:bodyPr vert="horz" wrap="square" lIns="0" tIns="1847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55"/>
              </a:spcBef>
            </a:pPr>
            <a:r>
              <a:rPr sz="2800" dirty="0">
                <a:solidFill>
                  <a:srgbClr val="3B3B3B"/>
                </a:solidFill>
                <a:latin typeface="Arial"/>
                <a:cs typeface="Arial"/>
              </a:rPr>
              <a:t>Y = </a:t>
            </a:r>
            <a:r>
              <a:rPr sz="2800" spc="-5" dirty="0">
                <a:solidFill>
                  <a:srgbClr val="3B3B3B"/>
                </a:solidFill>
                <a:latin typeface="Arial"/>
                <a:cs typeface="Arial"/>
              </a:rPr>
              <a:t>prefix(X) </a:t>
            </a:r>
            <a:r>
              <a:rPr sz="2800" dirty="0">
                <a:solidFill>
                  <a:srgbClr val="3B3B3B"/>
                </a:solidFill>
                <a:latin typeface="Arial"/>
                <a:cs typeface="Arial"/>
              </a:rPr>
              <a:t>→ </a:t>
            </a:r>
            <a:r>
              <a:rPr sz="2800" spc="-5" dirty="0">
                <a:solidFill>
                  <a:srgbClr val="3B3B3B"/>
                </a:solidFill>
                <a:latin typeface="Arial"/>
                <a:cs typeface="Arial"/>
              </a:rPr>
              <a:t>Y(1) </a:t>
            </a:r>
            <a:r>
              <a:rPr sz="2800" dirty="0">
                <a:solidFill>
                  <a:srgbClr val="3B3B3B"/>
                </a:solidFill>
                <a:latin typeface="Arial"/>
                <a:cs typeface="Arial"/>
              </a:rPr>
              <a:t>= </a:t>
            </a:r>
            <a:r>
              <a:rPr sz="2800" spc="-5" dirty="0">
                <a:solidFill>
                  <a:srgbClr val="3B3B3B"/>
                </a:solidFill>
                <a:latin typeface="Arial"/>
                <a:cs typeface="Arial"/>
              </a:rPr>
              <a:t>X(1); Y(i) </a:t>
            </a:r>
            <a:r>
              <a:rPr sz="2800" dirty="0">
                <a:solidFill>
                  <a:srgbClr val="3B3B3B"/>
                </a:solidFill>
                <a:latin typeface="Arial"/>
                <a:cs typeface="Arial"/>
              </a:rPr>
              <a:t>= </a:t>
            </a:r>
            <a:r>
              <a:rPr sz="2800" spc="-5" dirty="0">
                <a:solidFill>
                  <a:srgbClr val="3B3B3B"/>
                </a:solidFill>
                <a:latin typeface="Arial"/>
                <a:cs typeface="Arial"/>
              </a:rPr>
              <a:t>Y(i-1) </a:t>
            </a:r>
            <a:r>
              <a:rPr sz="2800" dirty="0">
                <a:solidFill>
                  <a:srgbClr val="3B3B3B"/>
                </a:solidFill>
                <a:latin typeface="Arial"/>
                <a:cs typeface="Arial"/>
              </a:rPr>
              <a:t>+</a:t>
            </a:r>
            <a:r>
              <a:rPr sz="2800" spc="-4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2800" spc="-5" dirty="0">
                <a:solidFill>
                  <a:srgbClr val="3B3B3B"/>
                </a:solidFill>
                <a:latin typeface="Arial"/>
                <a:cs typeface="Arial"/>
              </a:rPr>
              <a:t>X(i)</a:t>
            </a:r>
            <a:endParaRPr sz="2800">
              <a:latin typeface="Arial"/>
              <a:cs typeface="Arial"/>
            </a:endParaRPr>
          </a:p>
          <a:p>
            <a:pPr marL="1592580">
              <a:lnSpc>
                <a:spcPct val="100000"/>
              </a:lnSpc>
              <a:spcBef>
                <a:spcPts val="969"/>
              </a:spcBef>
              <a:tabLst>
                <a:tab pos="5269865" algn="l"/>
              </a:tabLst>
            </a:pPr>
            <a:r>
              <a:rPr sz="3000" b="1" baseline="1388" dirty="0">
                <a:solidFill>
                  <a:srgbClr val="004485"/>
                </a:solidFill>
                <a:latin typeface="Arial"/>
                <a:cs typeface="Arial"/>
              </a:rPr>
              <a:t>X	</a:t>
            </a:r>
            <a:r>
              <a:rPr sz="2000" b="1" dirty="0">
                <a:solidFill>
                  <a:srgbClr val="004485"/>
                </a:solidFill>
                <a:latin typeface="Arial"/>
                <a:cs typeface="Arial"/>
              </a:rPr>
              <a:t>Y</a:t>
            </a:r>
            <a:endParaRPr sz="200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578984" y="3642807"/>
            <a:ext cx="1408654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7F00"/>
                </a:solidFill>
                <a:latin typeface="Arial"/>
                <a:cs typeface="Arial"/>
              </a:rPr>
              <a:t>SEQUENTIAL</a:t>
            </a:r>
            <a:endParaRPr sz="18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806278" y="3642807"/>
            <a:ext cx="3022301" cy="229037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007F00"/>
                </a:solidFill>
                <a:latin typeface="Arial"/>
                <a:cs typeface="Arial"/>
              </a:rPr>
              <a:t>PARALLEL</a:t>
            </a:r>
            <a:endParaRPr sz="1800">
              <a:latin typeface="Arial"/>
              <a:cs typeface="Arial"/>
            </a:endParaRPr>
          </a:p>
          <a:p>
            <a:pPr marL="241300">
              <a:lnSpc>
                <a:spcPts val="2085"/>
              </a:lnSpc>
              <a:spcBef>
                <a:spcPts val="1440"/>
              </a:spcBef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Y[1]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=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 X[1]</a:t>
            </a:r>
            <a:endParaRPr sz="1800">
              <a:latin typeface="Arial"/>
              <a:cs typeface="Arial"/>
            </a:endParaRPr>
          </a:p>
          <a:p>
            <a:pPr marL="241300">
              <a:lnSpc>
                <a:spcPts val="2014"/>
              </a:lnSpc>
            </a:pPr>
            <a:r>
              <a:rPr sz="1800" b="1" spc="-5" dirty="0">
                <a:solidFill>
                  <a:srgbClr val="0083D0"/>
                </a:solidFill>
                <a:latin typeface="Arial"/>
                <a:cs typeface="Arial"/>
              </a:rPr>
              <a:t>!$OMP PARALLEL</a:t>
            </a:r>
            <a:r>
              <a:rPr sz="1800" b="1" spc="-15" dirty="0">
                <a:solidFill>
                  <a:srgbClr val="0083D0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0083D0"/>
                </a:solidFill>
                <a:latin typeface="Arial"/>
                <a:cs typeface="Arial"/>
              </a:rPr>
              <a:t>DO</a:t>
            </a:r>
            <a:endParaRPr sz="1800">
              <a:latin typeface="Arial"/>
              <a:cs typeface="Arial"/>
            </a:endParaRPr>
          </a:p>
          <a:p>
            <a:pPr marL="241300">
              <a:lnSpc>
                <a:spcPts val="2014"/>
              </a:lnSpc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DO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i=2,n,1</a:t>
            </a:r>
            <a:endParaRPr sz="1800">
              <a:latin typeface="Arial"/>
              <a:cs typeface="Arial"/>
            </a:endParaRPr>
          </a:p>
          <a:p>
            <a:pPr marL="241300" marR="1056640" indent="191770">
              <a:lnSpc>
                <a:spcPts val="2020"/>
              </a:lnSpc>
              <a:spcBef>
                <a:spcPts val="110"/>
              </a:spcBef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Y[i]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=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Y[i-1]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+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X[i] 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ENDDO</a:t>
            </a:r>
            <a:endParaRPr sz="1800">
              <a:latin typeface="Arial"/>
              <a:cs typeface="Arial"/>
            </a:endParaRPr>
          </a:p>
          <a:p>
            <a:pPr marL="241300">
              <a:lnSpc>
                <a:spcPts val="1964"/>
              </a:lnSpc>
            </a:pPr>
            <a:r>
              <a:rPr sz="1800" b="1" spc="-5" dirty="0">
                <a:solidFill>
                  <a:srgbClr val="0083D0"/>
                </a:solidFill>
                <a:latin typeface="Arial"/>
                <a:cs typeface="Arial"/>
              </a:rPr>
              <a:t>!$OMP END </a:t>
            </a:r>
            <a:r>
              <a:rPr sz="1800" b="1" spc="-10" dirty="0">
                <a:solidFill>
                  <a:srgbClr val="0083D0"/>
                </a:solidFill>
                <a:latin typeface="Arial"/>
                <a:cs typeface="Arial"/>
              </a:rPr>
              <a:t>PARALLEL</a:t>
            </a:r>
            <a:r>
              <a:rPr sz="1800" b="1" spc="-40" dirty="0">
                <a:solidFill>
                  <a:srgbClr val="0083D0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0083D0"/>
                </a:solidFill>
                <a:latin typeface="Arial"/>
                <a:cs typeface="Arial"/>
              </a:rPr>
              <a:t>DO</a:t>
            </a:r>
            <a:endParaRPr sz="180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378823" y="4066390"/>
            <a:ext cx="2100132" cy="2226833"/>
          </a:xfrm>
          <a:custGeom>
            <a:avLst/>
            <a:gdLst/>
            <a:ahLst/>
            <a:cxnLst/>
            <a:rect l="l" t="t" r="r" b="b"/>
            <a:pathLst>
              <a:path w="2231390" h="2103120">
                <a:moveTo>
                  <a:pt x="0" y="0"/>
                </a:moveTo>
                <a:lnTo>
                  <a:pt x="2231390" y="2103120"/>
                </a:lnTo>
              </a:path>
            </a:pathLst>
          </a:custGeom>
          <a:ln w="9129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5341768" y="4036807"/>
            <a:ext cx="2100132" cy="2226833"/>
          </a:xfrm>
          <a:custGeom>
            <a:avLst/>
            <a:gdLst/>
            <a:ahLst/>
            <a:cxnLst/>
            <a:rect l="l" t="t" r="r" b="b"/>
            <a:pathLst>
              <a:path w="2231390" h="2103120">
                <a:moveTo>
                  <a:pt x="0" y="2103120"/>
                </a:moveTo>
                <a:lnTo>
                  <a:pt x="2231390" y="0"/>
                </a:lnTo>
              </a:path>
            </a:pathLst>
          </a:custGeom>
          <a:ln w="91290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2869902" y="5803751"/>
            <a:ext cx="1149275" cy="9977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b="1" spc="-5" dirty="0">
                <a:solidFill>
                  <a:srgbClr val="FF0000"/>
                </a:solidFill>
                <a:latin typeface="Arial"/>
                <a:cs typeface="Arial"/>
              </a:rPr>
              <a:t>W</a:t>
            </a:r>
            <a:r>
              <a:rPr sz="3200" b="1" dirty="0">
                <a:solidFill>
                  <a:srgbClr val="FF0000"/>
                </a:solidFill>
                <a:latin typeface="Arial"/>
                <a:cs typeface="Arial"/>
              </a:rPr>
              <a:t>H</a:t>
            </a:r>
            <a:r>
              <a:rPr sz="3200" b="1" spc="-5" dirty="0">
                <a:solidFill>
                  <a:srgbClr val="FF0000"/>
                </a:solidFill>
                <a:latin typeface="Arial"/>
                <a:cs typeface="Arial"/>
              </a:rPr>
              <a:t>Y?</a:t>
            </a:r>
            <a:endParaRPr sz="3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797" y="432885"/>
            <a:ext cx="8233186" cy="825866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208279" rIns="0" bIns="0" rtlCol="0">
            <a:spAutoFit/>
          </a:bodyPr>
          <a:lstStyle/>
          <a:p>
            <a:pPr marL="495300">
              <a:lnSpc>
                <a:spcPct val="100000"/>
              </a:lnSpc>
              <a:spcBef>
                <a:spcPts val="1639"/>
              </a:spcBef>
            </a:pPr>
            <a:r>
              <a:rPr sz="4000" dirty="0">
                <a:solidFill>
                  <a:srgbClr val="3B3B3B"/>
                </a:solidFill>
              </a:rPr>
              <a:t>Case Study: Removing </a:t>
            </a:r>
            <a:r>
              <a:rPr sz="4000" spc="-5" dirty="0">
                <a:solidFill>
                  <a:srgbClr val="3B3B3B"/>
                </a:solidFill>
              </a:rPr>
              <a:t>Flow</a:t>
            </a:r>
            <a:r>
              <a:rPr sz="4000" spc="-35" dirty="0">
                <a:solidFill>
                  <a:srgbClr val="3B3B3B"/>
                </a:solidFill>
              </a:rPr>
              <a:t> </a:t>
            </a:r>
            <a:r>
              <a:rPr sz="4000" dirty="0">
                <a:solidFill>
                  <a:srgbClr val="3B3B3B"/>
                </a:solidFill>
              </a:rPr>
              <a:t>Deps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503218" y="1484554"/>
            <a:ext cx="3159162" cy="75148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007F00"/>
                </a:solidFill>
                <a:latin typeface="Arial"/>
                <a:cs typeface="Arial"/>
              </a:rPr>
              <a:t>REWRITE</a:t>
            </a:r>
            <a:r>
              <a:rPr sz="2400" b="1" spc="-75" dirty="0">
                <a:solidFill>
                  <a:srgbClr val="007F00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007F00"/>
                </a:solidFill>
                <a:latin typeface="Arial"/>
                <a:cs typeface="Arial"/>
              </a:rPr>
              <a:t>ALGORITHM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18371" y="2587213"/>
            <a:ext cx="6574118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solidFill>
                  <a:srgbClr val="007F00"/>
                </a:solidFill>
                <a:latin typeface="Arial"/>
                <a:cs typeface="Arial"/>
              </a:rPr>
              <a:t>STEP 1: </a:t>
            </a:r>
            <a:r>
              <a:rPr sz="1400" b="1" dirty="0">
                <a:solidFill>
                  <a:srgbClr val="007F00"/>
                </a:solidFill>
                <a:latin typeface="Arial"/>
                <a:cs typeface="Arial"/>
              </a:rPr>
              <a:t>split X </a:t>
            </a:r>
            <a:r>
              <a:rPr sz="1400" b="1" spc="-5" dirty="0">
                <a:solidFill>
                  <a:srgbClr val="007F00"/>
                </a:solidFill>
                <a:latin typeface="Arial"/>
                <a:cs typeface="Arial"/>
              </a:rPr>
              <a:t>among threads; every thread computes </a:t>
            </a:r>
            <a:r>
              <a:rPr sz="1400" b="1" dirty="0">
                <a:solidFill>
                  <a:srgbClr val="007F00"/>
                </a:solidFill>
                <a:latin typeface="Arial"/>
                <a:cs typeface="Arial"/>
              </a:rPr>
              <a:t>its own </a:t>
            </a:r>
            <a:r>
              <a:rPr sz="1400" b="1" spc="-5" dirty="0">
                <a:solidFill>
                  <a:srgbClr val="007F00"/>
                </a:solidFill>
                <a:latin typeface="Arial"/>
                <a:cs typeface="Arial"/>
              </a:rPr>
              <a:t>(partial) prefix</a:t>
            </a:r>
            <a:r>
              <a:rPr sz="1400" b="1" spc="100" dirty="0">
                <a:solidFill>
                  <a:srgbClr val="007F00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007F00"/>
                </a:solidFill>
                <a:latin typeface="Arial"/>
                <a:cs typeface="Arial"/>
              </a:rPr>
              <a:t>sum</a:t>
            </a:r>
            <a:endParaRPr sz="1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18372" y="3541282"/>
            <a:ext cx="7575176" cy="654665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sz="1400" b="1" spc="-5" dirty="0">
                <a:solidFill>
                  <a:srgbClr val="007F00"/>
                </a:solidFill>
                <a:latin typeface="Arial"/>
                <a:cs typeface="Arial"/>
              </a:rPr>
              <a:t>STEP 2: create </a:t>
            </a:r>
            <a:r>
              <a:rPr sz="1400" b="1" dirty="0">
                <a:solidFill>
                  <a:srgbClr val="007F00"/>
                </a:solidFill>
                <a:latin typeface="Arial"/>
                <a:cs typeface="Arial"/>
              </a:rPr>
              <a:t>array T → </a:t>
            </a:r>
            <a:r>
              <a:rPr sz="1400" b="1" spc="-5" dirty="0">
                <a:solidFill>
                  <a:srgbClr val="007F00"/>
                </a:solidFill>
                <a:latin typeface="Arial"/>
                <a:cs typeface="Arial"/>
              </a:rPr>
              <a:t>T[1]=0, </a:t>
            </a:r>
            <a:r>
              <a:rPr sz="1400" b="1" dirty="0">
                <a:solidFill>
                  <a:srgbClr val="007F00"/>
                </a:solidFill>
                <a:latin typeface="Arial"/>
                <a:cs typeface="Arial"/>
              </a:rPr>
              <a:t>T[i] = </a:t>
            </a:r>
            <a:r>
              <a:rPr sz="1400" b="1" spc="-5" dirty="0">
                <a:solidFill>
                  <a:srgbClr val="007F00"/>
                </a:solidFill>
                <a:latin typeface="Arial"/>
                <a:cs typeface="Arial"/>
              </a:rPr>
              <a:t>X[(length/threads)*(i-1)], perform simple prefix sum on</a:t>
            </a:r>
            <a:r>
              <a:rPr sz="1400" b="1" spc="175" dirty="0">
                <a:solidFill>
                  <a:srgbClr val="007F00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07F00"/>
                </a:solidFill>
                <a:latin typeface="Arial"/>
                <a:cs typeface="Arial"/>
              </a:rPr>
              <a:t>T</a:t>
            </a:r>
            <a:endParaRPr sz="1400">
              <a:latin typeface="Arial"/>
              <a:cs typeface="Arial"/>
            </a:endParaRPr>
          </a:p>
          <a:p>
            <a:pPr marR="116839" algn="ctr">
              <a:lnSpc>
                <a:spcPct val="100000"/>
              </a:lnSpc>
              <a:spcBef>
                <a:spcPts val="90"/>
              </a:spcBef>
            </a:pPr>
            <a:r>
              <a:rPr sz="1200" b="1" spc="-5" dirty="0">
                <a:solidFill>
                  <a:srgbClr val="FF0000"/>
                </a:solidFill>
                <a:latin typeface="Arial"/>
                <a:cs typeface="Arial"/>
              </a:rPr>
              <a:t>(will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collects last element </a:t>
            </a:r>
            <a:r>
              <a:rPr sz="1200" b="1" spc="-5" dirty="0">
                <a:solidFill>
                  <a:srgbClr val="FF0000"/>
                </a:solidFill>
                <a:latin typeface="Arial"/>
                <a:cs typeface="Arial"/>
              </a:rPr>
              <a:t>from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every </a:t>
            </a:r>
            <a:r>
              <a:rPr sz="1200" b="1" spc="-5" dirty="0">
                <a:solidFill>
                  <a:srgbClr val="FF0000"/>
                </a:solidFill>
                <a:latin typeface="Arial"/>
                <a:cs typeface="Arial"/>
              </a:rPr>
              <a:t>thread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(except last) </a:t>
            </a:r>
            <a:r>
              <a:rPr sz="1200" b="1" spc="-5" dirty="0">
                <a:solidFill>
                  <a:srgbClr val="FF0000"/>
                </a:solidFill>
                <a:latin typeface="Arial"/>
                <a:cs typeface="Arial"/>
              </a:rPr>
              <a:t>and perform simple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prefix</a:t>
            </a:r>
            <a:r>
              <a:rPr sz="1200" b="1" spc="40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Arial"/>
                <a:cs typeface="Arial"/>
              </a:rPr>
              <a:t>sum)</a:t>
            </a:r>
            <a:endParaRPr sz="120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18371" y="4523589"/>
            <a:ext cx="4356847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solidFill>
                  <a:srgbClr val="007F00"/>
                </a:solidFill>
                <a:latin typeface="Arial"/>
                <a:cs typeface="Arial"/>
              </a:rPr>
              <a:t>STEP 3: every thread adds T[theadid] </a:t>
            </a:r>
            <a:r>
              <a:rPr sz="1400" b="1" dirty="0">
                <a:solidFill>
                  <a:srgbClr val="007F00"/>
                </a:solidFill>
                <a:latin typeface="Arial"/>
                <a:cs typeface="Arial"/>
              </a:rPr>
              <a:t>to </a:t>
            </a:r>
            <a:r>
              <a:rPr sz="1400" b="1" spc="-5" dirty="0">
                <a:solidFill>
                  <a:srgbClr val="007F00"/>
                </a:solidFill>
                <a:latin typeface="Arial"/>
                <a:cs typeface="Arial"/>
              </a:rPr>
              <a:t>all </a:t>
            </a:r>
            <a:r>
              <a:rPr sz="1400" b="1" dirty="0">
                <a:solidFill>
                  <a:srgbClr val="007F00"/>
                </a:solidFill>
                <a:latin typeface="Arial"/>
                <a:cs typeface="Arial"/>
              </a:rPr>
              <a:t>its</a:t>
            </a:r>
            <a:r>
              <a:rPr sz="1400" b="1" spc="65" dirty="0">
                <a:solidFill>
                  <a:srgbClr val="007F00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007F00"/>
                </a:solidFill>
                <a:latin typeface="Arial"/>
                <a:cs typeface="Arial"/>
              </a:rPr>
              <a:t>element</a:t>
            </a:r>
            <a:endParaRPr sz="1400">
              <a:latin typeface="Arial"/>
              <a:cs typeface="Arial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2151529" y="2039918"/>
          <a:ext cx="5163664" cy="2420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2729"/>
                <a:gridCol w="322729"/>
                <a:gridCol w="322729"/>
                <a:gridCol w="322729"/>
                <a:gridCol w="322729"/>
                <a:gridCol w="322729"/>
                <a:gridCol w="322729"/>
                <a:gridCol w="322729"/>
                <a:gridCol w="322729"/>
                <a:gridCol w="322729"/>
                <a:gridCol w="322729"/>
                <a:gridCol w="322729"/>
                <a:gridCol w="322729"/>
                <a:gridCol w="322729"/>
                <a:gridCol w="322729"/>
                <a:gridCol w="322729"/>
              </a:tblGrid>
              <a:tr h="242047">
                <a:tc>
                  <a:txBody>
                    <a:bodyPr/>
                    <a:lstStyle/>
                    <a:p>
                      <a:pPr marL="222885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07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9304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2352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07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9304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2352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07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9304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2352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07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9304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1212028" y="3008106"/>
          <a:ext cx="1292110" cy="2420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3327"/>
                <a:gridCol w="322728"/>
                <a:gridCol w="322729"/>
                <a:gridCol w="323326"/>
              </a:tblGrid>
              <a:tr h="242047">
                <a:tc>
                  <a:txBody>
                    <a:bodyPr/>
                    <a:lstStyle/>
                    <a:p>
                      <a:pPr marL="224154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669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93675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object 9"/>
          <p:cNvGraphicFramePr>
            <a:graphicFrameLocks noGrp="1"/>
          </p:cNvGraphicFramePr>
          <p:nvPr/>
        </p:nvGraphicFramePr>
        <p:xfrm>
          <a:off x="4733365" y="3008106"/>
          <a:ext cx="1290916" cy="2420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2729"/>
                <a:gridCol w="322729"/>
                <a:gridCol w="322729"/>
                <a:gridCol w="322729"/>
              </a:tblGrid>
              <a:tr h="242047">
                <a:tc>
                  <a:txBody>
                    <a:bodyPr/>
                    <a:lstStyle/>
                    <a:p>
                      <a:pPr marL="22352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07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9304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object 10"/>
          <p:cNvGraphicFramePr>
            <a:graphicFrameLocks noGrp="1"/>
          </p:cNvGraphicFramePr>
          <p:nvPr/>
        </p:nvGraphicFramePr>
        <p:xfrm>
          <a:off x="6590852" y="3008106"/>
          <a:ext cx="1292110" cy="2420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3327"/>
                <a:gridCol w="322728"/>
                <a:gridCol w="322729"/>
                <a:gridCol w="323326"/>
              </a:tblGrid>
              <a:tr h="242047">
                <a:tc>
                  <a:txBody>
                    <a:bodyPr/>
                    <a:lstStyle/>
                    <a:p>
                      <a:pPr marL="22479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669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93675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object 11"/>
          <p:cNvGraphicFramePr>
            <a:graphicFrameLocks noGrp="1"/>
          </p:cNvGraphicFramePr>
          <p:nvPr/>
        </p:nvGraphicFramePr>
        <p:xfrm>
          <a:off x="2933251" y="3008106"/>
          <a:ext cx="1292110" cy="2420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3327"/>
                <a:gridCol w="322728"/>
                <a:gridCol w="322729"/>
                <a:gridCol w="323326"/>
              </a:tblGrid>
              <a:tr h="242047">
                <a:tc>
                  <a:txBody>
                    <a:bodyPr/>
                    <a:lstStyle/>
                    <a:p>
                      <a:pPr marL="22479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669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93675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object 12"/>
          <p:cNvGraphicFramePr>
            <a:graphicFrameLocks noGrp="1"/>
          </p:cNvGraphicFramePr>
          <p:nvPr/>
        </p:nvGraphicFramePr>
        <p:xfrm>
          <a:off x="1212028" y="5486400"/>
          <a:ext cx="1292110" cy="2420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3327"/>
                <a:gridCol w="322728"/>
                <a:gridCol w="322729"/>
                <a:gridCol w="323326"/>
              </a:tblGrid>
              <a:tr h="242047">
                <a:tc>
                  <a:txBody>
                    <a:bodyPr/>
                    <a:lstStyle/>
                    <a:p>
                      <a:pPr marL="224154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705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2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669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3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93675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3" name="object 13"/>
          <p:cNvSpPr/>
          <p:nvPr/>
        </p:nvSpPr>
        <p:spPr>
          <a:xfrm>
            <a:off x="2581835" y="3388659"/>
            <a:ext cx="950259" cy="641425"/>
          </a:xfrm>
          <a:custGeom>
            <a:avLst/>
            <a:gdLst/>
            <a:ahLst/>
            <a:cxnLst/>
            <a:rect l="l" t="t" r="r" b="b"/>
            <a:pathLst>
              <a:path w="1009650" h="605789">
                <a:moveTo>
                  <a:pt x="0" y="0"/>
                </a:moveTo>
                <a:lnTo>
                  <a:pt x="1009650" y="605789"/>
                </a:lnTo>
              </a:path>
            </a:pathLst>
          </a:custGeom>
          <a:ln w="3175">
            <a:solidFill>
              <a:srgbClr val="7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501015" y="3977639"/>
            <a:ext cx="156584" cy="137159"/>
          </a:xfrm>
          <a:custGeom>
            <a:avLst/>
            <a:gdLst/>
            <a:ahLst/>
            <a:cxnLst/>
            <a:rect l="l" t="t" r="r" b="b"/>
            <a:pathLst>
              <a:path w="166370" h="129539">
                <a:moveTo>
                  <a:pt x="54610" y="0"/>
                </a:moveTo>
                <a:lnTo>
                  <a:pt x="0" y="92709"/>
                </a:lnTo>
                <a:lnTo>
                  <a:pt x="166370" y="129539"/>
                </a:lnTo>
                <a:lnTo>
                  <a:pt x="54610" y="0"/>
                </a:lnTo>
                <a:close/>
              </a:path>
            </a:pathLst>
          </a:custGeom>
          <a:solidFill>
            <a:srgbClr val="7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087906" y="3388659"/>
            <a:ext cx="0" cy="562087"/>
          </a:xfrm>
          <a:custGeom>
            <a:avLst/>
            <a:gdLst/>
            <a:ahLst/>
            <a:cxnLst/>
            <a:rect l="l" t="t" r="r" b="b"/>
            <a:pathLst>
              <a:path h="530860">
                <a:moveTo>
                  <a:pt x="0" y="0"/>
                </a:moveTo>
                <a:lnTo>
                  <a:pt x="0" y="530860"/>
                </a:lnTo>
              </a:path>
            </a:pathLst>
          </a:custGeom>
          <a:ln w="3175">
            <a:solidFill>
              <a:srgbClr val="7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036508" y="3942678"/>
            <a:ext cx="102795" cy="172122"/>
          </a:xfrm>
          <a:custGeom>
            <a:avLst/>
            <a:gdLst/>
            <a:ahLst/>
            <a:cxnLst/>
            <a:rect l="l" t="t" r="r" b="b"/>
            <a:pathLst>
              <a:path w="109220" h="162560">
                <a:moveTo>
                  <a:pt x="109220" y="0"/>
                </a:moveTo>
                <a:lnTo>
                  <a:pt x="0" y="0"/>
                </a:lnTo>
                <a:lnTo>
                  <a:pt x="54610" y="162560"/>
                </a:lnTo>
                <a:lnTo>
                  <a:pt x="109220" y="0"/>
                </a:lnTo>
                <a:close/>
              </a:path>
            </a:pathLst>
          </a:custGeom>
          <a:solidFill>
            <a:srgbClr val="7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4436932" y="3388659"/>
            <a:ext cx="1372198" cy="661595"/>
          </a:xfrm>
          <a:custGeom>
            <a:avLst/>
            <a:gdLst/>
            <a:ahLst/>
            <a:cxnLst/>
            <a:rect l="l" t="t" r="r" b="b"/>
            <a:pathLst>
              <a:path w="1457960" h="624839">
                <a:moveTo>
                  <a:pt x="1457960" y="0"/>
                </a:moveTo>
                <a:lnTo>
                  <a:pt x="0" y="624839"/>
                </a:lnTo>
              </a:path>
            </a:pathLst>
          </a:custGeom>
          <a:ln w="3175">
            <a:solidFill>
              <a:srgbClr val="7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303059" y="3995121"/>
            <a:ext cx="160169" cy="119679"/>
          </a:xfrm>
          <a:custGeom>
            <a:avLst/>
            <a:gdLst/>
            <a:ahLst/>
            <a:cxnLst/>
            <a:rect l="l" t="t" r="r" b="b"/>
            <a:pathLst>
              <a:path w="170179" h="113029">
                <a:moveTo>
                  <a:pt x="128270" y="0"/>
                </a:moveTo>
                <a:lnTo>
                  <a:pt x="0" y="113029"/>
                </a:lnTo>
                <a:lnTo>
                  <a:pt x="170179" y="99059"/>
                </a:lnTo>
                <a:lnTo>
                  <a:pt x="128270" y="0"/>
                </a:lnTo>
                <a:close/>
              </a:path>
            </a:pathLst>
          </a:custGeom>
          <a:solidFill>
            <a:srgbClr val="7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9" name="object 19"/>
          <p:cNvGraphicFramePr>
            <a:graphicFrameLocks noGrp="1"/>
          </p:cNvGraphicFramePr>
          <p:nvPr/>
        </p:nvGraphicFramePr>
        <p:xfrm>
          <a:off x="3227294" y="4114800"/>
          <a:ext cx="1290916" cy="2420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2729"/>
                <a:gridCol w="322729"/>
                <a:gridCol w="322729"/>
                <a:gridCol w="322729"/>
              </a:tblGrid>
              <a:tr h="242047">
                <a:tc>
                  <a:txBody>
                    <a:bodyPr/>
                    <a:lstStyle/>
                    <a:p>
                      <a:pPr marL="107950">
                        <a:lnSpc>
                          <a:spcPts val="1700"/>
                        </a:lnSpc>
                      </a:pPr>
                      <a:r>
                        <a:rPr sz="19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1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B22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ts val="1700"/>
                        </a:lnSpc>
                      </a:pPr>
                      <a:r>
                        <a:rPr sz="19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B22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ts val="1700"/>
                        </a:lnSpc>
                      </a:pPr>
                      <a:r>
                        <a:rPr sz="19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B22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ts val="1700"/>
                        </a:lnSpc>
                      </a:pPr>
                      <a:r>
                        <a:rPr sz="19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B22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0" name="object 20"/>
          <p:cNvGraphicFramePr>
            <a:graphicFrameLocks noGrp="1"/>
          </p:cNvGraphicFramePr>
          <p:nvPr/>
        </p:nvGraphicFramePr>
        <p:xfrm>
          <a:off x="5271247" y="4114800"/>
          <a:ext cx="1290916" cy="2420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2729"/>
                <a:gridCol w="322729"/>
                <a:gridCol w="322729"/>
                <a:gridCol w="322729"/>
              </a:tblGrid>
              <a:tr h="242047">
                <a:tc>
                  <a:txBody>
                    <a:bodyPr/>
                    <a:lstStyle/>
                    <a:p>
                      <a:pPr marL="107950">
                        <a:lnSpc>
                          <a:spcPts val="1700"/>
                        </a:lnSpc>
                      </a:pPr>
                      <a:r>
                        <a:rPr sz="19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0</a:t>
                      </a:r>
                      <a:endParaRPr sz="1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B22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ts val="1700"/>
                        </a:lnSpc>
                      </a:pPr>
                      <a:r>
                        <a:rPr sz="19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4</a:t>
                      </a:r>
                      <a:endParaRPr sz="1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B22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07950">
                        <a:lnSpc>
                          <a:spcPts val="1700"/>
                        </a:lnSpc>
                      </a:pPr>
                      <a:r>
                        <a:rPr sz="19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B220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4450">
                        <a:lnSpc>
                          <a:spcPts val="1700"/>
                        </a:lnSpc>
                      </a:pPr>
                      <a:r>
                        <a:rPr sz="1900" spc="-5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9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DB220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1" name="object 21"/>
          <p:cNvSpPr/>
          <p:nvPr/>
        </p:nvSpPr>
        <p:spPr>
          <a:xfrm>
            <a:off x="4733365" y="4114800"/>
            <a:ext cx="430306" cy="242047"/>
          </a:xfrm>
          <a:custGeom>
            <a:avLst/>
            <a:gdLst/>
            <a:ahLst/>
            <a:cxnLst/>
            <a:rect l="l" t="t" r="r" b="b"/>
            <a:pathLst>
              <a:path w="457200" h="228600">
                <a:moveTo>
                  <a:pt x="0" y="57150"/>
                </a:moveTo>
                <a:lnTo>
                  <a:pt x="342900" y="57150"/>
                </a:lnTo>
                <a:lnTo>
                  <a:pt x="342900" y="0"/>
                </a:lnTo>
                <a:lnTo>
                  <a:pt x="457200" y="114300"/>
                </a:lnTo>
                <a:lnTo>
                  <a:pt x="342900" y="228600"/>
                </a:lnTo>
                <a:lnTo>
                  <a:pt x="342900" y="171450"/>
                </a:lnTo>
                <a:lnTo>
                  <a:pt x="0" y="171450"/>
                </a:lnTo>
                <a:lnTo>
                  <a:pt x="0" y="5715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2" name="object 22"/>
          <p:cNvGraphicFramePr>
            <a:graphicFrameLocks noGrp="1"/>
          </p:cNvGraphicFramePr>
          <p:nvPr/>
        </p:nvGraphicFramePr>
        <p:xfrm>
          <a:off x="3012141" y="5486400"/>
          <a:ext cx="1290916" cy="24204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2729"/>
                <a:gridCol w="322729"/>
                <a:gridCol w="322729"/>
                <a:gridCol w="322729"/>
              </a:tblGrid>
              <a:tr h="242047">
                <a:tc>
                  <a:txBody>
                    <a:bodyPr/>
                    <a:lstStyle/>
                    <a:p>
                      <a:pPr marL="22352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5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7907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6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87325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7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9304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8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3" name="object 23"/>
          <p:cNvGraphicFramePr>
            <a:graphicFrameLocks noGrp="1"/>
          </p:cNvGraphicFramePr>
          <p:nvPr/>
        </p:nvGraphicFramePr>
        <p:xfrm>
          <a:off x="4869627" y="5486400"/>
          <a:ext cx="1292110" cy="4052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3327"/>
                <a:gridCol w="322728"/>
                <a:gridCol w="322729"/>
                <a:gridCol w="323326"/>
              </a:tblGrid>
              <a:tr h="242047">
                <a:tc>
                  <a:txBody>
                    <a:bodyPr/>
                    <a:lstStyle/>
                    <a:p>
                      <a:pPr marL="22479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9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129539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spc="-5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10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8509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spc="-5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4064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spc="-5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12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4" name="object 24"/>
          <p:cNvGraphicFramePr>
            <a:graphicFrameLocks noGrp="1"/>
          </p:cNvGraphicFramePr>
          <p:nvPr/>
        </p:nvGraphicFramePr>
        <p:xfrm>
          <a:off x="6454588" y="5486400"/>
          <a:ext cx="1445110" cy="4052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0979"/>
                <a:gridCol w="361576"/>
                <a:gridCol w="361576"/>
                <a:gridCol w="360979"/>
              </a:tblGrid>
              <a:tr h="242047">
                <a:tc>
                  <a:txBody>
                    <a:bodyPr/>
                    <a:lstStyle/>
                    <a:p>
                      <a:pPr marL="182245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spc="-5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13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9779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spc="-5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14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6096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spc="-5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15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ts val="1520"/>
                        </a:lnSpc>
                        <a:spcBef>
                          <a:spcPts val="180"/>
                        </a:spcBef>
                      </a:pPr>
                      <a:r>
                        <a:rPr sz="1500" spc="-5" dirty="0">
                          <a:solidFill>
                            <a:srgbClr val="3B3B3B"/>
                          </a:solidFill>
                          <a:latin typeface="Arial"/>
                          <a:cs typeface="Arial"/>
                        </a:rPr>
                        <a:t>16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4205" marB="0">
                    <a:lnL w="3175">
                      <a:solidFill>
                        <a:srgbClr val="000000"/>
                      </a:solidFill>
                      <a:prstDash val="solid"/>
                    </a:lnL>
                    <a:lnR w="3175">
                      <a:solidFill>
                        <a:srgbClr val="000000"/>
                      </a:solidFill>
                      <a:prstDash val="solid"/>
                    </a:lnR>
                    <a:lnT w="3175">
                      <a:solidFill>
                        <a:srgbClr val="000000"/>
                      </a:solidFill>
                      <a:prstDash val="solid"/>
                    </a:lnT>
                    <a:lnB w="3175">
                      <a:solidFill>
                        <a:srgbClr val="000000"/>
                      </a:solidFill>
                      <a:prstDash val="solid"/>
                    </a:lnB>
                    <a:solidFill>
                      <a:srgbClr val="99CC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5" name="object 25"/>
          <p:cNvSpPr txBox="1"/>
          <p:nvPr/>
        </p:nvSpPr>
        <p:spPr>
          <a:xfrm>
            <a:off x="1828800" y="5082988"/>
            <a:ext cx="322729" cy="230832"/>
          </a:xfrm>
          <a:prstGeom prst="rect">
            <a:avLst/>
          </a:prstGeom>
          <a:solidFill>
            <a:srgbClr val="DB2200">
              <a:alpha val="50000"/>
            </a:srgbClr>
          </a:solidFill>
          <a:ln w="317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0005">
              <a:lnSpc>
                <a:spcPts val="1800"/>
              </a:lnSpc>
            </a:pP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+0</a:t>
            </a:r>
            <a:endParaRPr sz="18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550024" y="5082988"/>
            <a:ext cx="322729" cy="230832"/>
          </a:xfrm>
          <a:prstGeom prst="rect">
            <a:avLst/>
          </a:prstGeom>
          <a:solidFill>
            <a:srgbClr val="DB2200">
              <a:alpha val="50000"/>
            </a:srgbClr>
          </a:solidFill>
          <a:ln w="317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0005">
              <a:lnSpc>
                <a:spcPts val="1800"/>
              </a:lnSpc>
            </a:pP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+4</a:t>
            </a:r>
            <a:endParaRPr sz="1800">
              <a:latin typeface="Arial"/>
              <a:cs typeface="Arial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5486400" y="5082988"/>
            <a:ext cx="322729" cy="230832"/>
          </a:xfrm>
          <a:prstGeom prst="rect">
            <a:avLst/>
          </a:prstGeom>
          <a:solidFill>
            <a:srgbClr val="DB2200">
              <a:alpha val="50000"/>
            </a:srgbClr>
          </a:solidFill>
          <a:ln w="317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 marL="40005">
              <a:lnSpc>
                <a:spcPts val="1800"/>
              </a:lnSpc>
            </a:pP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+8</a:t>
            </a:r>
            <a:endParaRPr sz="1800">
              <a:latin typeface="Arial"/>
              <a:cs typeface="Arial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7100047" y="5082988"/>
            <a:ext cx="322729" cy="230832"/>
          </a:xfrm>
          <a:prstGeom prst="rect">
            <a:avLst/>
          </a:prstGeom>
          <a:solidFill>
            <a:srgbClr val="DB2200">
              <a:alpha val="50000"/>
            </a:srgbClr>
          </a:solidFill>
          <a:ln w="3175">
            <a:solidFill>
              <a:srgbClr val="000000"/>
            </a:solidFill>
          </a:ln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800"/>
              </a:lnSpc>
            </a:pP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+1</a:t>
            </a:r>
            <a:endParaRPr sz="1800">
              <a:latin typeface="Arial"/>
              <a:cs typeface="Arial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7312714" y="5031889"/>
            <a:ext cx="144033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2</a:t>
            </a:r>
            <a:endParaRPr sz="1800">
              <a:latin typeface="Arial"/>
              <a:cs typeface="Arial"/>
            </a:endParaRPr>
          </a:p>
        </p:txBody>
      </p:sp>
      <p:sp>
        <p:nvSpPr>
          <p:cNvPr id="30" name="object 30"/>
          <p:cNvSpPr txBox="1"/>
          <p:nvPr/>
        </p:nvSpPr>
        <p:spPr>
          <a:xfrm>
            <a:off x="718371" y="6217919"/>
            <a:ext cx="5564692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solidFill>
                  <a:srgbClr val="007F00"/>
                </a:solidFill>
                <a:latin typeface="Arial"/>
                <a:cs typeface="Arial"/>
              </a:rPr>
              <a:t>STEP 4: Finished; </a:t>
            </a:r>
            <a:r>
              <a:rPr sz="1400" b="1" spc="5" dirty="0">
                <a:solidFill>
                  <a:srgbClr val="007F00"/>
                </a:solidFill>
                <a:latin typeface="Arial"/>
                <a:cs typeface="Arial"/>
              </a:rPr>
              <a:t>we </a:t>
            </a:r>
            <a:r>
              <a:rPr sz="1400" b="1" spc="-5" dirty="0">
                <a:solidFill>
                  <a:srgbClr val="007F00"/>
                </a:solidFill>
                <a:latin typeface="Arial"/>
                <a:cs typeface="Arial"/>
              </a:rPr>
              <a:t>rewrote prefex sum by removing</a:t>
            </a:r>
            <a:r>
              <a:rPr sz="1400" b="1" spc="70" dirty="0">
                <a:solidFill>
                  <a:srgbClr val="007F00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007F00"/>
                </a:solidFill>
                <a:latin typeface="Arial"/>
                <a:cs typeface="Arial"/>
              </a:rPr>
              <a:t>dependencies.</a:t>
            </a:r>
            <a:endParaRPr sz="14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797" y="432885"/>
            <a:ext cx="8233186" cy="825866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208279" rIns="0" bIns="0" rtlCol="0">
            <a:spAutoFit/>
          </a:bodyPr>
          <a:lstStyle/>
          <a:p>
            <a:pPr marL="1316990">
              <a:lnSpc>
                <a:spcPct val="100000"/>
              </a:lnSpc>
              <a:spcBef>
                <a:spcPts val="1639"/>
              </a:spcBef>
            </a:pPr>
            <a:r>
              <a:rPr sz="4000" dirty="0">
                <a:solidFill>
                  <a:srgbClr val="3B3B3B"/>
                </a:solidFill>
              </a:rPr>
              <a:t>Prefix </a:t>
            </a:r>
            <a:r>
              <a:rPr sz="4000" spc="5" dirty="0">
                <a:solidFill>
                  <a:srgbClr val="3B3B3B"/>
                </a:solidFill>
              </a:rPr>
              <a:t>Sum</a:t>
            </a:r>
            <a:r>
              <a:rPr sz="4000" spc="-35" dirty="0">
                <a:solidFill>
                  <a:srgbClr val="3B3B3B"/>
                </a:solidFill>
              </a:rPr>
              <a:t> </a:t>
            </a:r>
            <a:r>
              <a:rPr sz="4000" dirty="0">
                <a:solidFill>
                  <a:srgbClr val="3B3B3B"/>
                </a:solidFill>
              </a:rPr>
              <a:t>Implementation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933524" y="1948478"/>
            <a:ext cx="5188772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How to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implement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the algorithm on the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previous</a:t>
            </a:r>
            <a:r>
              <a:rPr sz="1800" spc="1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slide?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60630" y="3278393"/>
            <a:ext cx="89647" cy="1008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160630" y="3550024"/>
            <a:ext cx="89647" cy="1008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160630" y="3821654"/>
            <a:ext cx="89647" cy="1008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160630" y="4091939"/>
            <a:ext cx="89647" cy="1008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160630" y="4363571"/>
            <a:ext cx="89647" cy="1008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1298089" y="3158713"/>
            <a:ext cx="3940286" cy="209031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2085"/>
              </a:lnSpc>
              <a:spcBef>
                <a:spcPts val="100"/>
              </a:spcBef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Three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separate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steps</a:t>
            </a:r>
            <a:endParaRPr sz="1800">
              <a:latin typeface="Arial"/>
              <a:cs typeface="Arial"/>
            </a:endParaRPr>
          </a:p>
          <a:p>
            <a:pPr marL="12700" marR="401320">
              <a:lnSpc>
                <a:spcPts val="2020"/>
              </a:lnSpc>
              <a:spcBef>
                <a:spcPts val="110"/>
              </a:spcBef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Steps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1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and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3 can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be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done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in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parallel 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Step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2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has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to be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done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sequential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ts val="1895"/>
              </a:lnSpc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Step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1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has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to be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performed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before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step</a:t>
            </a:r>
            <a:r>
              <a:rPr sz="1800" spc="-30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2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ts val="2090"/>
              </a:lnSpc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Step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2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has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to be </a:t>
            </a:r>
            <a:r>
              <a:rPr sz="1800" spc="-10" dirty="0">
                <a:solidFill>
                  <a:srgbClr val="3B3B3B"/>
                </a:solidFill>
                <a:latin typeface="Arial"/>
                <a:cs typeface="Arial"/>
              </a:rPr>
              <a:t>performed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before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step</a:t>
            </a:r>
            <a:r>
              <a:rPr sz="1800" spc="-30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3B3B3B"/>
                </a:solidFill>
                <a:latin typeface="Arial"/>
                <a:cs typeface="Arial"/>
              </a:rPr>
              <a:t>3</a:t>
            </a:r>
            <a:endParaRPr sz="180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42653" y="6422315"/>
            <a:ext cx="2125233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NOTE: exercise</a:t>
            </a:r>
            <a:r>
              <a:rPr sz="1800" spc="-6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1800" spc="-5" dirty="0">
                <a:solidFill>
                  <a:srgbClr val="3B3B3B"/>
                </a:solidFill>
                <a:latin typeface="Arial"/>
                <a:cs typeface="Arial"/>
              </a:rPr>
              <a:t>prefix</a:t>
            </a:r>
            <a:endParaRPr sz="180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300208" y="5552290"/>
            <a:ext cx="572127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FF0000"/>
                </a:solidFill>
                <a:latin typeface="Arial"/>
                <a:cs typeface="Arial"/>
              </a:rPr>
              <a:t>NOTE: For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illustration </a:t>
            </a:r>
            <a:r>
              <a:rPr sz="1200" b="1" spc="-5" dirty="0">
                <a:solidFill>
                  <a:srgbClr val="FF0000"/>
                </a:solidFill>
                <a:latin typeface="Arial"/>
                <a:cs typeface="Arial"/>
              </a:rPr>
              <a:t>purposes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we can assume array </a:t>
            </a:r>
            <a:r>
              <a:rPr sz="1200" b="1" spc="-5" dirty="0">
                <a:solidFill>
                  <a:srgbClr val="FF0000"/>
                </a:solidFill>
                <a:latin typeface="Arial"/>
                <a:cs typeface="Arial"/>
              </a:rPr>
              <a:t>length is multiple </a:t>
            </a:r>
            <a:r>
              <a:rPr sz="1200" b="1" dirty="0">
                <a:solidFill>
                  <a:srgbClr val="FF0000"/>
                </a:solidFill>
                <a:latin typeface="Arial"/>
                <a:cs typeface="Arial"/>
              </a:rPr>
              <a:t>of</a:t>
            </a:r>
            <a:r>
              <a:rPr sz="1200" b="1" spc="7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FF0000"/>
                </a:solidFill>
                <a:latin typeface="Arial"/>
                <a:cs typeface="Arial"/>
              </a:rPr>
              <a:t>#threads</a:t>
            </a:r>
            <a:endParaRPr sz="1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dirty="0"/>
              <a:t>The parallel execution of a loop </a:t>
            </a:r>
            <a:r>
              <a:rPr lang="en-US" sz="3600" dirty="0" smtClean="0"/>
              <a:t>1:</a:t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create a parallel region around the loop, and adjust the loop bounds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#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pragma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omp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parallel</a:t>
            </a:r>
            <a:r>
              <a:rPr lang="en-US" dirty="0" smtClean="0"/>
              <a:t> {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threadnum</a:t>
            </a:r>
            <a:r>
              <a:rPr lang="en-US" dirty="0" smtClean="0"/>
              <a:t> = </a:t>
            </a:r>
            <a:r>
              <a:rPr lang="en-US" dirty="0" err="1" smtClean="0"/>
              <a:t>omp_get_thread_num</a:t>
            </a:r>
            <a:r>
              <a:rPr lang="en-US" dirty="0" smtClean="0"/>
              <a:t>(), </a:t>
            </a:r>
            <a:r>
              <a:rPr lang="en-US" dirty="0" err="1" smtClean="0"/>
              <a:t>numthreads</a:t>
            </a:r>
            <a:r>
              <a:rPr lang="en-US" dirty="0" smtClean="0"/>
              <a:t> = </a:t>
            </a:r>
            <a:r>
              <a:rPr lang="en-US" dirty="0" err="1" smtClean="0"/>
              <a:t>omp_get_num_threads</a:t>
            </a:r>
            <a:r>
              <a:rPr lang="en-US" dirty="0" smtClean="0"/>
              <a:t>(); </a:t>
            </a:r>
            <a:br>
              <a:rPr lang="en-US" dirty="0" smtClean="0"/>
            </a:br>
            <a:r>
              <a:rPr lang="en-US" dirty="0" err="1" smtClean="0"/>
              <a:t>int</a:t>
            </a:r>
            <a:r>
              <a:rPr lang="en-US" dirty="0" smtClean="0"/>
              <a:t> low = N*</a:t>
            </a:r>
            <a:r>
              <a:rPr lang="en-US" dirty="0" err="1" smtClean="0"/>
              <a:t>threadnum</a:t>
            </a:r>
            <a:r>
              <a:rPr lang="en-US" dirty="0" smtClean="0"/>
              <a:t>/</a:t>
            </a:r>
            <a:r>
              <a:rPr lang="en-US" dirty="0" err="1" smtClean="0"/>
              <a:t>numthreads</a:t>
            </a:r>
            <a:r>
              <a:rPr lang="en-US" dirty="0" smtClean="0"/>
              <a:t>; </a:t>
            </a:r>
            <a:br>
              <a:rPr lang="en-US" dirty="0" smtClean="0"/>
            </a:br>
            <a:r>
              <a:rPr lang="en-US" dirty="0" err="1" smtClean="0"/>
              <a:t>int</a:t>
            </a:r>
            <a:r>
              <a:rPr lang="en-US" dirty="0" smtClean="0"/>
              <a:t> high = N*(threadnum+1)/</a:t>
            </a:r>
            <a:r>
              <a:rPr lang="en-US" dirty="0" err="1" smtClean="0"/>
              <a:t>numthreads</a:t>
            </a:r>
            <a:r>
              <a:rPr lang="en-US" dirty="0" smtClean="0"/>
              <a:t>; </a:t>
            </a:r>
            <a:br>
              <a:rPr lang="en-US" dirty="0" smtClean="0"/>
            </a:b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for</a:t>
            </a:r>
            <a:r>
              <a:rPr lang="en-US" dirty="0" smtClean="0"/>
              <a:t> (</a:t>
            </a:r>
            <a:r>
              <a:rPr lang="en-US" dirty="0" err="1" smtClean="0"/>
              <a:t>i</a:t>
            </a:r>
            <a:r>
              <a:rPr lang="en-US" dirty="0" smtClean="0"/>
              <a:t>=low; </a:t>
            </a:r>
            <a:r>
              <a:rPr lang="en-US" dirty="0" err="1" smtClean="0"/>
              <a:t>i</a:t>
            </a:r>
            <a:r>
              <a:rPr lang="en-US" dirty="0" smtClean="0"/>
              <a:t>&lt;high; </a:t>
            </a:r>
            <a:r>
              <a:rPr lang="en-US" dirty="0" err="1" smtClean="0"/>
              <a:t>i</a:t>
            </a:r>
            <a:r>
              <a:rPr lang="en-US" dirty="0" smtClean="0"/>
              <a:t>++) </a:t>
            </a:r>
            <a:br>
              <a:rPr lang="en-US" dirty="0" smtClean="0"/>
            </a:br>
            <a:r>
              <a:rPr lang="en-US" dirty="0" smtClean="0"/>
              <a:t>      // do something with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797" y="432885"/>
            <a:ext cx="8233186" cy="825866"/>
          </a:xfrm>
          <a:prstGeom prst="rect">
            <a:avLst/>
          </a:prstGeom>
          <a:solidFill>
            <a:srgbClr val="99CCFF"/>
          </a:solidFill>
        </p:spPr>
        <p:txBody>
          <a:bodyPr vert="horz" wrap="square" lIns="0" tIns="208279" rIns="0" bIns="0" rtlCol="0">
            <a:spAutoFit/>
          </a:bodyPr>
          <a:lstStyle/>
          <a:p>
            <a:pPr marL="424180">
              <a:lnSpc>
                <a:spcPct val="100000"/>
              </a:lnSpc>
              <a:spcBef>
                <a:spcPts val="1639"/>
              </a:spcBef>
            </a:pPr>
            <a:r>
              <a:rPr sz="4000" dirty="0">
                <a:solidFill>
                  <a:srgbClr val="3B3B3B"/>
                </a:solidFill>
              </a:rPr>
              <a:t>Case Study: Removing Flow</a:t>
            </a:r>
            <a:r>
              <a:rPr sz="4000" spc="-35" dirty="0">
                <a:solidFill>
                  <a:srgbClr val="3B3B3B"/>
                </a:solidFill>
              </a:rPr>
              <a:t> </a:t>
            </a:r>
            <a:r>
              <a:rPr sz="4000" dirty="0">
                <a:solidFill>
                  <a:srgbClr val="3B3B3B"/>
                </a:solidFill>
              </a:rPr>
              <a:t>Deps</a:t>
            </a:r>
            <a:endParaRPr sz="4000"/>
          </a:p>
        </p:txBody>
      </p:sp>
      <p:sp>
        <p:nvSpPr>
          <p:cNvPr id="3" name="object 3"/>
          <p:cNvSpPr txBox="1"/>
          <p:nvPr/>
        </p:nvSpPr>
        <p:spPr>
          <a:xfrm>
            <a:off x="933524" y="1943100"/>
            <a:ext cx="7899699" cy="683520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12700" marR="5080">
              <a:lnSpc>
                <a:spcPts val="2460"/>
              </a:lnSpc>
              <a:spcBef>
                <a:spcPts val="330"/>
              </a:spcBef>
            </a:pPr>
            <a:r>
              <a:rPr sz="2200" spc="-5" dirty="0">
                <a:solidFill>
                  <a:srgbClr val="3B3B3B"/>
                </a:solidFill>
                <a:latin typeface="Arial"/>
                <a:cs typeface="Arial"/>
              </a:rPr>
              <a:t>This Case study showed an example of </a:t>
            </a: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an </a:t>
            </a:r>
            <a:r>
              <a:rPr sz="2200" spc="-5" dirty="0">
                <a:solidFill>
                  <a:srgbClr val="3B3B3B"/>
                </a:solidFill>
                <a:latin typeface="Arial"/>
                <a:cs typeface="Arial"/>
              </a:rPr>
              <a:t>algorithm with real (flow)  dependencies</a:t>
            </a:r>
            <a:endParaRPr sz="22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375783" y="3824342"/>
            <a:ext cx="89647" cy="1008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375783" y="4155141"/>
            <a:ext cx="89647" cy="1008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375783" y="4485939"/>
            <a:ext cx="89647" cy="10085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1513242" y="3667013"/>
            <a:ext cx="6070301" cy="991297"/>
          </a:xfrm>
          <a:prstGeom prst="rect">
            <a:avLst/>
          </a:prstGeom>
        </p:spPr>
        <p:txBody>
          <a:bodyPr vert="horz" wrap="square" lIns="0" tIns="41910" rIns="0" bIns="0" rtlCol="0">
            <a:spAutoFit/>
          </a:bodyPr>
          <a:lstStyle/>
          <a:p>
            <a:pPr marL="26034" marR="5080" indent="-13970">
              <a:lnSpc>
                <a:spcPts val="2460"/>
              </a:lnSpc>
              <a:spcBef>
                <a:spcPts val="330"/>
              </a:spcBef>
            </a:pPr>
            <a:r>
              <a:rPr sz="2200" spc="-10" dirty="0">
                <a:solidFill>
                  <a:srgbClr val="3B3B3B"/>
                </a:solidFill>
                <a:latin typeface="Arial"/>
                <a:cs typeface="Arial"/>
              </a:rPr>
              <a:t>Sometimes </a:t>
            </a:r>
            <a:r>
              <a:rPr sz="2200" spc="-5" dirty="0">
                <a:solidFill>
                  <a:srgbClr val="3B3B3B"/>
                </a:solidFill>
                <a:latin typeface="Arial"/>
                <a:cs typeface="Arial"/>
              </a:rPr>
              <a:t>we can rewrite algorightm to run parallel  Most of </a:t>
            </a:r>
            <a:r>
              <a:rPr sz="2200" dirty="0">
                <a:solidFill>
                  <a:srgbClr val="3B3B3B"/>
                </a:solidFill>
                <a:latin typeface="Arial"/>
                <a:cs typeface="Arial"/>
              </a:rPr>
              <a:t>the </a:t>
            </a:r>
            <a:r>
              <a:rPr sz="2200" spc="-10" dirty="0">
                <a:solidFill>
                  <a:srgbClr val="3B3B3B"/>
                </a:solidFill>
                <a:latin typeface="Arial"/>
                <a:cs typeface="Arial"/>
              </a:rPr>
              <a:t>time </a:t>
            </a:r>
            <a:r>
              <a:rPr sz="2200" spc="-5" dirty="0">
                <a:solidFill>
                  <a:srgbClr val="3B3B3B"/>
                </a:solidFill>
                <a:latin typeface="Arial"/>
                <a:cs typeface="Arial"/>
              </a:rPr>
              <a:t>this is not</a:t>
            </a:r>
            <a:r>
              <a:rPr sz="2200" spc="10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2200" spc="-5" dirty="0">
                <a:solidFill>
                  <a:srgbClr val="3B3B3B"/>
                </a:solidFill>
                <a:latin typeface="Arial"/>
                <a:cs typeface="Arial"/>
              </a:rPr>
              <a:t>trivial</a:t>
            </a:r>
            <a:endParaRPr sz="2200">
              <a:latin typeface="Arial"/>
              <a:cs typeface="Arial"/>
            </a:endParaRPr>
          </a:p>
          <a:p>
            <a:pPr marL="26034">
              <a:lnSpc>
                <a:spcPts val="2410"/>
              </a:lnSpc>
            </a:pPr>
            <a:r>
              <a:rPr sz="2200" spc="-5" dirty="0">
                <a:solidFill>
                  <a:srgbClr val="3B3B3B"/>
                </a:solidFill>
                <a:latin typeface="Arial"/>
                <a:cs typeface="Arial"/>
              </a:rPr>
              <a:t>Speedup much less impressive</a:t>
            </a:r>
            <a:r>
              <a:rPr sz="2200" spc="5" dirty="0">
                <a:solidFill>
                  <a:srgbClr val="3B3B3B"/>
                </a:solidFill>
                <a:latin typeface="Arial"/>
                <a:cs typeface="Arial"/>
              </a:rPr>
              <a:t> </a:t>
            </a:r>
            <a:r>
              <a:rPr sz="2200" spc="-5" dirty="0">
                <a:solidFill>
                  <a:srgbClr val="3B3B3B"/>
                </a:solidFill>
                <a:latin typeface="Arial"/>
                <a:cs typeface="Arial"/>
              </a:rPr>
              <a:t>(often)</a:t>
            </a:r>
            <a:endParaRPr sz="22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Parallelization techniques: Loop peeling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nn-NO" dirty="0" smtClean="0"/>
          </a:p>
          <a:p>
            <a:endParaRPr lang="nn-NO" dirty="0" smtClean="0"/>
          </a:p>
          <a:p>
            <a:endParaRPr lang="nn-NO" dirty="0" smtClean="0"/>
          </a:p>
          <a:p>
            <a:endParaRPr lang="nn-NO" dirty="0" smtClean="0"/>
          </a:p>
          <a:p>
            <a:r>
              <a:rPr lang="nn-NO" dirty="0" smtClean="0"/>
              <a:t>int p </a:t>
            </a:r>
            <a:r>
              <a:rPr lang="nn-NO" dirty="0"/>
              <a:t>=</a:t>
            </a:r>
            <a:r>
              <a:rPr lang="nn-NO" dirty="0" smtClean="0"/>
              <a:t> </a:t>
            </a:r>
            <a:r>
              <a:rPr lang="nn-NO" dirty="0"/>
              <a:t>10</a:t>
            </a:r>
            <a:r>
              <a:rPr lang="nn-NO" dirty="0" smtClean="0"/>
              <a:t>; </a:t>
            </a:r>
            <a:br>
              <a:rPr lang="nn-NO" dirty="0" smtClean="0"/>
            </a:br>
            <a:r>
              <a:rPr lang="nn-NO" b="1" dirty="0" smtClean="0"/>
              <a:t>for</a:t>
            </a:r>
            <a:r>
              <a:rPr lang="nn-NO" dirty="0" smtClean="0"/>
              <a:t> (</a:t>
            </a:r>
            <a:r>
              <a:rPr lang="nn-NO" dirty="0"/>
              <a:t>int</a:t>
            </a:r>
            <a:r>
              <a:rPr lang="nn-NO" dirty="0" smtClean="0"/>
              <a:t> i</a:t>
            </a:r>
            <a:r>
              <a:rPr lang="nn-NO" dirty="0"/>
              <a:t>=0</a:t>
            </a:r>
            <a:r>
              <a:rPr lang="nn-NO" dirty="0" smtClean="0"/>
              <a:t>; i</a:t>
            </a:r>
            <a:r>
              <a:rPr lang="nn-NO" dirty="0"/>
              <a:t>&lt;10</a:t>
            </a:r>
            <a:r>
              <a:rPr lang="nn-NO" dirty="0" smtClean="0"/>
              <a:t>; </a:t>
            </a:r>
            <a:r>
              <a:rPr lang="nn-NO" dirty="0"/>
              <a:t>++</a:t>
            </a:r>
            <a:r>
              <a:rPr lang="nn-NO" dirty="0" smtClean="0"/>
              <a:t>i) { </a:t>
            </a:r>
            <a:br>
              <a:rPr lang="nn-NO" dirty="0" smtClean="0"/>
            </a:br>
            <a:r>
              <a:rPr lang="nn-NO" dirty="0" smtClean="0"/>
              <a:t>      y[i] </a:t>
            </a:r>
            <a:r>
              <a:rPr lang="nn-NO" dirty="0"/>
              <a:t>=</a:t>
            </a:r>
            <a:r>
              <a:rPr lang="nn-NO" dirty="0" smtClean="0"/>
              <a:t> x[i] </a:t>
            </a:r>
            <a:r>
              <a:rPr lang="nn-NO" dirty="0"/>
              <a:t>+</a:t>
            </a:r>
            <a:r>
              <a:rPr lang="nn-NO" dirty="0" smtClean="0"/>
              <a:t> x[p]; </a:t>
            </a:r>
            <a:br>
              <a:rPr lang="nn-NO" dirty="0" smtClean="0"/>
            </a:br>
            <a:r>
              <a:rPr lang="nn-NO" dirty="0" smtClean="0"/>
              <a:t>       p </a:t>
            </a:r>
            <a:r>
              <a:rPr lang="nn-NO" dirty="0"/>
              <a:t>=</a:t>
            </a:r>
            <a:r>
              <a:rPr lang="nn-NO" dirty="0" smtClean="0"/>
              <a:t> i; </a:t>
            </a:r>
            <a:br>
              <a:rPr lang="nn-NO" dirty="0" smtClean="0"/>
            </a:br>
            <a:r>
              <a:rPr lang="nn-NO" dirty="0" smtClean="0"/>
              <a:t>}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533400" y="1219200"/>
            <a:ext cx="861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a small number of early iterations are removed from the loop body and executed separately. 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purpose: remove dependencies created by the early iterations on the remaining iterations, thereby enabling parallelization</a:t>
            </a:r>
            <a:endParaRPr lang="en-US" sz="32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105400" y="3810000"/>
            <a:ext cx="4012060" cy="255454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nn-NO" sz="3200" dirty="0" smtClean="0"/>
              <a:t>y[0] = x[0] + x[10]; </a:t>
            </a:r>
            <a:br>
              <a:rPr lang="nn-NO" sz="3200" dirty="0" smtClean="0"/>
            </a:br>
            <a:r>
              <a:rPr lang="nn-NO" sz="3200" b="1" dirty="0" smtClean="0"/>
              <a:t>for</a:t>
            </a:r>
            <a:r>
              <a:rPr lang="nn-NO" sz="3200" dirty="0" smtClean="0"/>
              <a:t> (int i=1; i&lt;10; ++i) { </a:t>
            </a:r>
            <a:br>
              <a:rPr lang="nn-NO" sz="3200" dirty="0" smtClean="0"/>
            </a:br>
            <a:r>
              <a:rPr lang="nn-NO" sz="3200" dirty="0" smtClean="0"/>
              <a:t>y[i] = x[i] + x[i-1]; </a:t>
            </a:r>
            <a:br>
              <a:rPr lang="nn-NO" sz="3200" dirty="0" smtClean="0"/>
            </a:br>
            <a:r>
              <a:rPr lang="nn-NO" sz="3200" dirty="0" smtClean="0"/>
              <a:t>}</a:t>
            </a:r>
            <a:endParaRPr lang="en-US" sz="3200" dirty="0" smtClean="0"/>
          </a:p>
          <a:p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 peeling</a:t>
            </a:r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838200" y="228600"/>
          <a:ext cx="6096000" cy="317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587500">
                <a:tc>
                  <a:txBody>
                    <a:bodyPr/>
                    <a:lstStyle/>
                    <a:p>
                      <a:r>
                        <a:rPr lang="en-US" dirty="0" smtClean="0"/>
                        <a:t>for (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1;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&lt;= n;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++) { 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a[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] = a[1] + b[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]; }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if (1 &lt;= n) { a[1] = a[1] + b[1]; } for (i = 2; i &lt;= n; i++) { a[i] = a[1] + b[i]; }</a:t>
                      </a:r>
                      <a:endParaRPr lang="en-US" dirty="0"/>
                    </a:p>
                  </a:txBody>
                  <a:tcPr/>
                </a:tc>
              </a:tr>
              <a:tr h="1587500">
                <a:tc>
                  <a:txBody>
                    <a:bodyPr/>
                    <a:lstStyle/>
                    <a:p>
                      <a:r>
                        <a:rPr lang="nn-NO" dirty="0" smtClean="0"/>
                        <a:t>for (i = 1; i &lt;= n; i++) </a:t>
                      </a:r>
                      <a:r>
                        <a:rPr lang="nn-NO" dirty="0" smtClean="0"/>
                        <a:t>{</a:t>
                      </a:r>
                    </a:p>
                    <a:p>
                      <a:r>
                        <a:rPr lang="nn-NO" dirty="0" smtClean="0"/>
                        <a:t> </a:t>
                      </a:r>
                      <a:r>
                        <a:rPr lang="nn-NO" dirty="0" smtClean="0"/>
                        <a:t>a[i] = b[i] + b[wrap]; </a:t>
                      </a:r>
                      <a:endParaRPr lang="nn-NO" dirty="0" smtClean="0"/>
                    </a:p>
                    <a:p>
                      <a:r>
                        <a:rPr lang="nn-NO" dirty="0" smtClean="0"/>
                        <a:t>wrap </a:t>
                      </a:r>
                      <a:r>
                        <a:rPr lang="nn-NO" dirty="0" smtClean="0"/>
                        <a:t>= i; </a:t>
                      </a:r>
                      <a:endParaRPr lang="nn-NO" dirty="0" smtClean="0"/>
                    </a:p>
                    <a:p>
                      <a:r>
                        <a:rPr lang="nn-NO" dirty="0" smtClean="0"/>
                        <a:t>}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if (1 &lt;= n) { a[1] = b[1] + </a:t>
                      </a:r>
                      <a:r>
                        <a:rPr lang="en-US" dirty="0" smtClean="0"/>
                        <a:t>    </a:t>
                      </a:r>
                    </a:p>
                    <a:p>
                      <a:r>
                        <a:rPr lang="en-US" dirty="0" smtClean="0"/>
                        <a:t>      b[wrap</a:t>
                      </a:r>
                      <a:r>
                        <a:rPr lang="en-US" dirty="0" smtClean="0"/>
                        <a:t>]; </a:t>
                      </a:r>
                      <a:endParaRPr lang="en-US" dirty="0" smtClean="0"/>
                    </a:p>
                    <a:p>
                      <a:r>
                        <a:rPr lang="en-US" dirty="0" smtClean="0"/>
                        <a:t>       wrap </a:t>
                      </a:r>
                      <a:r>
                        <a:rPr lang="en-US" dirty="0" smtClean="0"/>
                        <a:t>=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; </a:t>
                      </a:r>
                      <a:r>
                        <a:rPr lang="en-US" dirty="0" smtClean="0"/>
                        <a:t>}</a:t>
                      </a:r>
                    </a:p>
                    <a:p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for (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2;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&lt;= n;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++) { a[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] = b[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] + b[i-1]; }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An example for loop peeling and loop unrolling Â 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183" y="3581400"/>
            <a:ext cx="8919817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 unrolling</a:t>
            </a:r>
            <a:endParaRPr lang="en-US" dirty="0"/>
          </a:p>
        </p:txBody>
      </p:sp>
      <p:sp>
        <p:nvSpPr>
          <p:cNvPr id="3" name="مربع نص 2"/>
          <p:cNvSpPr txBox="1"/>
          <p:nvPr/>
        </p:nvSpPr>
        <p:spPr>
          <a:xfrm>
            <a:off x="762000" y="2133600"/>
            <a:ext cx="337611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for (</a:t>
            </a:r>
            <a:r>
              <a:rPr lang="en-US" sz="2800" dirty="0" err="1" smtClean="0"/>
              <a:t>i</a:t>
            </a:r>
            <a:r>
              <a:rPr lang="en-US" sz="2800" dirty="0" smtClean="0"/>
              <a:t> = 2; </a:t>
            </a:r>
            <a:r>
              <a:rPr lang="en-US" sz="2800" dirty="0" err="1" smtClean="0"/>
              <a:t>i</a:t>
            </a:r>
            <a:r>
              <a:rPr lang="en-US" sz="2800" dirty="0" smtClean="0"/>
              <a:t> &lt;= n; </a:t>
            </a:r>
            <a:r>
              <a:rPr lang="en-US" sz="2800" dirty="0" err="1" smtClean="0"/>
              <a:t>i</a:t>
            </a:r>
            <a:r>
              <a:rPr lang="en-US" sz="2800" dirty="0" smtClean="0"/>
              <a:t>++) { </a:t>
            </a:r>
          </a:p>
          <a:p>
            <a:r>
              <a:rPr lang="en-US" sz="2800" dirty="0" smtClean="0"/>
              <a:t>      a[</a:t>
            </a:r>
            <a:r>
              <a:rPr lang="en-US" sz="2800" dirty="0" err="1" smtClean="0"/>
              <a:t>i</a:t>
            </a:r>
            <a:r>
              <a:rPr lang="en-US" sz="2800" dirty="0" smtClean="0"/>
              <a:t>] = a[i-2] + b[</a:t>
            </a:r>
            <a:r>
              <a:rPr lang="en-US" sz="2800" dirty="0" err="1" smtClean="0"/>
              <a:t>i</a:t>
            </a:r>
            <a:r>
              <a:rPr lang="en-US" sz="2800" dirty="0" smtClean="0"/>
              <a:t>]; </a:t>
            </a:r>
          </a:p>
          <a:p>
            <a:r>
              <a:rPr lang="en-US" sz="2800" dirty="0" smtClean="0"/>
              <a:t>} </a:t>
            </a:r>
            <a:endParaRPr lang="en-US" sz="2800" dirty="0"/>
          </a:p>
        </p:txBody>
      </p:sp>
      <p:sp>
        <p:nvSpPr>
          <p:cNvPr id="4" name="مربع نص 3"/>
          <p:cNvSpPr txBox="1"/>
          <p:nvPr/>
        </p:nvSpPr>
        <p:spPr>
          <a:xfrm>
            <a:off x="4343400" y="3124200"/>
            <a:ext cx="4654864" cy="35394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pt-BR" sz="3200" dirty="0" smtClean="0"/>
              <a:t>for (i = 2; i &lt;= n-1; i = i+2) { </a:t>
            </a:r>
          </a:p>
          <a:p>
            <a:r>
              <a:rPr lang="pt-BR" sz="3200" dirty="0" smtClean="0"/>
              <a:t>    a[i] = a[i-2] + b[i]; </a:t>
            </a:r>
          </a:p>
          <a:p>
            <a:r>
              <a:rPr lang="pt-BR" sz="3200" dirty="0" smtClean="0"/>
              <a:t>    a[i+1] = a[i-1] + b[i+1]; </a:t>
            </a:r>
          </a:p>
          <a:p>
            <a:r>
              <a:rPr lang="pt-BR" sz="3200" dirty="0" smtClean="0"/>
              <a:t>} </a:t>
            </a:r>
          </a:p>
          <a:p>
            <a:r>
              <a:rPr lang="pt-BR" sz="3200" dirty="0" smtClean="0"/>
              <a:t>if (mod(n-2, 2) == 1) { </a:t>
            </a:r>
          </a:p>
          <a:p>
            <a:r>
              <a:rPr lang="pt-BR" sz="3200" dirty="0" smtClean="0"/>
              <a:t>     a[n] = a[n-2] + b[n]; </a:t>
            </a:r>
          </a:p>
          <a:p>
            <a:r>
              <a:rPr lang="pt-BR" sz="3200" dirty="0" smtClean="0"/>
              <a:t>}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عنوان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 unrolling and peeling</a:t>
            </a:r>
            <a:endParaRPr lang="en-US" dirty="0"/>
          </a:p>
        </p:txBody>
      </p:sp>
      <p:sp>
        <p:nvSpPr>
          <p:cNvPr id="3" name="مربع نص 2"/>
          <p:cNvSpPr txBox="1"/>
          <p:nvPr/>
        </p:nvSpPr>
        <p:spPr>
          <a:xfrm>
            <a:off x="152400" y="1600200"/>
            <a:ext cx="337611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for (</a:t>
            </a:r>
            <a:r>
              <a:rPr lang="en-US" sz="2800" dirty="0" err="1" smtClean="0"/>
              <a:t>i</a:t>
            </a:r>
            <a:r>
              <a:rPr lang="en-US" sz="2800" dirty="0" smtClean="0"/>
              <a:t> = 1; </a:t>
            </a:r>
            <a:r>
              <a:rPr lang="en-US" sz="2800" dirty="0" err="1" smtClean="0"/>
              <a:t>i</a:t>
            </a:r>
            <a:r>
              <a:rPr lang="en-US" sz="2800" dirty="0" smtClean="0"/>
              <a:t> &lt;= n; </a:t>
            </a:r>
            <a:r>
              <a:rPr lang="en-US" sz="2800" dirty="0" err="1" smtClean="0"/>
              <a:t>i</a:t>
            </a:r>
            <a:r>
              <a:rPr lang="en-US" sz="2800" dirty="0" smtClean="0"/>
              <a:t>++) { </a:t>
            </a:r>
          </a:p>
          <a:p>
            <a:r>
              <a:rPr lang="en-US" sz="2800" dirty="0" smtClean="0"/>
              <a:t>       a[</a:t>
            </a:r>
            <a:r>
              <a:rPr lang="en-US" sz="2800" dirty="0" err="1" smtClean="0"/>
              <a:t>i</a:t>
            </a:r>
            <a:r>
              <a:rPr lang="en-US" sz="2800" dirty="0" smtClean="0"/>
              <a:t>] = b[</a:t>
            </a:r>
            <a:r>
              <a:rPr lang="en-US" sz="2800" dirty="0" err="1" smtClean="0"/>
              <a:t>i</a:t>
            </a:r>
            <a:r>
              <a:rPr lang="en-US" sz="2800" dirty="0" smtClean="0"/>
              <a:t>] + b[j]; </a:t>
            </a:r>
          </a:p>
          <a:p>
            <a:r>
              <a:rPr lang="en-US" sz="2800" dirty="0" smtClean="0"/>
              <a:t>       c[</a:t>
            </a:r>
            <a:r>
              <a:rPr lang="en-US" sz="2800" dirty="0" err="1" smtClean="0"/>
              <a:t>i</a:t>
            </a:r>
            <a:r>
              <a:rPr lang="en-US" sz="2800" dirty="0" smtClean="0"/>
              <a:t>] = c[j] × b[</a:t>
            </a:r>
            <a:r>
              <a:rPr lang="en-US" sz="2800" dirty="0" err="1" smtClean="0"/>
              <a:t>i</a:t>
            </a:r>
            <a:r>
              <a:rPr lang="en-US" sz="2800" dirty="0" smtClean="0"/>
              <a:t>]; </a:t>
            </a:r>
          </a:p>
          <a:p>
            <a:r>
              <a:rPr lang="en-US" sz="2800" dirty="0" smtClean="0"/>
              <a:t>        j = </a:t>
            </a:r>
            <a:r>
              <a:rPr lang="en-US" sz="2800" dirty="0" err="1" smtClean="0"/>
              <a:t>i</a:t>
            </a:r>
            <a:r>
              <a:rPr lang="en-US" sz="2800" dirty="0" smtClean="0"/>
              <a:t> − wrap; </a:t>
            </a:r>
          </a:p>
          <a:p>
            <a:r>
              <a:rPr lang="en-US" sz="2800" dirty="0" smtClean="0"/>
              <a:t>        wrap = 1; </a:t>
            </a:r>
            <a:br>
              <a:rPr lang="en-US" sz="2800" dirty="0" smtClean="0"/>
            </a:br>
            <a:r>
              <a:rPr lang="en-US" sz="2800" dirty="0" smtClean="0"/>
              <a:t>}</a:t>
            </a:r>
            <a:endParaRPr lang="en-US" sz="2800" dirty="0"/>
          </a:p>
        </p:txBody>
      </p:sp>
      <p:sp>
        <p:nvSpPr>
          <p:cNvPr id="5" name="مربع نص 4"/>
          <p:cNvSpPr txBox="1"/>
          <p:nvPr/>
        </p:nvSpPr>
        <p:spPr>
          <a:xfrm>
            <a:off x="4648200" y="1143000"/>
            <a:ext cx="39624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if (1 &lt;= n) {</a:t>
            </a:r>
            <a:br>
              <a:rPr lang="en-US" sz="2800" dirty="0" smtClean="0"/>
            </a:br>
            <a:r>
              <a:rPr lang="en-US" sz="2800" dirty="0" smtClean="0"/>
              <a:t>     a[1] = b[1] + b[j]; </a:t>
            </a:r>
            <a:br>
              <a:rPr lang="en-US" sz="2800" dirty="0" smtClean="0"/>
            </a:br>
            <a:r>
              <a:rPr lang="en-US" sz="2800" dirty="0" smtClean="0"/>
              <a:t>     c[1] = c[j] × b[1]; </a:t>
            </a:r>
          </a:p>
          <a:p>
            <a:r>
              <a:rPr lang="en-US" sz="2800" dirty="0" smtClean="0"/>
              <a:t>      j = 1 − wrap; </a:t>
            </a:r>
          </a:p>
          <a:p>
            <a:r>
              <a:rPr lang="en-US" sz="2800" dirty="0" smtClean="0"/>
              <a:t>      wrap = 1; </a:t>
            </a:r>
            <a:br>
              <a:rPr lang="en-US" sz="2800" dirty="0" smtClean="0"/>
            </a:br>
            <a:r>
              <a:rPr lang="en-US" sz="2800" dirty="0" smtClean="0"/>
              <a:t>} </a:t>
            </a:r>
          </a:p>
          <a:p>
            <a:r>
              <a:rPr lang="en-US" sz="2800" dirty="0" smtClean="0"/>
              <a:t>if (2 &lt;= n) { </a:t>
            </a:r>
          </a:p>
          <a:p>
            <a:r>
              <a:rPr lang="en-US" sz="2800" dirty="0" smtClean="0"/>
              <a:t>     a[2] = b[2] + b[j]; </a:t>
            </a:r>
          </a:p>
          <a:p>
            <a:r>
              <a:rPr lang="en-US" sz="2800" dirty="0" smtClean="0"/>
              <a:t>     c[2] = c[j] × b[2]; j = 1; } </a:t>
            </a:r>
          </a:p>
          <a:p>
            <a:r>
              <a:rPr lang="en-US" sz="2800" dirty="0" smtClean="0"/>
              <a:t>     for (</a:t>
            </a:r>
            <a:r>
              <a:rPr lang="en-US" sz="2800" dirty="0" err="1" smtClean="0"/>
              <a:t>i</a:t>
            </a:r>
            <a:r>
              <a:rPr lang="en-US" sz="2800" dirty="0" smtClean="0"/>
              <a:t> = 3; </a:t>
            </a:r>
            <a:r>
              <a:rPr lang="en-US" sz="2800" dirty="0" err="1" smtClean="0"/>
              <a:t>i</a:t>
            </a:r>
            <a:r>
              <a:rPr lang="en-US" sz="2800" dirty="0" smtClean="0"/>
              <a:t> &lt;= n; </a:t>
            </a:r>
            <a:r>
              <a:rPr lang="en-US" sz="2800" dirty="0" err="1" smtClean="0"/>
              <a:t>i</a:t>
            </a:r>
            <a:r>
              <a:rPr lang="en-US" sz="2800" dirty="0" smtClean="0"/>
              <a:t>++) { </a:t>
            </a:r>
          </a:p>
          <a:p>
            <a:r>
              <a:rPr lang="en-US" sz="2800" dirty="0" smtClean="0"/>
              <a:t>          a[</a:t>
            </a:r>
            <a:r>
              <a:rPr lang="en-US" sz="2800" dirty="0" err="1" smtClean="0"/>
              <a:t>i</a:t>
            </a:r>
            <a:r>
              <a:rPr lang="en-US" sz="2800" dirty="0" smtClean="0"/>
              <a:t>] = b[</a:t>
            </a:r>
            <a:r>
              <a:rPr lang="en-US" sz="2800" dirty="0" err="1" smtClean="0"/>
              <a:t>i</a:t>
            </a:r>
            <a:r>
              <a:rPr lang="en-US" sz="2800" dirty="0" smtClean="0"/>
              <a:t>] + b[i-2]; </a:t>
            </a:r>
          </a:p>
          <a:p>
            <a:r>
              <a:rPr lang="en-US" sz="2800" dirty="0" smtClean="0"/>
              <a:t>          c[</a:t>
            </a:r>
            <a:r>
              <a:rPr lang="en-US" sz="2800" dirty="0" err="1" smtClean="0"/>
              <a:t>i</a:t>
            </a:r>
            <a:r>
              <a:rPr lang="en-US" sz="2800" dirty="0" smtClean="0"/>
              <a:t>] = c[i-2] × b[</a:t>
            </a:r>
            <a:r>
              <a:rPr lang="en-US" sz="2800" dirty="0" err="1" smtClean="0"/>
              <a:t>i</a:t>
            </a:r>
            <a:r>
              <a:rPr lang="en-US" sz="2800" dirty="0" smtClean="0"/>
              <a:t>]; </a:t>
            </a:r>
            <a:br>
              <a:rPr lang="en-US" sz="2800" dirty="0" smtClean="0"/>
            </a:br>
            <a:r>
              <a:rPr lang="en-US" sz="2800" dirty="0" smtClean="0"/>
              <a:t>      } </a:t>
            </a:r>
            <a:endParaRPr lang="en-US" sz="2800" dirty="0"/>
          </a:p>
        </p:txBody>
      </p:sp>
      <p:cxnSp>
        <p:nvCxnSpPr>
          <p:cNvPr id="7" name="رابط مستقيم 6"/>
          <p:cNvCxnSpPr/>
          <p:nvPr/>
        </p:nvCxnSpPr>
        <p:spPr>
          <a:xfrm>
            <a:off x="3810000" y="1219200"/>
            <a:ext cx="0" cy="5638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Dependence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Data Privatization: Each processor is given a separate version of the private data, so there is no sharing conflict </a:t>
            </a:r>
          </a:p>
          <a:p>
            <a:r>
              <a:rPr lang="en-US" dirty="0" smtClean="0"/>
              <a:t>For(</a:t>
            </a:r>
            <a:r>
              <a:rPr lang="en-US" dirty="0" err="1" smtClean="0"/>
              <a:t>i</a:t>
            </a:r>
            <a:r>
              <a:rPr lang="en-US" dirty="0" smtClean="0"/>
              <a:t>=0;i&lt;</a:t>
            </a:r>
            <a:r>
              <a:rPr lang="en-US" dirty="0" err="1" smtClean="0"/>
              <a:t>n;i</a:t>
            </a:r>
            <a:r>
              <a:rPr lang="en-US" dirty="0" smtClean="0"/>
              <a:t>++){</a:t>
            </a:r>
            <a:br>
              <a:rPr lang="en-US" dirty="0" smtClean="0"/>
            </a:br>
            <a:r>
              <a:rPr lang="en-US" dirty="0" smtClean="0"/>
              <a:t>    t   = A[</a:t>
            </a:r>
            <a:r>
              <a:rPr lang="en-US" dirty="0" err="1" smtClean="0"/>
              <a:t>i</a:t>
            </a:r>
            <a:r>
              <a:rPr lang="en-US" dirty="0" smtClean="0"/>
              <a:t>] + B[</a:t>
            </a:r>
            <a:r>
              <a:rPr lang="en-US" dirty="0" err="1" smtClean="0"/>
              <a:t>i</a:t>
            </a:r>
            <a:r>
              <a:rPr lang="en-US" dirty="0" smtClean="0"/>
              <a:t>];</a:t>
            </a:r>
            <a:br>
              <a:rPr lang="en-US" dirty="0" smtClean="0"/>
            </a:br>
            <a:r>
              <a:rPr lang="en-US" dirty="0" smtClean="0"/>
              <a:t>     C[</a:t>
            </a:r>
            <a:r>
              <a:rPr lang="en-US" dirty="0" err="1" smtClean="0"/>
              <a:t>i</a:t>
            </a:r>
            <a:r>
              <a:rPr lang="en-US" dirty="0" smtClean="0"/>
              <a:t>] = t + t**2;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5" name="مربع نص 4"/>
          <p:cNvSpPr txBox="1"/>
          <p:nvPr/>
        </p:nvSpPr>
        <p:spPr>
          <a:xfrm>
            <a:off x="5715000" y="5257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مربع نص 5"/>
          <p:cNvSpPr txBox="1"/>
          <p:nvPr/>
        </p:nvSpPr>
        <p:spPr>
          <a:xfrm>
            <a:off x="3428346" y="4343400"/>
            <a:ext cx="5563254" cy="26776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/>
              <a:t>#</a:t>
            </a:r>
            <a:r>
              <a:rPr lang="en-US" sz="2800" dirty="0" err="1" smtClean="0"/>
              <a:t>pragma</a:t>
            </a:r>
            <a:r>
              <a:rPr lang="en-US" sz="2800" dirty="0" smtClean="0"/>
              <a:t> </a:t>
            </a:r>
            <a:r>
              <a:rPr lang="en-US" sz="2800" dirty="0" err="1" smtClean="0"/>
              <a:t>omp</a:t>
            </a:r>
            <a:r>
              <a:rPr lang="en-US" sz="2800" dirty="0" smtClean="0"/>
              <a:t> parallel for  private (t);</a:t>
            </a:r>
          </a:p>
          <a:p>
            <a:r>
              <a:rPr lang="en-US" sz="2800" dirty="0" smtClean="0"/>
              <a:t>For(</a:t>
            </a:r>
            <a:r>
              <a:rPr lang="en-US" sz="2800" dirty="0" err="1" smtClean="0"/>
              <a:t>i</a:t>
            </a:r>
            <a:r>
              <a:rPr lang="en-US" sz="2800" dirty="0" smtClean="0"/>
              <a:t>=0;i&lt;</a:t>
            </a:r>
            <a:r>
              <a:rPr lang="en-US" sz="2800" dirty="0" err="1" smtClean="0"/>
              <a:t>n;i</a:t>
            </a:r>
            <a:r>
              <a:rPr lang="en-US" sz="2800" dirty="0" smtClean="0"/>
              <a:t>++){</a:t>
            </a:r>
            <a:br>
              <a:rPr lang="en-US" sz="2800" dirty="0" smtClean="0"/>
            </a:br>
            <a:r>
              <a:rPr lang="en-US" sz="2800" dirty="0" smtClean="0"/>
              <a:t>    t   = A[</a:t>
            </a:r>
            <a:r>
              <a:rPr lang="en-US" sz="2800" dirty="0" err="1" smtClean="0"/>
              <a:t>i</a:t>
            </a:r>
            <a:r>
              <a:rPr lang="en-US" sz="2800" dirty="0" smtClean="0"/>
              <a:t>] + B[</a:t>
            </a:r>
            <a:r>
              <a:rPr lang="en-US" sz="2800" dirty="0" err="1" smtClean="0"/>
              <a:t>i</a:t>
            </a:r>
            <a:r>
              <a:rPr lang="en-US" sz="2800" dirty="0" smtClean="0"/>
              <a:t>];</a:t>
            </a:r>
            <a:br>
              <a:rPr lang="en-US" sz="2800" dirty="0" smtClean="0"/>
            </a:br>
            <a:r>
              <a:rPr lang="en-US" sz="2800" dirty="0" smtClean="0"/>
              <a:t>     C[</a:t>
            </a:r>
            <a:r>
              <a:rPr lang="en-US" sz="2800" dirty="0" err="1" smtClean="0"/>
              <a:t>i</a:t>
            </a:r>
            <a:r>
              <a:rPr lang="en-US" sz="2800" dirty="0" smtClean="0"/>
              <a:t>] = t + t**2;</a:t>
            </a:r>
            <a:br>
              <a:rPr lang="en-US" sz="2800" dirty="0" smtClean="0"/>
            </a:br>
            <a:r>
              <a:rPr lang="en-US" sz="2800" dirty="0" smtClean="0"/>
              <a:t>}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Removing Dependence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Reduction Recognition</a:t>
            </a:r>
          </a:p>
          <a:p>
            <a:r>
              <a:rPr lang="en-US" dirty="0" smtClean="0"/>
              <a:t>Value of sum written in iteration i’-1 is read in iteration </a:t>
            </a:r>
            <a:r>
              <a:rPr lang="en-US" dirty="0" err="1" smtClean="0"/>
              <a:t>i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#</a:t>
            </a:r>
            <a:r>
              <a:rPr lang="en-US" dirty="0" err="1" smtClean="0"/>
              <a:t>pragma</a:t>
            </a:r>
            <a:r>
              <a:rPr lang="en-US" dirty="0" smtClean="0"/>
              <a:t> </a:t>
            </a:r>
            <a:r>
              <a:rPr lang="en-US" dirty="0" err="1" smtClean="0"/>
              <a:t>omp</a:t>
            </a:r>
            <a:r>
              <a:rPr lang="en-US" dirty="0" smtClean="0"/>
              <a:t> parallel for reduction(+:sum)</a:t>
            </a:r>
            <a:br>
              <a:rPr lang="en-US" dirty="0" smtClean="0"/>
            </a:br>
            <a:r>
              <a:rPr lang="en-US" dirty="0" smtClean="0"/>
              <a:t>for(</a:t>
            </a:r>
            <a:r>
              <a:rPr lang="en-US" dirty="0" err="1" smtClean="0"/>
              <a:t>i</a:t>
            </a:r>
            <a:r>
              <a:rPr lang="en-US" dirty="0" smtClean="0"/>
              <a:t>=0;i&lt;</a:t>
            </a:r>
            <a:r>
              <a:rPr lang="en-US" dirty="0" err="1" smtClean="0"/>
              <a:t>n;i</a:t>
            </a:r>
            <a:r>
              <a:rPr lang="en-US" dirty="0" smtClean="0"/>
              <a:t>++){</a:t>
            </a:r>
            <a:br>
              <a:rPr lang="en-US" dirty="0" smtClean="0"/>
            </a:br>
            <a:r>
              <a:rPr lang="en-US" dirty="0" smtClean="0"/>
              <a:t>     ….</a:t>
            </a:r>
            <a:br>
              <a:rPr lang="en-US" dirty="0" smtClean="0"/>
            </a:br>
            <a:r>
              <a:rPr lang="en-US" dirty="0" smtClean="0"/>
              <a:t>     Sum+= A[</a:t>
            </a:r>
            <a:r>
              <a:rPr lang="en-US" dirty="0" err="1" smtClean="0"/>
              <a:t>i</a:t>
            </a:r>
            <a:r>
              <a:rPr lang="en-US" dirty="0" smtClean="0"/>
              <a:t>];</a:t>
            </a:r>
            <a:br>
              <a:rPr lang="en-US" dirty="0" smtClean="0"/>
            </a:br>
            <a:r>
              <a:rPr lang="en-US" dirty="0" smtClean="0"/>
              <a:t>     … </a:t>
            </a:r>
            <a:br>
              <a:rPr lang="en-US" dirty="0" smtClean="0"/>
            </a:br>
            <a:r>
              <a:rPr lang="en-US" dirty="0" smtClean="0"/>
              <a:t>}</a:t>
            </a:r>
          </a:p>
          <a:p>
            <a:r>
              <a:rPr lang="en-US" dirty="0" smtClean="0"/>
              <a:t>Each processor will accumulate partial sums, followed by a combination of these parts at the end of the loop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for Reductions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reduction statements in a loop have the form X=X ⊗ </a:t>
            </a:r>
            <a:r>
              <a:rPr lang="en-US" dirty="0" err="1" smtClean="0"/>
              <a:t>expr</a:t>
            </a:r>
            <a:endParaRPr lang="en-US" dirty="0" smtClean="0"/>
          </a:p>
          <a:p>
            <a:r>
              <a:rPr lang="en-US" dirty="0" smtClean="0"/>
              <a:t>X is either scalar or array</a:t>
            </a:r>
          </a:p>
          <a:p>
            <a:r>
              <a:rPr lang="en-US" dirty="0" smtClean="0"/>
              <a:t>X must not be used in any non-reduction statement in this loop (however, there may be multiple reduction statements for X)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Induction Variable Substitution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Ind</a:t>
            </a:r>
            <a:r>
              <a:rPr lang="en-US" dirty="0" smtClean="0"/>
              <a:t> = k;</a:t>
            </a:r>
            <a:br>
              <a:rPr lang="en-US" dirty="0" smtClean="0"/>
            </a:br>
            <a:r>
              <a:rPr lang="en-US" dirty="0" smtClean="0"/>
              <a:t>for(</a:t>
            </a:r>
            <a:r>
              <a:rPr lang="en-US" dirty="0" err="1" smtClean="0"/>
              <a:t>i</a:t>
            </a:r>
            <a:r>
              <a:rPr lang="en-US" dirty="0" smtClean="0"/>
              <a:t>=0;i&lt;</a:t>
            </a:r>
            <a:r>
              <a:rPr lang="en-US" dirty="0" err="1" smtClean="0"/>
              <a:t>n;i</a:t>
            </a:r>
            <a:r>
              <a:rPr lang="en-US" dirty="0" smtClean="0"/>
              <a:t>++){</a:t>
            </a:r>
            <a:br>
              <a:rPr lang="en-US" dirty="0" smtClean="0"/>
            </a:br>
            <a:r>
              <a:rPr lang="en-US" dirty="0" smtClean="0"/>
              <a:t>     A[</a:t>
            </a:r>
            <a:r>
              <a:rPr lang="en-US" dirty="0" err="1" smtClean="0"/>
              <a:t>ind</a:t>
            </a:r>
            <a:r>
              <a:rPr lang="en-US" dirty="0" smtClean="0"/>
              <a:t>]=B[</a:t>
            </a:r>
            <a:r>
              <a:rPr lang="en-US" dirty="0" err="1" smtClean="0"/>
              <a:t>i</a:t>
            </a:r>
            <a:r>
              <a:rPr lang="en-US" dirty="0" smtClean="0"/>
              <a:t>];</a:t>
            </a:r>
            <a:br>
              <a:rPr lang="en-US" dirty="0" smtClean="0"/>
            </a:br>
            <a:r>
              <a:rPr lang="en-US" dirty="0" smtClean="0"/>
              <a:t>     </a:t>
            </a:r>
            <a:r>
              <a:rPr lang="en-US" dirty="0" err="1" smtClean="0"/>
              <a:t>ind</a:t>
            </a:r>
            <a:r>
              <a:rPr lang="en-US" dirty="0" smtClean="0"/>
              <a:t>+=2;</a:t>
            </a:r>
            <a:br>
              <a:rPr lang="en-US" dirty="0" smtClean="0"/>
            </a:br>
            <a:r>
              <a:rPr lang="en-US" dirty="0" smtClean="0"/>
              <a:t>  }</a:t>
            </a:r>
          </a:p>
          <a:p>
            <a:r>
              <a:rPr lang="en-US" dirty="0" smtClean="0"/>
              <a:t>#</a:t>
            </a:r>
            <a:r>
              <a:rPr lang="en-US" dirty="0" err="1" smtClean="0"/>
              <a:t>pragma</a:t>
            </a:r>
            <a:r>
              <a:rPr lang="en-US" dirty="0" smtClean="0"/>
              <a:t> parallel for</a:t>
            </a:r>
            <a:br>
              <a:rPr lang="en-US" dirty="0" smtClean="0"/>
            </a:br>
            <a:r>
              <a:rPr lang="en-US" dirty="0" smtClean="0"/>
              <a:t> for(</a:t>
            </a:r>
            <a:r>
              <a:rPr lang="en-US" dirty="0" err="1" smtClean="0"/>
              <a:t>i</a:t>
            </a:r>
            <a:r>
              <a:rPr lang="en-US" dirty="0" smtClean="0"/>
              <a:t>=0;i&lt;</a:t>
            </a:r>
            <a:r>
              <a:rPr lang="en-US" dirty="0" err="1" smtClean="0"/>
              <a:t>n;i</a:t>
            </a:r>
            <a:r>
              <a:rPr lang="en-US" dirty="0" smtClean="0"/>
              <a:t>++){ </a:t>
            </a:r>
            <a:br>
              <a:rPr lang="en-US" dirty="0" smtClean="0"/>
            </a:br>
            <a:r>
              <a:rPr lang="en-US" dirty="0" smtClean="0"/>
              <a:t>A[k + 2*</a:t>
            </a:r>
            <a:r>
              <a:rPr lang="en-US" dirty="0" err="1" smtClean="0"/>
              <a:t>i</a:t>
            </a:r>
            <a:r>
              <a:rPr lang="en-US" dirty="0" smtClean="0"/>
              <a:t>] = B[</a:t>
            </a:r>
            <a:r>
              <a:rPr lang="en-US" dirty="0" err="1" smtClean="0"/>
              <a:t>i</a:t>
            </a:r>
            <a:r>
              <a:rPr lang="en-US" dirty="0" smtClean="0"/>
              <a:t>];</a:t>
            </a:r>
            <a:br>
              <a:rPr lang="en-US" dirty="0" smtClean="0"/>
            </a:br>
            <a:r>
              <a:rPr lang="en-US" dirty="0" smtClean="0"/>
              <a:t>}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Rules for Induction Variables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induction statements in a loop nest have the form iv=</a:t>
            </a:r>
            <a:r>
              <a:rPr lang="en-US" dirty="0" err="1" smtClean="0"/>
              <a:t>iv+expr</a:t>
            </a:r>
            <a:r>
              <a:rPr lang="en-US" dirty="0" smtClean="0"/>
              <a:t> or iv=iv*</a:t>
            </a:r>
            <a:r>
              <a:rPr lang="en-US" dirty="0" err="1" smtClean="0"/>
              <a:t>expr</a:t>
            </a:r>
            <a:r>
              <a:rPr lang="en-US" dirty="0" smtClean="0"/>
              <a:t>, where iv is an scalar integer 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expr</a:t>
            </a:r>
            <a:r>
              <a:rPr lang="en-US" dirty="0" smtClean="0"/>
              <a:t> must be loop-invariant or another induction variable (there must not be cyclic relationships among IVs) </a:t>
            </a:r>
          </a:p>
          <a:p>
            <a:r>
              <a:rPr lang="en-US" dirty="0" smtClean="0"/>
              <a:t> iv must not be assigned in a non-induction statement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 more natural option is to use the </a:t>
            </a:r>
            <a:r>
              <a:rPr lang="en-US" dirty="0" smtClean="0"/>
              <a:t>parallel for</a:t>
            </a:r>
            <a:r>
              <a:rPr lang="en-US" dirty="0"/>
              <a:t> </a:t>
            </a:r>
            <a:r>
              <a:rPr lang="en-US" dirty="0" err="1"/>
              <a:t>pragma</a:t>
            </a:r>
            <a:r>
              <a:rPr lang="en-US" dirty="0"/>
              <a:t>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#</a:t>
            </a:r>
            <a:r>
              <a:rPr lang="en-US" dirty="0" err="1" smtClean="0"/>
              <a:t>pragma</a:t>
            </a:r>
            <a:r>
              <a:rPr lang="en-US" dirty="0" smtClean="0"/>
              <a:t> </a:t>
            </a:r>
            <a:r>
              <a:rPr lang="en-US" dirty="0" err="1" smtClean="0"/>
              <a:t>omp</a:t>
            </a:r>
            <a:r>
              <a:rPr lang="en-US" dirty="0" smtClean="0"/>
              <a:t> parallel </a:t>
            </a:r>
            <a:br>
              <a:rPr lang="en-US" dirty="0" smtClean="0"/>
            </a:br>
            <a:r>
              <a:rPr lang="en-US" dirty="0" smtClean="0"/>
              <a:t>#</a:t>
            </a:r>
            <a:r>
              <a:rPr lang="en-US" dirty="0" err="1" smtClean="0"/>
              <a:t>pragma</a:t>
            </a:r>
            <a:r>
              <a:rPr lang="en-US" dirty="0" smtClean="0"/>
              <a:t> </a:t>
            </a:r>
            <a:r>
              <a:rPr lang="en-US" dirty="0" err="1" smtClean="0"/>
              <a:t>omp</a:t>
            </a:r>
            <a:r>
              <a:rPr lang="en-US" dirty="0" smtClean="0"/>
              <a:t> for </a:t>
            </a:r>
            <a:br>
              <a:rPr lang="en-US" dirty="0" smtClean="0"/>
            </a:br>
            <a:r>
              <a:rPr lang="en-US" dirty="0" err="1" smtClean="0"/>
              <a:t>for</a:t>
            </a:r>
            <a:r>
              <a:rPr lang="en-US" dirty="0" smtClean="0"/>
              <a:t> (</a:t>
            </a:r>
            <a:r>
              <a:rPr lang="en-US" dirty="0" err="1" smtClean="0"/>
              <a:t>i</a:t>
            </a:r>
            <a:r>
              <a:rPr lang="en-US" dirty="0" smtClean="0"/>
              <a:t>=0; </a:t>
            </a:r>
            <a:r>
              <a:rPr lang="en-US" dirty="0" err="1" smtClean="0"/>
              <a:t>i</a:t>
            </a:r>
            <a:r>
              <a:rPr lang="en-US" dirty="0" smtClean="0"/>
              <a:t>&lt;N; </a:t>
            </a:r>
            <a:r>
              <a:rPr lang="en-US" dirty="0" err="1" smtClean="0"/>
              <a:t>i</a:t>
            </a:r>
            <a:r>
              <a:rPr lang="en-US" dirty="0" smtClean="0"/>
              <a:t>++) { </a:t>
            </a:r>
            <a:br>
              <a:rPr lang="en-US" dirty="0" smtClean="0"/>
            </a:br>
            <a:r>
              <a:rPr lang="en-US" dirty="0" smtClean="0"/>
              <a:t>	// do something with </a:t>
            </a:r>
            <a:r>
              <a:rPr lang="en-US" dirty="0" err="1" smtClean="0"/>
              <a:t>i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	}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 Interchange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/>
          <a:lstStyle/>
          <a:p>
            <a:r>
              <a:rPr lang="en-US" dirty="0" smtClean="0"/>
              <a:t>Loop interchanging increases (spatial) cache locality through stride-1 references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2525" y="2238375"/>
            <a:ext cx="6838950" cy="461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loop coalescing (a.k.a. loop collapsing)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for ( </a:t>
            </a:r>
            <a:r>
              <a:rPr lang="en-US" dirty="0" err="1" smtClean="0"/>
              <a:t>i</a:t>
            </a:r>
            <a:r>
              <a:rPr lang="en-US" dirty="0" smtClean="0"/>
              <a:t>=0; </a:t>
            </a:r>
            <a:r>
              <a:rPr lang="en-US" dirty="0" err="1" smtClean="0"/>
              <a:t>i</a:t>
            </a:r>
            <a:r>
              <a:rPr lang="en-US" dirty="0" smtClean="0"/>
              <a:t>&lt;N; </a:t>
            </a:r>
            <a:r>
              <a:rPr lang="en-US" dirty="0" err="1" smtClean="0"/>
              <a:t>i</a:t>
            </a:r>
            <a:r>
              <a:rPr lang="en-US" dirty="0" smtClean="0"/>
              <a:t>++ ) </a:t>
            </a:r>
            <a:br>
              <a:rPr lang="en-US" dirty="0" smtClean="0"/>
            </a:br>
            <a:r>
              <a:rPr lang="en-US" dirty="0" smtClean="0"/>
              <a:t>      for ( j=0; j&lt;N; j++ ) </a:t>
            </a:r>
            <a:br>
              <a:rPr lang="en-US" dirty="0" smtClean="0"/>
            </a:br>
            <a:r>
              <a:rPr lang="en-US" dirty="0" smtClean="0"/>
              <a:t>            A[</a:t>
            </a:r>
            <a:r>
              <a:rPr lang="en-US" dirty="0" err="1" smtClean="0"/>
              <a:t>i</a:t>
            </a:r>
            <a:r>
              <a:rPr lang="en-US" dirty="0" smtClean="0"/>
              <a:t>][j] = B[</a:t>
            </a:r>
            <a:r>
              <a:rPr lang="en-US" dirty="0" err="1" smtClean="0"/>
              <a:t>i</a:t>
            </a:r>
            <a:r>
              <a:rPr lang="en-US" dirty="0" smtClean="0"/>
              <a:t>][j] + C[</a:t>
            </a:r>
            <a:r>
              <a:rPr lang="en-US" dirty="0" err="1" smtClean="0"/>
              <a:t>i</a:t>
            </a:r>
            <a:r>
              <a:rPr lang="en-US" dirty="0" smtClean="0"/>
              <a:t>][j];</a:t>
            </a:r>
          </a:p>
          <a:p>
            <a:r>
              <a:rPr lang="en-US" dirty="0" smtClean="0"/>
              <a:t>#</a:t>
            </a:r>
            <a:r>
              <a:rPr lang="en-US" dirty="0" err="1" smtClean="0"/>
              <a:t>pragma</a:t>
            </a:r>
            <a:r>
              <a:rPr lang="en-US" dirty="0" smtClean="0"/>
              <a:t> </a:t>
            </a:r>
            <a:r>
              <a:rPr lang="en-US" dirty="0" err="1" smtClean="0"/>
              <a:t>omp</a:t>
            </a:r>
            <a:r>
              <a:rPr lang="en-US" dirty="0" smtClean="0"/>
              <a:t> for collapse(2) </a:t>
            </a:r>
            <a:br>
              <a:rPr lang="en-US" dirty="0" smtClean="0"/>
            </a:br>
            <a:r>
              <a:rPr lang="en-US" dirty="0" smtClean="0"/>
              <a:t>for ( </a:t>
            </a:r>
            <a:r>
              <a:rPr lang="en-US" dirty="0" err="1" smtClean="0"/>
              <a:t>i</a:t>
            </a:r>
            <a:r>
              <a:rPr lang="en-US" dirty="0" smtClean="0"/>
              <a:t>=0; </a:t>
            </a:r>
            <a:r>
              <a:rPr lang="en-US" dirty="0" err="1" smtClean="0"/>
              <a:t>i</a:t>
            </a:r>
            <a:r>
              <a:rPr lang="en-US" dirty="0" smtClean="0"/>
              <a:t>&lt;;N; </a:t>
            </a:r>
            <a:r>
              <a:rPr lang="en-US" dirty="0" err="1" smtClean="0"/>
              <a:t>i</a:t>
            </a:r>
            <a:r>
              <a:rPr lang="en-US" dirty="0" smtClean="0"/>
              <a:t>++ ) </a:t>
            </a:r>
            <a:br>
              <a:rPr lang="en-US" dirty="0" smtClean="0"/>
            </a:br>
            <a:r>
              <a:rPr lang="en-US" dirty="0" smtClean="0"/>
              <a:t>       for ( j=0; </a:t>
            </a:r>
            <a:r>
              <a:rPr lang="en-US" dirty="0" err="1" smtClean="0"/>
              <a:t>jlt;N</a:t>
            </a:r>
            <a:r>
              <a:rPr lang="en-US" dirty="0" smtClean="0"/>
              <a:t>; j++ ) </a:t>
            </a:r>
            <a:br>
              <a:rPr lang="en-US" dirty="0" smtClean="0"/>
            </a:br>
            <a:r>
              <a:rPr lang="en-US" dirty="0" smtClean="0"/>
              <a:t>             A[</a:t>
            </a:r>
            <a:r>
              <a:rPr lang="en-US" dirty="0" err="1" smtClean="0"/>
              <a:t>i</a:t>
            </a:r>
            <a:r>
              <a:rPr lang="en-US" dirty="0" smtClean="0"/>
              <a:t>][j] = B[</a:t>
            </a:r>
            <a:r>
              <a:rPr lang="en-US" dirty="0" err="1" smtClean="0"/>
              <a:t>i</a:t>
            </a:r>
            <a:r>
              <a:rPr lang="en-US" dirty="0" smtClean="0"/>
              <a:t>][j] + C[</a:t>
            </a:r>
            <a:r>
              <a:rPr lang="en-US" dirty="0" err="1" smtClean="0"/>
              <a:t>i</a:t>
            </a:r>
            <a:r>
              <a:rPr lang="en-US" dirty="0" smtClean="0"/>
              <a:t>][j]</a:t>
            </a:r>
          </a:p>
          <a:p>
            <a:r>
              <a:rPr lang="en-US" dirty="0" smtClean="0"/>
              <a:t>#</a:t>
            </a:r>
            <a:r>
              <a:rPr lang="en-US" dirty="0" err="1" smtClean="0"/>
              <a:t>pragma</a:t>
            </a:r>
            <a:r>
              <a:rPr lang="en-US" dirty="0" smtClean="0"/>
              <a:t> </a:t>
            </a:r>
            <a:r>
              <a:rPr lang="en-US" dirty="0" err="1" smtClean="0"/>
              <a:t>omp</a:t>
            </a:r>
            <a:r>
              <a:rPr lang="en-US" dirty="0" smtClean="0"/>
              <a:t> parallel for </a:t>
            </a:r>
            <a:br>
              <a:rPr lang="en-US" dirty="0" smtClean="0"/>
            </a:br>
            <a:r>
              <a:rPr lang="en-US" dirty="0" err="1" smtClean="0"/>
              <a:t>for</a:t>
            </a:r>
            <a:r>
              <a:rPr lang="en-US" dirty="0" smtClean="0"/>
              <a:t> (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ij</a:t>
            </a:r>
            <a:r>
              <a:rPr lang="en-US" dirty="0" smtClean="0"/>
              <a:t>=0; </a:t>
            </a:r>
            <a:r>
              <a:rPr lang="en-US" dirty="0" err="1" smtClean="0"/>
              <a:t>ij</a:t>
            </a:r>
            <a:r>
              <a:rPr lang="en-US" dirty="0" smtClean="0"/>
              <a:t>&lt;N*N; </a:t>
            </a:r>
            <a:r>
              <a:rPr lang="en-US" dirty="0" err="1" smtClean="0"/>
              <a:t>ij</a:t>
            </a:r>
            <a:r>
              <a:rPr lang="en-US" dirty="0" smtClean="0"/>
              <a:t>++) </a:t>
            </a:r>
            <a:br>
              <a:rPr lang="en-US" dirty="0" smtClean="0"/>
            </a:br>
            <a:r>
              <a:rPr lang="en-US" dirty="0" smtClean="0"/>
              <a:t>   A[</a:t>
            </a:r>
            <a:r>
              <a:rPr lang="en-US" dirty="0" err="1" smtClean="0"/>
              <a:t>ij</a:t>
            </a:r>
            <a:r>
              <a:rPr lang="en-US" dirty="0" smtClean="0"/>
              <a:t>] = B[</a:t>
            </a:r>
            <a:r>
              <a:rPr lang="en-US" dirty="0" err="1" smtClean="0"/>
              <a:t>ij</a:t>
            </a:r>
            <a:r>
              <a:rPr lang="en-US" dirty="0" smtClean="0"/>
              <a:t>]+C[</a:t>
            </a:r>
            <a:r>
              <a:rPr lang="en-US" dirty="0" err="1" smtClean="0"/>
              <a:t>ij</a:t>
            </a:r>
            <a:r>
              <a:rPr lang="en-US" dirty="0" smtClean="0"/>
              <a:t>];</a:t>
            </a:r>
            <a:endParaRPr lang="en-US" dirty="0"/>
          </a:p>
        </p:txBody>
      </p:sp>
      <p:sp>
        <p:nvSpPr>
          <p:cNvPr id="4" name="سحابة 3"/>
          <p:cNvSpPr/>
          <p:nvPr/>
        </p:nvSpPr>
        <p:spPr>
          <a:xfrm>
            <a:off x="6477000" y="4343400"/>
            <a:ext cx="2514600" cy="15240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A[</a:t>
            </a:r>
            <a:r>
              <a:rPr lang="en-US" dirty="0" err="1" smtClean="0"/>
              <a:t>i</a:t>
            </a:r>
            <a:r>
              <a:rPr lang="en-US" dirty="0" smtClean="0"/>
              <a:t>][j]=a[</a:t>
            </a:r>
            <a:r>
              <a:rPr lang="en-US" dirty="0" err="1" smtClean="0"/>
              <a:t>Ni+j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5" name="مربع نص 4"/>
          <p:cNvSpPr txBox="1"/>
          <p:nvPr/>
        </p:nvSpPr>
        <p:spPr>
          <a:xfrm>
            <a:off x="6553200" y="1600200"/>
            <a:ext cx="2209800" cy="20621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Increasing parallel loop granularity</a:t>
            </a:r>
            <a:endParaRPr lang="en-US" sz="3200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324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When you have perfectly nested loops you can collapse inner loops using the </a:t>
            </a:r>
            <a:r>
              <a:rPr lang="en-US" dirty="0" err="1" smtClean="0"/>
              <a:t>OpenMP</a:t>
            </a:r>
            <a:r>
              <a:rPr lang="en-US" dirty="0" smtClean="0"/>
              <a:t> clause collapse(n). Collapsing a loop: </a:t>
            </a:r>
          </a:p>
          <a:p>
            <a:pPr lvl="1"/>
            <a:r>
              <a:rPr lang="en-US" dirty="0" smtClean="0"/>
              <a:t>Loop needs to be perfectly nested </a:t>
            </a:r>
          </a:p>
          <a:p>
            <a:pPr lvl="1"/>
            <a:r>
              <a:rPr lang="en-US" dirty="0" smtClean="0"/>
              <a:t>Loop needs to have rectangular iteration space </a:t>
            </a:r>
          </a:p>
          <a:p>
            <a:pPr lvl="1"/>
            <a:r>
              <a:rPr lang="en-US" dirty="0" smtClean="0"/>
              <a:t>Makes iteration space larger Less synchronization needed than nested parallel loops 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!$OMP PARALLEL DO PRIVATE (</a:t>
            </a:r>
            <a:r>
              <a:rPr lang="en-US" dirty="0" err="1" smtClean="0"/>
              <a:t>i,j</a:t>
            </a:r>
            <a:r>
              <a:rPr lang="en-US" dirty="0" smtClean="0"/>
              <a:t>) COLLAPSE(2) </a:t>
            </a:r>
            <a:br>
              <a:rPr lang="en-US" dirty="0" smtClean="0"/>
            </a:br>
            <a:r>
              <a:rPr lang="en-US" dirty="0" smtClean="0"/>
              <a:t>DO </a:t>
            </a:r>
            <a:r>
              <a:rPr lang="en-US" dirty="0" err="1" smtClean="0"/>
              <a:t>i</a:t>
            </a:r>
            <a:r>
              <a:rPr lang="en-US" dirty="0" smtClean="0"/>
              <a:t> = 1,2 </a:t>
            </a:r>
            <a:br>
              <a:rPr lang="en-US" dirty="0" smtClean="0"/>
            </a:br>
            <a:r>
              <a:rPr lang="en-US" dirty="0" smtClean="0"/>
              <a:t>      DO j=1,2 </a:t>
            </a:r>
            <a:br>
              <a:rPr lang="en-US" dirty="0" smtClean="0"/>
            </a:br>
            <a:r>
              <a:rPr lang="en-US" dirty="0" smtClean="0"/>
              <a:t>          call </a:t>
            </a:r>
            <a:r>
              <a:rPr lang="en-US" dirty="0" err="1" smtClean="0"/>
              <a:t>foo</a:t>
            </a:r>
            <a:r>
              <a:rPr lang="en-US" dirty="0" smtClean="0"/>
              <a:t>(</a:t>
            </a:r>
            <a:r>
              <a:rPr lang="en-US" dirty="0" err="1" smtClean="0"/>
              <a:t>A,i,j</a:t>
            </a:r>
            <a:r>
              <a:rPr lang="en-US" dirty="0" smtClean="0"/>
              <a:t>) </a:t>
            </a:r>
            <a:br>
              <a:rPr lang="en-US" dirty="0" smtClean="0"/>
            </a:br>
            <a:r>
              <a:rPr lang="en-US" dirty="0" smtClean="0"/>
              <a:t>       ENDDO </a:t>
            </a:r>
            <a:br>
              <a:rPr lang="en-US" dirty="0" smtClean="0"/>
            </a:br>
            <a:r>
              <a:rPr lang="en-US" dirty="0" err="1" smtClean="0"/>
              <a:t>ENDDO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!$OMP END PARALLEL DO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 invariant code motion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When a computation in a loop does not change during the dynamic execution of the loop, we can hoist this computation out of the loop to improve execution time performance</a:t>
            </a:r>
          </a:p>
          <a:p>
            <a:r>
              <a:rPr lang="en-US" dirty="0" smtClean="0"/>
              <a:t>for (</a:t>
            </a:r>
            <a:r>
              <a:rPr lang="en-US" dirty="0" err="1" smtClean="0"/>
              <a:t>i</a:t>
            </a:r>
            <a:r>
              <a:rPr lang="en-US" dirty="0" smtClean="0"/>
              <a:t> = 1; </a:t>
            </a:r>
            <a:r>
              <a:rPr lang="en-US" dirty="0" err="1" smtClean="0"/>
              <a:t>i</a:t>
            </a:r>
            <a:r>
              <a:rPr lang="en-US" dirty="0" smtClean="0"/>
              <a:t> &lt;= 100; </a:t>
            </a:r>
            <a:r>
              <a:rPr lang="en-US" dirty="0" err="1" smtClean="0"/>
              <a:t>i</a:t>
            </a:r>
            <a:r>
              <a:rPr lang="en-US" dirty="0" smtClean="0"/>
              <a:t>++) {</a:t>
            </a:r>
            <a:br>
              <a:rPr lang="en-US" dirty="0" smtClean="0"/>
            </a:br>
            <a:r>
              <a:rPr lang="en-US" dirty="0" smtClean="0"/>
              <a:t>        x = a × 100; </a:t>
            </a:r>
            <a:br>
              <a:rPr lang="en-US" dirty="0" smtClean="0"/>
            </a:br>
            <a:r>
              <a:rPr lang="en-US" dirty="0" smtClean="0"/>
              <a:t>         y = y + </a:t>
            </a:r>
            <a:r>
              <a:rPr lang="en-US" dirty="0" err="1" smtClean="0"/>
              <a:t>i</a:t>
            </a:r>
            <a:r>
              <a:rPr lang="en-US" dirty="0" smtClean="0"/>
              <a:t>; </a:t>
            </a:r>
            <a:br>
              <a:rPr lang="en-US" dirty="0" smtClean="0"/>
            </a:br>
            <a:r>
              <a:rPr lang="en-US" dirty="0" smtClean="0"/>
              <a:t>}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4953000" y="3733800"/>
            <a:ext cx="4114800" cy="3046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 = a × 100; </a:t>
            </a:r>
            <a:br>
              <a:rPr lang="en-US" sz="3200" dirty="0" smtClean="0"/>
            </a:br>
            <a:r>
              <a:rPr lang="en-US" sz="3200" dirty="0" smtClean="0"/>
              <a:t>for (</a:t>
            </a:r>
            <a:r>
              <a:rPr lang="en-US" sz="3200" dirty="0" err="1" smtClean="0"/>
              <a:t>i</a:t>
            </a:r>
            <a:r>
              <a:rPr lang="en-US" sz="3200" dirty="0" smtClean="0"/>
              <a:t> = 1; </a:t>
            </a:r>
            <a:r>
              <a:rPr lang="en-US" sz="3200" dirty="0" err="1" smtClean="0"/>
              <a:t>i</a:t>
            </a:r>
            <a:r>
              <a:rPr lang="en-US" sz="3200" dirty="0" smtClean="0"/>
              <a:t> &lt;= 100; </a:t>
            </a:r>
            <a:r>
              <a:rPr lang="en-US" sz="3200" dirty="0" err="1" smtClean="0"/>
              <a:t>i</a:t>
            </a:r>
            <a:r>
              <a:rPr lang="en-US" sz="3200" dirty="0" smtClean="0"/>
              <a:t>++) { </a:t>
            </a:r>
            <a:br>
              <a:rPr lang="en-US" sz="3200" dirty="0" smtClean="0"/>
            </a:br>
            <a:r>
              <a:rPr lang="en-US" sz="3200" dirty="0" smtClean="0"/>
              <a:t>      x = t; </a:t>
            </a:r>
            <a:br>
              <a:rPr lang="en-US" sz="3200" dirty="0" smtClean="0"/>
            </a:br>
            <a:r>
              <a:rPr lang="en-US" sz="3200" dirty="0" smtClean="0"/>
              <a:t>      y = y + </a:t>
            </a:r>
            <a:r>
              <a:rPr lang="en-US" sz="3200" dirty="0" err="1" smtClean="0"/>
              <a:t>i</a:t>
            </a:r>
            <a:r>
              <a:rPr lang="en-US" sz="3200" dirty="0" smtClean="0"/>
              <a:t>; </a:t>
            </a:r>
            <a:br>
              <a:rPr lang="en-US" sz="3200" dirty="0" smtClean="0"/>
            </a:br>
            <a:r>
              <a:rPr lang="en-US" sz="3200" dirty="0" smtClean="0"/>
              <a:t>}</a:t>
            </a:r>
          </a:p>
          <a:p>
            <a:endParaRPr lang="en-US" sz="3200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Loop </a:t>
            </a:r>
            <a:r>
              <a:rPr lang="en-US" dirty="0" err="1" smtClean="0"/>
              <a:t>vectorization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parallelization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Parallell</a:t>
            </a:r>
            <a:r>
              <a:rPr lang="en-US" dirty="0" smtClean="0"/>
              <a:t> loop: all </a:t>
            </a:r>
            <a:r>
              <a:rPr lang="en-US" dirty="0" err="1" smtClean="0"/>
              <a:t>itteration</a:t>
            </a:r>
            <a:r>
              <a:rPr lang="en-US" dirty="0" smtClean="0"/>
              <a:t> can run at the </a:t>
            </a:r>
            <a:r>
              <a:rPr lang="en-US" smtClean="0"/>
              <a:t>same time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76200" y="228600"/>
            <a:ext cx="8229600" cy="4525963"/>
          </a:xfrm>
        </p:spPr>
        <p:txBody>
          <a:bodyPr>
            <a:normAutofit/>
          </a:bodyPr>
          <a:lstStyle/>
          <a:p>
            <a:r>
              <a:rPr lang="en-US" sz="2600" dirty="0" smtClean="0"/>
              <a:t>#</a:t>
            </a:r>
            <a:r>
              <a:rPr lang="en-US" sz="2600" dirty="0" err="1" smtClean="0"/>
              <a:t>pragma</a:t>
            </a:r>
            <a:r>
              <a:rPr lang="en-US" sz="2600" dirty="0" smtClean="0"/>
              <a:t> </a:t>
            </a:r>
            <a:r>
              <a:rPr lang="en-US" sz="2600" dirty="0" err="1" smtClean="0"/>
              <a:t>omp</a:t>
            </a:r>
            <a:r>
              <a:rPr lang="en-US" sz="2600" dirty="0" smtClean="0"/>
              <a:t> parallel { </a:t>
            </a:r>
          </a:p>
          <a:p>
            <a:pPr>
              <a:buNone/>
            </a:pPr>
            <a:r>
              <a:rPr lang="en-US" sz="2600" dirty="0" smtClean="0"/>
              <a:t>        code1(); </a:t>
            </a:r>
          </a:p>
          <a:p>
            <a:pPr>
              <a:buNone/>
            </a:pPr>
            <a:r>
              <a:rPr lang="en-US" sz="2600" dirty="0" smtClean="0"/>
              <a:t>         #</a:t>
            </a:r>
            <a:r>
              <a:rPr lang="en-US" sz="2600" dirty="0" err="1" smtClean="0"/>
              <a:t>pragma</a:t>
            </a:r>
            <a:r>
              <a:rPr lang="en-US" sz="2600" dirty="0" smtClean="0"/>
              <a:t> </a:t>
            </a:r>
            <a:r>
              <a:rPr lang="en-US" sz="2600" dirty="0" err="1" smtClean="0"/>
              <a:t>omp</a:t>
            </a:r>
            <a:r>
              <a:rPr lang="en-US" sz="2600" dirty="0" smtClean="0"/>
              <a:t> for </a:t>
            </a:r>
          </a:p>
          <a:p>
            <a:pPr>
              <a:buNone/>
            </a:pPr>
            <a:r>
              <a:rPr lang="en-US" sz="2600" dirty="0" smtClean="0"/>
              <a:t>          for (</a:t>
            </a:r>
            <a:r>
              <a:rPr lang="en-US" sz="2600" dirty="0" err="1" smtClean="0"/>
              <a:t>i</a:t>
            </a:r>
            <a:r>
              <a:rPr lang="en-US" sz="2600" dirty="0" smtClean="0"/>
              <a:t>=1; </a:t>
            </a:r>
            <a:r>
              <a:rPr lang="en-US" sz="2600" dirty="0" err="1" smtClean="0"/>
              <a:t>i</a:t>
            </a:r>
            <a:r>
              <a:rPr lang="en-US" sz="2600" dirty="0" smtClean="0"/>
              <a:t>&lt;=4*N; </a:t>
            </a:r>
            <a:r>
              <a:rPr lang="en-US" sz="2600" dirty="0" err="1" smtClean="0"/>
              <a:t>i</a:t>
            </a:r>
            <a:r>
              <a:rPr lang="en-US" sz="2600" dirty="0" smtClean="0"/>
              <a:t>++) { </a:t>
            </a:r>
          </a:p>
          <a:p>
            <a:pPr>
              <a:buNone/>
            </a:pPr>
            <a:r>
              <a:rPr lang="en-US" sz="2600" dirty="0" smtClean="0"/>
              <a:t>               code2(); </a:t>
            </a:r>
          </a:p>
          <a:p>
            <a:pPr>
              <a:buNone/>
            </a:pPr>
            <a:r>
              <a:rPr lang="en-US" sz="2600" dirty="0"/>
              <a:t> </a:t>
            </a:r>
            <a:r>
              <a:rPr lang="en-US" sz="2600" dirty="0" smtClean="0"/>
              <a:t>           } </a:t>
            </a:r>
          </a:p>
          <a:p>
            <a:pPr>
              <a:buNone/>
            </a:pPr>
            <a:r>
              <a:rPr lang="en-US" sz="2600" dirty="0" smtClean="0"/>
              <a:t>            code3(); </a:t>
            </a:r>
          </a:p>
          <a:p>
            <a:pPr>
              <a:buNone/>
            </a:pPr>
            <a:r>
              <a:rPr lang="en-US" sz="2600" dirty="0" smtClean="0"/>
              <a:t>}</a:t>
            </a:r>
            <a:endParaRPr lang="en-US" sz="2600" dirty="0"/>
          </a:p>
        </p:txBody>
      </p:sp>
      <p:pic>
        <p:nvPicPr>
          <p:cNvPr id="1026" name="Picture 2" descr="http://pages.tacc.utexas.edu/~eijkhout/pcse/html/graphics/parallel-do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215539"/>
            <a:ext cx="5791200" cy="5566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 ray tracing program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for</a:t>
            </a:r>
            <a:r>
              <a:rPr lang="en-US" sz="2800" b="1" dirty="0"/>
              <a:t>(</a:t>
            </a:r>
            <a:r>
              <a:rPr lang="en-US" sz="2800" dirty="0" err="1"/>
              <a:t>int</a:t>
            </a:r>
            <a:r>
              <a:rPr lang="en-US" sz="2800" dirty="0" smtClean="0"/>
              <a:t> x</a:t>
            </a:r>
            <a:r>
              <a:rPr lang="en-US" sz="2800" b="1" dirty="0"/>
              <a:t>=</a:t>
            </a:r>
            <a:r>
              <a:rPr lang="en-US" sz="2800" dirty="0"/>
              <a:t>0</a:t>
            </a:r>
            <a:r>
              <a:rPr lang="en-US" sz="2800" b="1" dirty="0"/>
              <a:t>;</a:t>
            </a:r>
            <a:r>
              <a:rPr lang="en-US" sz="2800" dirty="0" smtClean="0"/>
              <a:t> x</a:t>
            </a:r>
            <a:r>
              <a:rPr lang="en-US" sz="2800" b="1" dirty="0"/>
              <a:t> &lt;</a:t>
            </a:r>
            <a:r>
              <a:rPr lang="en-US" sz="2800" dirty="0" smtClean="0"/>
              <a:t> width</a:t>
            </a:r>
            <a:r>
              <a:rPr lang="en-US" sz="2800" b="1" dirty="0"/>
              <a:t>;</a:t>
            </a:r>
            <a:r>
              <a:rPr lang="en-US" sz="2800" dirty="0" smtClean="0"/>
              <a:t> x</a:t>
            </a:r>
            <a:r>
              <a:rPr lang="en-US" sz="2800" b="1" dirty="0"/>
              <a:t>++) {</a:t>
            </a:r>
            <a:r>
              <a:rPr lang="en-US" sz="2800" dirty="0"/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     for</a:t>
            </a:r>
            <a:r>
              <a:rPr lang="en-US" sz="2800" b="1" dirty="0" smtClean="0"/>
              <a:t>(</a:t>
            </a:r>
            <a:r>
              <a:rPr lang="en-US" sz="2800" dirty="0" err="1" smtClean="0"/>
              <a:t>int</a:t>
            </a:r>
            <a:r>
              <a:rPr lang="en-US" sz="2800" dirty="0" smtClean="0"/>
              <a:t> y</a:t>
            </a:r>
            <a:r>
              <a:rPr lang="en-US" sz="2800" b="1" dirty="0"/>
              <a:t>=</a:t>
            </a:r>
            <a:r>
              <a:rPr lang="en-US" sz="2800" dirty="0"/>
              <a:t>0</a:t>
            </a:r>
            <a:r>
              <a:rPr lang="en-US" sz="2800" b="1" dirty="0"/>
              <a:t>;</a:t>
            </a:r>
            <a:r>
              <a:rPr lang="en-US" sz="2800" dirty="0" smtClean="0"/>
              <a:t> y</a:t>
            </a:r>
            <a:r>
              <a:rPr lang="en-US" sz="2800" b="1" dirty="0"/>
              <a:t> &lt;</a:t>
            </a:r>
            <a:r>
              <a:rPr lang="en-US" sz="2800" dirty="0" smtClean="0"/>
              <a:t> height</a:t>
            </a:r>
            <a:r>
              <a:rPr lang="en-US" sz="2800" b="1" dirty="0"/>
              <a:t>;</a:t>
            </a:r>
            <a:r>
              <a:rPr lang="en-US" sz="2800" dirty="0" smtClean="0"/>
              <a:t> y</a:t>
            </a:r>
            <a:r>
              <a:rPr lang="en-US" sz="2800" b="1" dirty="0"/>
              <a:t>++) {</a:t>
            </a:r>
            <a:r>
              <a:rPr lang="en-US" sz="2800" dirty="0" smtClean="0"/>
              <a:t>        </a:t>
            </a:r>
            <a:br>
              <a:rPr lang="en-US" sz="2800" dirty="0" smtClean="0"/>
            </a:br>
            <a:r>
              <a:rPr lang="en-US" sz="2800" dirty="0" smtClean="0"/>
              <a:t>            </a:t>
            </a:r>
            <a:r>
              <a:rPr lang="en-US" sz="2800" dirty="0" err="1" smtClean="0"/>
              <a:t>finalImage</a:t>
            </a:r>
            <a:r>
              <a:rPr lang="en-US" sz="2800" b="1" dirty="0" smtClean="0"/>
              <a:t>[</a:t>
            </a:r>
            <a:r>
              <a:rPr lang="en-US" sz="2800" dirty="0" smtClean="0"/>
              <a:t>x</a:t>
            </a:r>
            <a:r>
              <a:rPr lang="en-US" sz="2800" b="1" dirty="0"/>
              <a:t>][</a:t>
            </a:r>
            <a:r>
              <a:rPr lang="en-US" sz="2800" dirty="0" smtClean="0"/>
              <a:t>y</a:t>
            </a:r>
            <a:r>
              <a:rPr lang="en-US" sz="2800" b="1" dirty="0"/>
              <a:t>] =</a:t>
            </a:r>
            <a:r>
              <a:rPr lang="en-US" sz="2800" dirty="0" smtClean="0"/>
              <a:t> </a:t>
            </a:r>
            <a:r>
              <a:rPr lang="en-US" sz="2800" dirty="0" err="1" smtClean="0"/>
              <a:t>RenderPixel</a:t>
            </a:r>
            <a:r>
              <a:rPr lang="en-US" sz="2800" b="1" dirty="0"/>
              <a:t>(</a:t>
            </a:r>
            <a:r>
              <a:rPr lang="en-US" sz="2800" dirty="0" err="1" smtClean="0"/>
              <a:t>x</a:t>
            </a:r>
            <a:r>
              <a:rPr lang="en-US" sz="2800" b="1" dirty="0" err="1"/>
              <a:t>,</a:t>
            </a:r>
            <a:r>
              <a:rPr lang="en-US" sz="2800" dirty="0" err="1" smtClean="0"/>
              <a:t>y</a:t>
            </a:r>
            <a:r>
              <a:rPr lang="en-US" sz="2800" b="1" dirty="0" smtClean="0"/>
              <a:t>, &amp;</a:t>
            </a:r>
            <a:r>
              <a:rPr lang="en-US" sz="2800" dirty="0" smtClean="0"/>
              <a:t>Data</a:t>
            </a:r>
            <a:r>
              <a:rPr lang="en-US" sz="2800" b="1" dirty="0"/>
              <a:t>); </a:t>
            </a:r>
            <a:br>
              <a:rPr lang="en-US" sz="2800" b="1" dirty="0"/>
            </a:br>
            <a:r>
              <a:rPr lang="en-US" sz="2800" b="1" dirty="0" smtClean="0"/>
              <a:t>        }</a:t>
            </a:r>
            <a:br>
              <a:rPr lang="en-US" sz="2800" b="1" dirty="0" smtClean="0"/>
            </a:br>
            <a:r>
              <a:rPr lang="en-US" sz="2800" b="1" dirty="0" smtClean="0"/>
              <a:t> }</a:t>
            </a:r>
          </a:p>
          <a:p>
            <a:r>
              <a:rPr lang="en-US" sz="2800" dirty="0"/>
              <a:t>the calculation for each pixel is completely separate from the calculation of any other pixel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Step1: add </a:t>
            </a:r>
            <a:r>
              <a:rPr lang="en-US" dirty="0" err="1" smtClean="0"/>
              <a:t>pragma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#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pragma</a:t>
            </a: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omp</a:t>
            </a:r>
            <a:r>
              <a:rPr lang="en-US" sz="2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parallel for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err="1" smtClean="0"/>
              <a:t>for</a:t>
            </a:r>
            <a:r>
              <a:rPr lang="en-US" sz="2800" b="1" dirty="0" smtClean="0"/>
              <a:t>(</a:t>
            </a:r>
            <a:r>
              <a:rPr lang="en-US" sz="2800" dirty="0" err="1" smtClean="0"/>
              <a:t>int</a:t>
            </a:r>
            <a:r>
              <a:rPr lang="en-US" sz="2800" dirty="0" smtClean="0"/>
              <a:t> x</a:t>
            </a:r>
            <a:r>
              <a:rPr lang="en-US" sz="2800" b="1" dirty="0"/>
              <a:t>=</a:t>
            </a:r>
            <a:r>
              <a:rPr lang="en-US" sz="2800" dirty="0"/>
              <a:t>0</a:t>
            </a:r>
            <a:r>
              <a:rPr lang="en-US" sz="2800" b="1" dirty="0"/>
              <a:t>;</a:t>
            </a:r>
            <a:r>
              <a:rPr lang="en-US" sz="2800" dirty="0" smtClean="0"/>
              <a:t> x</a:t>
            </a:r>
            <a:r>
              <a:rPr lang="en-US" sz="2800" b="1" dirty="0"/>
              <a:t> &lt;</a:t>
            </a:r>
            <a:r>
              <a:rPr lang="en-US" sz="2800" dirty="0" smtClean="0"/>
              <a:t> width</a:t>
            </a:r>
            <a:r>
              <a:rPr lang="en-US" sz="2800" b="1" dirty="0"/>
              <a:t>;</a:t>
            </a:r>
            <a:r>
              <a:rPr lang="en-US" sz="2800" dirty="0" smtClean="0"/>
              <a:t> x</a:t>
            </a:r>
            <a:r>
              <a:rPr lang="en-US" sz="2800" b="1" dirty="0"/>
              <a:t>++) {</a:t>
            </a:r>
            <a:r>
              <a:rPr lang="en-US" sz="2800" dirty="0"/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      for</a:t>
            </a:r>
            <a:r>
              <a:rPr lang="en-US" sz="2800" b="1" dirty="0" smtClean="0"/>
              <a:t>(</a:t>
            </a:r>
            <a:r>
              <a:rPr lang="en-US" sz="2800" dirty="0" err="1" smtClean="0"/>
              <a:t>int</a:t>
            </a:r>
            <a:r>
              <a:rPr lang="en-US" sz="2800" dirty="0" smtClean="0"/>
              <a:t> y</a:t>
            </a:r>
            <a:r>
              <a:rPr lang="en-US" sz="2800" b="1" dirty="0"/>
              <a:t>=</a:t>
            </a:r>
            <a:r>
              <a:rPr lang="en-US" sz="2800" dirty="0"/>
              <a:t>0</a:t>
            </a:r>
            <a:r>
              <a:rPr lang="en-US" sz="2800" b="1" dirty="0"/>
              <a:t>;</a:t>
            </a:r>
            <a:r>
              <a:rPr lang="en-US" sz="2800" dirty="0" smtClean="0"/>
              <a:t> y</a:t>
            </a:r>
            <a:r>
              <a:rPr lang="en-US" sz="2800" b="1" dirty="0"/>
              <a:t> &lt;</a:t>
            </a:r>
            <a:r>
              <a:rPr lang="en-US" sz="2800" dirty="0" smtClean="0"/>
              <a:t> height</a:t>
            </a:r>
            <a:r>
              <a:rPr lang="en-US" sz="2800" b="1" dirty="0"/>
              <a:t>;</a:t>
            </a:r>
            <a:r>
              <a:rPr lang="en-US" sz="2800" dirty="0" smtClean="0"/>
              <a:t> y</a:t>
            </a:r>
            <a:r>
              <a:rPr lang="en-US" sz="2800" b="1" dirty="0"/>
              <a:t>++) {</a:t>
            </a:r>
            <a:r>
              <a:rPr lang="en-US" sz="2800" dirty="0" smtClean="0"/>
              <a:t>      </a:t>
            </a:r>
            <a:br>
              <a:rPr lang="en-US" sz="2800" dirty="0" smtClean="0"/>
            </a:br>
            <a:r>
              <a:rPr lang="en-US" sz="2800" dirty="0" smtClean="0"/>
              <a:t>             </a:t>
            </a:r>
            <a:r>
              <a:rPr lang="en-US" sz="2800" dirty="0" err="1" smtClean="0"/>
              <a:t>finalImage</a:t>
            </a:r>
            <a:r>
              <a:rPr lang="en-US" sz="2800" b="1" dirty="0" smtClean="0"/>
              <a:t>[</a:t>
            </a:r>
            <a:r>
              <a:rPr lang="en-US" sz="2800" dirty="0" smtClean="0"/>
              <a:t>x</a:t>
            </a:r>
            <a:r>
              <a:rPr lang="en-US" sz="2800" b="1" dirty="0"/>
              <a:t>][</a:t>
            </a:r>
            <a:r>
              <a:rPr lang="en-US" sz="2800" dirty="0" smtClean="0"/>
              <a:t>y</a:t>
            </a:r>
            <a:r>
              <a:rPr lang="en-US" sz="2800" b="1" dirty="0"/>
              <a:t>] =</a:t>
            </a:r>
            <a:r>
              <a:rPr lang="en-US" sz="2800" dirty="0" smtClean="0"/>
              <a:t> </a:t>
            </a:r>
            <a:r>
              <a:rPr lang="en-US" sz="2800" dirty="0" err="1" smtClean="0"/>
              <a:t>RenderPixel</a:t>
            </a:r>
            <a:r>
              <a:rPr lang="en-US" sz="2800" b="1" dirty="0"/>
              <a:t>(</a:t>
            </a:r>
            <a:r>
              <a:rPr lang="en-US" sz="2800" dirty="0" err="1" smtClean="0"/>
              <a:t>x</a:t>
            </a:r>
            <a:r>
              <a:rPr lang="en-US" sz="2800" b="1" dirty="0" err="1"/>
              <a:t>,</a:t>
            </a:r>
            <a:r>
              <a:rPr lang="en-US" sz="2800" dirty="0" err="1" smtClean="0"/>
              <a:t>y</a:t>
            </a:r>
            <a:r>
              <a:rPr lang="en-US" sz="2800" b="1" dirty="0"/>
              <a:t>, </a:t>
            </a:r>
            <a:r>
              <a:rPr lang="en-US" sz="2800" b="1" dirty="0" smtClean="0"/>
              <a:t>&amp;</a:t>
            </a:r>
            <a:r>
              <a:rPr lang="en-US" sz="2800" dirty="0" smtClean="0"/>
              <a:t>Data</a:t>
            </a:r>
            <a:r>
              <a:rPr lang="en-US" sz="2800" b="1" dirty="0"/>
              <a:t>);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       }</a:t>
            </a:r>
            <a:br>
              <a:rPr lang="en-US" sz="2800" b="1" dirty="0" smtClean="0"/>
            </a:br>
            <a:r>
              <a:rPr lang="en-US" sz="2800" b="1" dirty="0" smtClean="0"/>
              <a:t> }</a:t>
            </a:r>
          </a:p>
          <a:p>
            <a:r>
              <a:rPr lang="en-US" sz="2800" dirty="0"/>
              <a:t> If a user is using a quad-core processor, the performance of your program can be expected to be 300% increased with the addition of just one line of </a:t>
            </a:r>
            <a:r>
              <a:rPr lang="en-US" sz="2800" dirty="0" smtClean="0"/>
              <a:t>code(super linear speedup)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Step2: </a:t>
            </a:r>
            <a:r>
              <a:rPr lang="en-US" sz="3200" b="1" dirty="0"/>
              <a:t>Watch out for all the variables used in parallel regions of code</a:t>
            </a:r>
            <a:br>
              <a:rPr lang="en-US" sz="3200" b="1" dirty="0"/>
            </a:b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x,y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;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#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pragma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omp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parallel for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err="1" smtClean="0"/>
              <a:t>for</a:t>
            </a:r>
            <a:r>
              <a:rPr lang="en-US" sz="2800" b="1" dirty="0" smtClean="0"/>
              <a:t>(</a:t>
            </a:r>
            <a:r>
              <a:rPr lang="en-US" sz="2800" dirty="0" smtClean="0"/>
              <a:t>x</a:t>
            </a:r>
            <a:r>
              <a:rPr lang="en-US" sz="2800" b="1" dirty="0" smtClean="0"/>
              <a:t>=</a:t>
            </a:r>
            <a:r>
              <a:rPr lang="en-US" sz="2800" dirty="0" smtClean="0"/>
              <a:t>0</a:t>
            </a:r>
            <a:r>
              <a:rPr lang="en-US" sz="2800" b="1" dirty="0" smtClean="0"/>
              <a:t>;</a:t>
            </a:r>
            <a:r>
              <a:rPr lang="en-US" sz="2800" dirty="0" smtClean="0"/>
              <a:t> x</a:t>
            </a:r>
            <a:r>
              <a:rPr lang="en-US" sz="2800" b="1" dirty="0" smtClean="0"/>
              <a:t> &lt;</a:t>
            </a:r>
            <a:r>
              <a:rPr lang="en-US" sz="2800" dirty="0" smtClean="0"/>
              <a:t> width</a:t>
            </a:r>
            <a:r>
              <a:rPr lang="en-US" sz="2800" b="1" dirty="0" smtClean="0"/>
              <a:t>;</a:t>
            </a:r>
            <a:r>
              <a:rPr lang="en-US" sz="2800" dirty="0" smtClean="0"/>
              <a:t> x</a:t>
            </a:r>
            <a:r>
              <a:rPr lang="en-US" sz="2800" b="1" dirty="0" smtClean="0"/>
              <a:t>++) {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      for</a:t>
            </a:r>
            <a:r>
              <a:rPr lang="en-US" sz="2800" b="1" dirty="0" smtClean="0"/>
              <a:t>(</a:t>
            </a:r>
            <a:r>
              <a:rPr lang="en-US" sz="2800" dirty="0" smtClean="0"/>
              <a:t>y</a:t>
            </a:r>
            <a:r>
              <a:rPr lang="en-US" sz="2800" b="1" dirty="0" smtClean="0"/>
              <a:t>=</a:t>
            </a:r>
            <a:r>
              <a:rPr lang="en-US" sz="2800" dirty="0" smtClean="0"/>
              <a:t>0</a:t>
            </a:r>
            <a:r>
              <a:rPr lang="en-US" sz="2800" b="1" dirty="0" smtClean="0"/>
              <a:t>;</a:t>
            </a:r>
            <a:r>
              <a:rPr lang="en-US" sz="2800" dirty="0" smtClean="0"/>
              <a:t> y</a:t>
            </a:r>
            <a:r>
              <a:rPr lang="en-US" sz="2800" b="1" dirty="0" smtClean="0"/>
              <a:t> &lt;</a:t>
            </a:r>
            <a:r>
              <a:rPr lang="en-US" sz="2800" dirty="0" smtClean="0"/>
              <a:t> height</a:t>
            </a:r>
            <a:r>
              <a:rPr lang="en-US" sz="2800" b="1" dirty="0" smtClean="0"/>
              <a:t>;</a:t>
            </a:r>
            <a:r>
              <a:rPr lang="en-US" sz="2800" dirty="0" smtClean="0"/>
              <a:t> y</a:t>
            </a:r>
            <a:r>
              <a:rPr lang="en-US" sz="2800" b="1" dirty="0" smtClean="0"/>
              <a:t>++) {</a:t>
            </a:r>
            <a:r>
              <a:rPr lang="en-US" sz="2800" dirty="0" smtClean="0"/>
              <a:t>      </a:t>
            </a:r>
            <a:br>
              <a:rPr lang="en-US" sz="2800" dirty="0" smtClean="0"/>
            </a:br>
            <a:r>
              <a:rPr lang="en-US" sz="2800" dirty="0" smtClean="0"/>
              <a:t>             </a:t>
            </a:r>
            <a:r>
              <a:rPr lang="en-US" sz="2800" dirty="0" err="1" smtClean="0"/>
              <a:t>finalImage</a:t>
            </a:r>
            <a:r>
              <a:rPr lang="en-US" sz="2800" b="1" dirty="0" smtClean="0"/>
              <a:t>[</a:t>
            </a:r>
            <a:r>
              <a:rPr lang="en-US" sz="2800" dirty="0" smtClean="0"/>
              <a:t>x</a:t>
            </a:r>
            <a:r>
              <a:rPr lang="en-US" sz="2800" b="1" dirty="0" smtClean="0"/>
              <a:t>][</a:t>
            </a:r>
            <a:r>
              <a:rPr lang="en-US" sz="2800" dirty="0" smtClean="0"/>
              <a:t>y</a:t>
            </a:r>
            <a:r>
              <a:rPr lang="en-US" sz="2800" b="1" dirty="0" smtClean="0"/>
              <a:t>] =</a:t>
            </a:r>
            <a:r>
              <a:rPr lang="en-US" sz="2800" dirty="0" smtClean="0"/>
              <a:t> </a:t>
            </a:r>
            <a:r>
              <a:rPr lang="en-US" sz="2800" dirty="0" err="1" smtClean="0"/>
              <a:t>RenderPixel</a:t>
            </a:r>
            <a:r>
              <a:rPr lang="en-US" sz="2800" b="1" dirty="0" smtClean="0"/>
              <a:t>(</a:t>
            </a:r>
            <a:r>
              <a:rPr lang="en-US" sz="2800" dirty="0" err="1" smtClean="0"/>
              <a:t>x</a:t>
            </a:r>
            <a:r>
              <a:rPr lang="en-US" sz="2800" b="1" dirty="0" err="1" smtClean="0"/>
              <a:t>,</a:t>
            </a:r>
            <a:r>
              <a:rPr lang="en-US" sz="2800" dirty="0" err="1" smtClean="0"/>
              <a:t>y</a:t>
            </a:r>
            <a:r>
              <a:rPr lang="en-US" sz="2800" b="1" dirty="0" smtClean="0"/>
              <a:t>, &amp;</a:t>
            </a:r>
            <a:r>
              <a:rPr lang="en-US" sz="2800" dirty="0" smtClean="0"/>
              <a:t>Data</a:t>
            </a:r>
            <a:r>
              <a:rPr lang="en-US" sz="2800" b="1" dirty="0" smtClean="0"/>
              <a:t>); </a:t>
            </a:r>
            <a:br>
              <a:rPr lang="en-US" sz="2800" b="1" dirty="0" smtClean="0"/>
            </a:br>
            <a:r>
              <a:rPr lang="en-US" sz="2800" b="1" dirty="0" smtClean="0"/>
              <a:t>       }</a:t>
            </a:r>
            <a:br>
              <a:rPr lang="en-US" sz="2800" b="1" dirty="0" smtClean="0"/>
            </a:br>
            <a:r>
              <a:rPr lang="en-US" sz="2800" b="1" dirty="0" smtClean="0"/>
              <a:t> }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4" name="سحابة 3"/>
          <p:cNvSpPr/>
          <p:nvPr/>
        </p:nvSpPr>
        <p:spPr>
          <a:xfrm>
            <a:off x="6248400" y="4572000"/>
            <a:ext cx="2057400" cy="167640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Find the bug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2660</TotalTime>
  <Words>2713</Words>
  <Application>Microsoft Office PowerPoint</Application>
  <PresentationFormat>عرض على الشاشة (3:4)‏</PresentationFormat>
  <Paragraphs>439</Paragraphs>
  <Slides>54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54</vt:i4>
      </vt:variant>
    </vt:vector>
  </HeadingPairs>
  <TitlesOfParts>
    <vt:vector size="55" baseType="lpstr">
      <vt:lpstr>سمة Office</vt:lpstr>
      <vt:lpstr>Loop Parallelization</vt:lpstr>
      <vt:lpstr>الشريحة 2</vt:lpstr>
      <vt:lpstr>الشريحة 3</vt:lpstr>
      <vt:lpstr>The parallel execution of a loop 1: </vt:lpstr>
      <vt:lpstr>A more natural option is to use the parallel for pragma:</vt:lpstr>
      <vt:lpstr>الشريحة 6</vt:lpstr>
      <vt:lpstr> ray tracing program</vt:lpstr>
      <vt:lpstr>Step1: add pragma</vt:lpstr>
      <vt:lpstr>Step2: Watch out for all the variables used in parallel regions of code </vt:lpstr>
      <vt:lpstr>Final solution</vt:lpstr>
      <vt:lpstr>Exercise</vt:lpstr>
      <vt:lpstr>Exercise</vt:lpstr>
      <vt:lpstr>الشريحة 13</vt:lpstr>
      <vt:lpstr>الشريحة 14</vt:lpstr>
      <vt:lpstr>الشريحة 15</vt:lpstr>
      <vt:lpstr>Program instrumentation</vt:lpstr>
      <vt:lpstr>Conditional Compilation</vt:lpstr>
      <vt:lpstr>الشريحة 18</vt:lpstr>
      <vt:lpstr>Execution time</vt:lpstr>
      <vt:lpstr>Speedup</vt:lpstr>
      <vt:lpstr>Data dependence</vt:lpstr>
      <vt:lpstr>Data Dependencies </vt:lpstr>
      <vt:lpstr>Data Dependencies</vt:lpstr>
      <vt:lpstr>Data Dependencies (2)</vt:lpstr>
      <vt:lpstr>Data Dependencies (2)</vt:lpstr>
      <vt:lpstr>Data Dependencies (2)</vt:lpstr>
      <vt:lpstr>Data Dependencies (2)</vt:lpstr>
      <vt:lpstr>Data Dependencies (2)</vt:lpstr>
      <vt:lpstr>Data Dependencies (2)</vt:lpstr>
      <vt:lpstr>Data Dependencies (2)</vt:lpstr>
      <vt:lpstr>الشريحة 31</vt:lpstr>
      <vt:lpstr>Data Dependencies (3)</vt:lpstr>
      <vt:lpstr>Resolving Anti/Output Deps</vt:lpstr>
      <vt:lpstr>More about shared/private vars</vt:lpstr>
      <vt:lpstr>Case Study: Removing Flow Deps</vt:lpstr>
      <vt:lpstr>Case Study: Removing Flow Deps</vt:lpstr>
      <vt:lpstr>Case Study: Removing Flow Deps</vt:lpstr>
      <vt:lpstr>Case Study: Removing Flow Deps</vt:lpstr>
      <vt:lpstr>Prefix Sum Implementation</vt:lpstr>
      <vt:lpstr>Case Study: Removing Flow Deps</vt:lpstr>
      <vt:lpstr>Parallelization techniques: Loop peeling</vt:lpstr>
      <vt:lpstr>Loop peeling</vt:lpstr>
      <vt:lpstr>Loop unrolling</vt:lpstr>
      <vt:lpstr>Loop unrolling and peeling</vt:lpstr>
      <vt:lpstr>Removing Dependence</vt:lpstr>
      <vt:lpstr>Removing Dependence</vt:lpstr>
      <vt:lpstr>Rules for Reductions</vt:lpstr>
      <vt:lpstr>Induction Variable Substitution </vt:lpstr>
      <vt:lpstr>Rules for Induction Variables</vt:lpstr>
      <vt:lpstr>Loop Interchange</vt:lpstr>
      <vt:lpstr>loop coalescing (a.k.a. loop collapsing)</vt:lpstr>
      <vt:lpstr>الشريحة 52</vt:lpstr>
      <vt:lpstr>Loop invariant code motion</vt:lpstr>
      <vt:lpstr>Loop vectorization vs parallelization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Loop Parallelization</dc:title>
  <dc:creator>dheya</dc:creator>
  <cp:lastModifiedBy>dheya</cp:lastModifiedBy>
  <cp:revision>19</cp:revision>
  <dcterms:created xsi:type="dcterms:W3CDTF">2018-09-27T11:32:31Z</dcterms:created>
  <dcterms:modified xsi:type="dcterms:W3CDTF">2018-11-28T05:31:51Z</dcterms:modified>
</cp:coreProperties>
</file>